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6" roundtripDataSignature="AMtx7mh63QOeIWqILoTcGazEXQR6DGrM3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customschemas.google.com/relationships/presentationmetadata" Target="metadata"/><Relationship Id="rId25" Type="http://schemas.openxmlformats.org/officeDocument/2006/relationships/slide" Target="slides/slide2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4" name="Google Shape;18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a6d7004d07_0_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g1a6d7004d07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5" name="Google Shape;25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1" name="Google Shape;26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 name="Google Shape;26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0" name="Google Shape;28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6" name="Google Shape;286;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a6d7004d07_0_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5" name="Google Shape;295;g1a6d7004d07_0_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1a6d7004d07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7" name="Google Shape;307;g1a6d7004d07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6" name="Google Shape;31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 name="Google Shape;19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2" name="Google Shape;32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8" name="Google Shape;328;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9" name="Google Shape;21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5" name="Google Shape;225;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 name="Shape 24"/>
        <p:cNvGrpSpPr/>
        <p:nvPr/>
      </p:nvGrpSpPr>
      <p:grpSpPr>
        <a:xfrm>
          <a:off x="0" y="0"/>
          <a:ext cx="0" cy="0"/>
          <a:chOff x="0" y="0"/>
          <a:chExt cx="0" cy="0"/>
        </a:xfrm>
      </p:grpSpPr>
      <p:sp>
        <p:nvSpPr>
          <p:cNvPr id="25" name="Google Shape;25;p15"/>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26" name="Shape 126"/>
        <p:cNvGrpSpPr/>
        <p:nvPr/>
      </p:nvGrpSpPr>
      <p:grpSpPr>
        <a:xfrm>
          <a:off x="0" y="0"/>
          <a:ext cx="0" cy="0"/>
          <a:chOff x="0" y="0"/>
          <a:chExt cx="0" cy="0"/>
        </a:xfrm>
      </p:grpSpPr>
      <p:sp>
        <p:nvSpPr>
          <p:cNvPr id="127" name="Google Shape;127;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8" name="Google Shape;128;p24"/>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29" name="Google Shape;129;p24"/>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0" name="Google Shape;130;p24"/>
          <p:cNvGrpSpPr/>
          <p:nvPr/>
        </p:nvGrpSpPr>
        <p:grpSpPr>
          <a:xfrm>
            <a:off x="11449163" y="211743"/>
            <a:ext cx="522582" cy="530387"/>
            <a:chOff x="11140977" y="745237"/>
            <a:chExt cx="522582" cy="530387"/>
          </a:xfrm>
        </p:grpSpPr>
        <p:sp>
          <p:nvSpPr>
            <p:cNvPr id="131" name="Google Shape;131;p2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2" name="Google Shape;132;p2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3" name="Google Shape;133;p24"/>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34" name="Google Shape;134;p24"/>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5" name="Google Shape;135;p24"/>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24"/>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24"/>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8" name="Google Shape;138;p24"/>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0" name="Google Shape;140;p24"/>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41" name="Shape 141"/>
        <p:cNvGrpSpPr/>
        <p:nvPr/>
      </p:nvGrpSpPr>
      <p:grpSpPr>
        <a:xfrm>
          <a:off x="0" y="0"/>
          <a:ext cx="0" cy="0"/>
          <a:chOff x="0" y="0"/>
          <a:chExt cx="0" cy="0"/>
        </a:xfrm>
      </p:grpSpPr>
      <p:sp>
        <p:nvSpPr>
          <p:cNvPr id="142" name="Google Shape;142;p25"/>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4" name="Google Shape;144;p25"/>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45" name="Google Shape;145;p25"/>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46" name="Google Shape;146;p25"/>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7" name="Google Shape;147;p25"/>
          <p:cNvGrpSpPr/>
          <p:nvPr/>
        </p:nvGrpSpPr>
        <p:grpSpPr>
          <a:xfrm flipH="1">
            <a:off x="11449544" y="206704"/>
            <a:ext cx="522582" cy="530386"/>
            <a:chOff x="2645664" y="2011680"/>
            <a:chExt cx="735606" cy="746592"/>
          </a:xfrm>
        </p:grpSpPr>
        <p:sp>
          <p:nvSpPr>
            <p:cNvPr id="148" name="Google Shape;148;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 name="Google Shape;149;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0" name="Google Shape;150;p25"/>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 name="Google Shape;151;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2" name="Google Shape;152;p25"/>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53" name="Shape 153"/>
        <p:cNvGrpSpPr/>
        <p:nvPr/>
      </p:nvGrpSpPr>
      <p:grpSpPr>
        <a:xfrm>
          <a:off x="0" y="0"/>
          <a:ext cx="0" cy="0"/>
          <a:chOff x="0" y="0"/>
          <a:chExt cx="0" cy="0"/>
        </a:xfrm>
      </p:grpSpPr>
      <p:sp>
        <p:nvSpPr>
          <p:cNvPr id="154" name="Google Shape;154;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5" name="Google Shape;155;p26"/>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56" name="Google Shape;156;p26"/>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26"/>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59" name="Google Shape;159;p26"/>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0" name="Google Shape;160;p26"/>
          <p:cNvGrpSpPr/>
          <p:nvPr/>
        </p:nvGrpSpPr>
        <p:grpSpPr>
          <a:xfrm flipH="1">
            <a:off x="11449544" y="206704"/>
            <a:ext cx="522582" cy="530386"/>
            <a:chOff x="2645664" y="2011680"/>
            <a:chExt cx="735606" cy="746592"/>
          </a:xfrm>
        </p:grpSpPr>
        <p:sp>
          <p:nvSpPr>
            <p:cNvPr id="161" name="Google Shape;161;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2" name="Google Shape;162;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3" name="Google Shape;163;p26"/>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4" name="Google Shape;164;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5" name="Google Shape;165;p26"/>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66" name="Shape 166"/>
        <p:cNvGrpSpPr/>
        <p:nvPr/>
      </p:nvGrpSpPr>
      <p:grpSpPr>
        <a:xfrm>
          <a:off x="0" y="0"/>
          <a:ext cx="0" cy="0"/>
          <a:chOff x="0" y="0"/>
          <a:chExt cx="0" cy="0"/>
        </a:xfrm>
      </p:grpSpPr>
      <p:sp>
        <p:nvSpPr>
          <p:cNvPr id="167" name="Google Shape;167;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8" name="Google Shape;168;p27"/>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69" name="Google Shape;169;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27"/>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27"/>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27"/>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27"/>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75" name="Google Shape;175;p27"/>
          <p:cNvGrpSpPr/>
          <p:nvPr/>
        </p:nvGrpSpPr>
        <p:grpSpPr>
          <a:xfrm flipH="1">
            <a:off x="11449544" y="206704"/>
            <a:ext cx="522582" cy="530386"/>
            <a:chOff x="2645664" y="2011680"/>
            <a:chExt cx="735606" cy="746592"/>
          </a:xfrm>
        </p:grpSpPr>
        <p:sp>
          <p:nvSpPr>
            <p:cNvPr id="176" name="Google Shape;176;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7" name="Google Shape;177;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78" name="Google Shape;178;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9" name="Google Shape;179;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80" name="Google Shape;180;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7" name="Shape 27"/>
        <p:cNvGrpSpPr/>
        <p:nvPr/>
      </p:nvGrpSpPr>
      <p:grpSpPr>
        <a:xfrm>
          <a:off x="0" y="0"/>
          <a:ext cx="0" cy="0"/>
          <a:chOff x="0" y="0"/>
          <a:chExt cx="0" cy="0"/>
        </a:xfrm>
      </p:grpSpPr>
      <p:pic>
        <p:nvPicPr>
          <p:cNvPr descr="A picture containing bird&#10;&#10;Description automatically generated" id="28" name="Google Shape;28;p1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9" name="Google Shape;29;p1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6"/>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6"/>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2" name="Google Shape;32;p16"/>
          <p:cNvGrpSpPr/>
          <p:nvPr/>
        </p:nvGrpSpPr>
        <p:grpSpPr>
          <a:xfrm>
            <a:off x="11449163" y="211743"/>
            <a:ext cx="522582" cy="530387"/>
            <a:chOff x="11140977" y="745237"/>
            <a:chExt cx="522582" cy="530387"/>
          </a:xfrm>
        </p:grpSpPr>
        <p:sp>
          <p:nvSpPr>
            <p:cNvPr id="33" name="Google Shape;33;p1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 name="Google Shape;34;p1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5" name="Google Shape;35;p1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6" name="Google Shape;36;p1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7" name="Google Shape;37;p1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8" name="Shape 38"/>
        <p:cNvGrpSpPr/>
        <p:nvPr/>
      </p:nvGrpSpPr>
      <p:grpSpPr>
        <a:xfrm>
          <a:off x="0" y="0"/>
          <a:ext cx="0" cy="0"/>
          <a:chOff x="0" y="0"/>
          <a:chExt cx="0" cy="0"/>
        </a:xfrm>
      </p:grpSpPr>
      <p:pic>
        <p:nvPicPr>
          <p:cNvPr descr="A picture containing bird&#10;&#10;Description automatically generated" id="39" name="Google Shape;39;p17"/>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0" name="Google Shape;40;p1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41" name="Google Shape;41;p17"/>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2" name="Google Shape;42;p17"/>
          <p:cNvGrpSpPr/>
          <p:nvPr/>
        </p:nvGrpSpPr>
        <p:grpSpPr>
          <a:xfrm>
            <a:off x="11449163" y="211743"/>
            <a:ext cx="522582" cy="530387"/>
            <a:chOff x="11140977" y="745237"/>
            <a:chExt cx="522582" cy="530387"/>
          </a:xfrm>
        </p:grpSpPr>
        <p:sp>
          <p:nvSpPr>
            <p:cNvPr id="43" name="Google Shape;43;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 name="Google Shape;44;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5" name="Google Shape;45;p1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7"/>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17"/>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9" name="Google Shape;49;p17"/>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0" name="Shape 50"/>
        <p:cNvGrpSpPr/>
        <p:nvPr/>
      </p:nvGrpSpPr>
      <p:grpSpPr>
        <a:xfrm>
          <a:off x="0" y="0"/>
          <a:ext cx="0" cy="0"/>
          <a:chOff x="0" y="0"/>
          <a:chExt cx="0" cy="0"/>
        </a:xfrm>
      </p:grpSpPr>
      <p:pic>
        <p:nvPicPr>
          <p:cNvPr descr="A picture containing bird&#10;&#10;Description automatically generated" id="51" name="Google Shape;51;p18"/>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52" name="Google Shape;52;p1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1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5" name="Google Shape;55;p18"/>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56" name="Google Shape;56;p18"/>
          <p:cNvGrpSpPr/>
          <p:nvPr/>
        </p:nvGrpSpPr>
        <p:grpSpPr>
          <a:xfrm flipH="1">
            <a:off x="11449544" y="206704"/>
            <a:ext cx="522582" cy="530386"/>
            <a:chOff x="2645664" y="2011680"/>
            <a:chExt cx="735606" cy="746592"/>
          </a:xfrm>
        </p:grpSpPr>
        <p:sp>
          <p:nvSpPr>
            <p:cNvPr id="57" name="Google Shape;57;p1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8" name="Google Shape;58;p1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9" name="Google Shape;59;p1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60" name="Google Shape;60;p18"/>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61" name="Shape 61"/>
        <p:cNvGrpSpPr/>
        <p:nvPr/>
      </p:nvGrpSpPr>
      <p:grpSpPr>
        <a:xfrm>
          <a:off x="0" y="0"/>
          <a:ext cx="0" cy="0"/>
          <a:chOff x="0" y="0"/>
          <a:chExt cx="0" cy="0"/>
        </a:xfrm>
      </p:grpSpPr>
      <p:pic>
        <p:nvPicPr>
          <p:cNvPr descr="A picture containing bird&#10;&#10;Description automatically generated" id="62" name="Google Shape;6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3" name="Google Shape;63;p1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4" name="Google Shape;64;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5" name="Google Shape;65;p19"/>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1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1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69" name="Google Shape;69;p19"/>
          <p:cNvGrpSpPr/>
          <p:nvPr/>
        </p:nvGrpSpPr>
        <p:grpSpPr>
          <a:xfrm>
            <a:off x="11449163" y="211743"/>
            <a:ext cx="522582" cy="530387"/>
            <a:chOff x="11140977" y="745237"/>
            <a:chExt cx="522582" cy="530387"/>
          </a:xfrm>
        </p:grpSpPr>
        <p:sp>
          <p:nvSpPr>
            <p:cNvPr id="70" name="Google Shape;70;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 name="Google Shape;71;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72" name="Google Shape;72;p1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73" name="Google Shape;73;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74" name="Google Shape;74;p19"/>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75" name="Shape 75"/>
        <p:cNvGrpSpPr/>
        <p:nvPr/>
      </p:nvGrpSpPr>
      <p:grpSpPr>
        <a:xfrm>
          <a:off x="0" y="0"/>
          <a:ext cx="0" cy="0"/>
          <a:chOff x="0" y="0"/>
          <a:chExt cx="0" cy="0"/>
        </a:xfrm>
      </p:grpSpPr>
      <p:pic>
        <p:nvPicPr>
          <p:cNvPr descr="A picture containing bird&#10;&#10;Description automatically generated" id="76" name="Google Shape;76;p20"/>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7" name="Google Shape;77;p2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8" name="Google Shape;78;p20"/>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0"/>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0"/>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0"/>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2" name="Google Shape;82;p20"/>
          <p:cNvGrpSpPr/>
          <p:nvPr/>
        </p:nvGrpSpPr>
        <p:grpSpPr>
          <a:xfrm flipH="1">
            <a:off x="11449544" y="206704"/>
            <a:ext cx="522582" cy="530386"/>
            <a:chOff x="2645664" y="2011680"/>
            <a:chExt cx="735606" cy="746592"/>
          </a:xfrm>
        </p:grpSpPr>
        <p:sp>
          <p:nvSpPr>
            <p:cNvPr id="83" name="Google Shape;83;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4" name="Google Shape;84;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5" name="Google Shape;85;p2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6" name="Google Shape;86;p20"/>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87" name="Shape 87"/>
        <p:cNvGrpSpPr/>
        <p:nvPr/>
      </p:nvGrpSpPr>
      <p:grpSpPr>
        <a:xfrm>
          <a:off x="0" y="0"/>
          <a:ext cx="0" cy="0"/>
          <a:chOff x="0" y="0"/>
          <a:chExt cx="0" cy="0"/>
        </a:xfrm>
      </p:grpSpPr>
      <p:pic>
        <p:nvPicPr>
          <p:cNvPr descr="A picture containing bird&#10;&#10;Description automatically generated" id="88" name="Google Shape;88;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9" name="Google Shape;89;p21"/>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0" name="Google Shape;90;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21"/>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1"/>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1"/>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5" name="Google Shape;95;p21"/>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6" name="Google Shape;96;p21"/>
          <p:cNvGrpSpPr/>
          <p:nvPr/>
        </p:nvGrpSpPr>
        <p:grpSpPr>
          <a:xfrm flipH="1">
            <a:off x="11449544" y="206704"/>
            <a:ext cx="522582" cy="530386"/>
            <a:chOff x="2645664" y="2011680"/>
            <a:chExt cx="735606" cy="746592"/>
          </a:xfrm>
        </p:grpSpPr>
        <p:sp>
          <p:nvSpPr>
            <p:cNvPr id="97" name="Google Shape;97;p2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8" name="Google Shape;98;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9" name="Google Shape;99;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00" name="Google Shape;100;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01" name="Shape 101"/>
        <p:cNvGrpSpPr/>
        <p:nvPr/>
      </p:nvGrpSpPr>
      <p:grpSpPr>
        <a:xfrm>
          <a:off x="0" y="0"/>
          <a:ext cx="0" cy="0"/>
          <a:chOff x="0" y="0"/>
          <a:chExt cx="0" cy="0"/>
        </a:xfrm>
      </p:grpSpPr>
      <p:sp>
        <p:nvSpPr>
          <p:cNvPr id="102" name="Google Shape;102;p2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3" name="Google Shape;103;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4" name="Google Shape;104;p22"/>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05" name="Google Shape;105;p2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6" name="Google Shape;106;p22"/>
          <p:cNvGrpSpPr/>
          <p:nvPr/>
        </p:nvGrpSpPr>
        <p:grpSpPr>
          <a:xfrm>
            <a:off x="11449163" y="211743"/>
            <a:ext cx="522582" cy="530387"/>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9" name="Google Shape;109;p2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0" name="Google Shape;110;p2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12" name="Google Shape;112;p2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13" name="Shape 113"/>
        <p:cNvGrpSpPr/>
        <p:nvPr/>
      </p:nvGrpSpPr>
      <p:grpSpPr>
        <a:xfrm>
          <a:off x="0" y="0"/>
          <a:ext cx="0" cy="0"/>
          <a:chOff x="0" y="0"/>
          <a:chExt cx="0" cy="0"/>
        </a:xfrm>
      </p:grpSpPr>
      <p:sp>
        <p:nvSpPr>
          <p:cNvPr id="114" name="Google Shape;114;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5" name="Google Shape;115;p23"/>
          <p:cNvPicPr preferRelativeResize="0"/>
          <p:nvPr/>
        </p:nvPicPr>
        <p:blipFill rotWithShape="1">
          <a:blip r:embed="rId2">
            <a:alphaModFix/>
          </a:blip>
          <a:srcRect b="15702" l="0" r="88418" t="0"/>
          <a:stretch/>
        </p:blipFill>
        <p:spPr>
          <a:xfrm>
            <a:off x="0" y="0"/>
            <a:ext cx="1560582" cy="6858000"/>
          </a:xfrm>
          <a:prstGeom prst="rect">
            <a:avLst/>
          </a:prstGeom>
          <a:noFill/>
          <a:ln>
            <a:noFill/>
          </a:ln>
        </p:spPr>
      </p:pic>
      <p:sp>
        <p:nvSpPr>
          <p:cNvPr id="116" name="Google Shape;116;p23"/>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7" name="Google Shape;117;p23"/>
          <p:cNvGrpSpPr/>
          <p:nvPr/>
        </p:nvGrpSpPr>
        <p:grpSpPr>
          <a:xfrm>
            <a:off x="11449163" y="211743"/>
            <a:ext cx="522582" cy="530387"/>
            <a:chOff x="11140977" y="745237"/>
            <a:chExt cx="522582" cy="530387"/>
          </a:xfrm>
        </p:grpSpPr>
        <p:sp>
          <p:nvSpPr>
            <p:cNvPr id="118" name="Google Shape;118;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9" name="Google Shape;119;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20" name="Google Shape;120;p23"/>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23"/>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23"/>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3" name="Google Shape;123;p23"/>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5" name="Google Shape;125;p23"/>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6.png"/><Relationship Id="rId2" Type="http://schemas.openxmlformats.org/officeDocument/2006/relationships/image" Target="../media/image4.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descr="A close up of a sign&#10;&#10;Description automatically generated" id="10" name="Google Shape;10;p14"/>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11" name="Google Shape;11;p14"/>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14"/>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4"/>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4"/>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5" name="Google Shape;15;p1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6" name="Google Shape;16;p1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7" name="Google Shape;17;p14"/>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8" name="Google Shape;18;p14"/>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9" name="Google Shape;19;p14"/>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 name="Google Shape;20;p14"/>
          <p:cNvGrpSpPr/>
          <p:nvPr/>
        </p:nvGrpSpPr>
        <p:grpSpPr>
          <a:xfrm>
            <a:off x="11449163" y="211743"/>
            <a:ext cx="522582" cy="530387"/>
            <a:chOff x="11140977" y="745237"/>
            <a:chExt cx="522582" cy="530387"/>
          </a:xfrm>
        </p:grpSpPr>
        <p:sp>
          <p:nvSpPr>
            <p:cNvPr id="21" name="Google Shape;21;p1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 name="Google Shape;22;p1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3" name="Google Shape;23;p14"/>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18.png"/><Relationship Id="rId4" Type="http://schemas.openxmlformats.org/officeDocument/2006/relationships/image" Target="../media/image10.png"/><Relationship Id="rId5"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6.png"/><Relationship Id="rId7"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3.png"/><Relationship Id="rId4" Type="http://schemas.openxmlformats.org/officeDocument/2006/relationships/image" Target="../media/image25.png"/><Relationship Id="rId5" Type="http://schemas.openxmlformats.org/officeDocument/2006/relationships/image" Target="../media/image27.png"/><Relationship Id="rId6"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
          <p:cNvSpPr txBox="1"/>
          <p:nvPr/>
        </p:nvSpPr>
        <p:spPr>
          <a:xfrm>
            <a:off x="5689402" y="264491"/>
            <a:ext cx="2670810" cy="19304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87" name="Google Shape;187;p1"/>
          <p:cNvSpPr/>
          <p:nvPr/>
        </p:nvSpPr>
        <p:spPr>
          <a:xfrm>
            <a:off x="4693087" y="686534"/>
            <a:ext cx="4663439" cy="89916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8" name="Google Shape;188;p1"/>
          <p:cNvSpPr txBox="1"/>
          <p:nvPr/>
        </p:nvSpPr>
        <p:spPr>
          <a:xfrm>
            <a:off x="2684263" y="1814697"/>
            <a:ext cx="8681085" cy="1141095"/>
          </a:xfrm>
          <a:prstGeom prst="rect">
            <a:avLst/>
          </a:prstGeom>
          <a:noFill/>
          <a:ln>
            <a:noFill/>
          </a:ln>
        </p:spPr>
        <p:txBody>
          <a:bodyPr anchorCtr="0" anchor="b" bIns="0" lIns="0" spcFirstLastPara="1" rIns="0" wrap="square" tIns="12700">
            <a:spAutoFit/>
          </a:bodyPr>
          <a:lstStyle/>
          <a:p>
            <a:pPr indent="-2274570" lvl="0" marL="2286635" marR="5080" rtl="0" algn="l">
              <a:lnSpc>
                <a:spcPct val="114399"/>
              </a:lnSpc>
              <a:spcBef>
                <a:spcPts val="100"/>
              </a:spcBef>
              <a:spcAft>
                <a:spcPts val="0"/>
              </a:spcAft>
              <a:buClr>
                <a:schemeClr val="lt1"/>
              </a:buClr>
              <a:buSzPts val="6000"/>
              <a:buFont typeface="Arial"/>
              <a:buNone/>
            </a:pPr>
            <a:r>
              <a:rPr b="1" i="0" lang="en-US" sz="3200" u="none" cap="none" strike="noStrike">
                <a:solidFill>
                  <a:schemeClr val="lt1"/>
                </a:solidFill>
                <a:latin typeface="Arial"/>
                <a:ea typeface="Arial"/>
                <a:cs typeface="Arial"/>
                <a:sym typeface="Arial"/>
              </a:rPr>
              <a:t>Knight Foundation School of Computing and  Information Sciences</a:t>
            </a:r>
            <a:endParaRPr b="0" i="0" sz="3200" u="none" cap="none" strike="noStrike">
              <a:solidFill>
                <a:schemeClr val="lt1"/>
              </a:solidFill>
              <a:latin typeface="Arial"/>
              <a:ea typeface="Arial"/>
              <a:cs typeface="Arial"/>
              <a:sym typeface="Arial"/>
            </a:endParaRPr>
          </a:p>
        </p:txBody>
      </p:sp>
      <p:sp>
        <p:nvSpPr>
          <p:cNvPr id="189" name="Google Shape;189;p1"/>
          <p:cNvSpPr txBox="1"/>
          <p:nvPr/>
        </p:nvSpPr>
        <p:spPr>
          <a:xfrm>
            <a:off x="2542450" y="3141198"/>
            <a:ext cx="8690610" cy="897362"/>
          </a:xfrm>
          <a:prstGeom prst="rect">
            <a:avLst/>
          </a:prstGeom>
          <a:noFill/>
          <a:ln>
            <a:noFill/>
          </a:ln>
        </p:spPr>
        <p:txBody>
          <a:bodyPr anchorCtr="0" anchor="t" bIns="0" lIns="0" spcFirstLastPara="1" rIns="0" wrap="square" tIns="57775">
            <a:spAutoFit/>
          </a:bodyPr>
          <a:lstStyle/>
          <a:p>
            <a:pPr indent="0" lvl="0" marL="3175" marR="0" rtl="0" algn="ctr">
              <a:lnSpc>
                <a:spcPct val="100000"/>
              </a:lnSpc>
              <a:spcBef>
                <a:spcPts val="0"/>
              </a:spcBef>
              <a:spcAft>
                <a:spcPts val="0"/>
              </a:spcAft>
              <a:buNone/>
            </a:pPr>
            <a:r>
              <a:rPr b="0" i="1" lang="en-US" sz="2400" u="none" cap="none" strike="noStrike">
                <a:solidFill>
                  <a:srgbClr val="FFFFFF"/>
                </a:solidFill>
                <a:latin typeface="Arial"/>
                <a:ea typeface="Arial"/>
                <a:cs typeface="Arial"/>
                <a:sym typeface="Arial"/>
              </a:rPr>
              <a:t>Fall 2022 Senior Design Project</a:t>
            </a:r>
            <a:endParaRPr b="0" i="0" sz="2400" u="none" cap="none" strike="noStrike">
              <a:solidFill>
                <a:srgbClr val="000000"/>
              </a:solidFill>
              <a:latin typeface="Arial"/>
              <a:ea typeface="Arial"/>
              <a:cs typeface="Arial"/>
              <a:sym typeface="Arial"/>
            </a:endParaRPr>
          </a:p>
          <a:p>
            <a:pPr indent="3175" lvl="0" marL="12700" marR="5080" rtl="0" algn="ctr">
              <a:lnSpc>
                <a:spcPct val="139642"/>
              </a:lnSpc>
              <a:spcBef>
                <a:spcPts val="90"/>
              </a:spcBef>
              <a:spcAft>
                <a:spcPts val="0"/>
              </a:spcAft>
              <a:buNone/>
            </a:pPr>
            <a:r>
              <a:rPr b="1" i="1" lang="en-US" sz="2800" u="none" cap="none" strike="noStrike">
                <a:solidFill>
                  <a:srgbClr val="FFFFFF"/>
                </a:solidFill>
                <a:latin typeface="Arial"/>
                <a:ea typeface="Arial"/>
                <a:cs typeface="Arial"/>
                <a:sym typeface="Arial"/>
              </a:rPr>
              <a:t>Course Evaluation System</a:t>
            </a:r>
            <a:endParaRPr b="0" i="0" sz="2800" u="none" cap="none" strike="noStrike">
              <a:solidFill>
                <a:srgbClr val="000000"/>
              </a:solidFill>
              <a:latin typeface="Arial"/>
              <a:ea typeface="Arial"/>
              <a:cs typeface="Arial"/>
              <a:sym typeface="Arial"/>
            </a:endParaRPr>
          </a:p>
        </p:txBody>
      </p:sp>
      <p:sp>
        <p:nvSpPr>
          <p:cNvPr id="190" name="Google Shape;190;p1"/>
          <p:cNvSpPr txBox="1"/>
          <p:nvPr/>
        </p:nvSpPr>
        <p:spPr>
          <a:xfrm>
            <a:off x="1964026" y="4707314"/>
            <a:ext cx="8453100" cy="1517400"/>
          </a:xfrm>
          <a:prstGeom prst="rect">
            <a:avLst/>
          </a:prstGeom>
          <a:noFill/>
          <a:ln>
            <a:noFill/>
          </a:ln>
        </p:spPr>
        <p:txBody>
          <a:bodyPr anchorCtr="0" anchor="t" bIns="0" lIns="0" spcFirstLastPara="1" rIns="0" wrap="square" tIns="30475">
            <a:spAutoFit/>
          </a:bodyPr>
          <a:lstStyle/>
          <a:p>
            <a:pPr indent="0" lvl="0" marL="12700" marR="5080" rtl="0" algn="l">
              <a:lnSpc>
                <a:spcPct val="113333"/>
              </a:lnSpc>
              <a:spcBef>
                <a:spcPts val="0"/>
              </a:spcBef>
              <a:spcAft>
                <a:spcPts val="0"/>
              </a:spcAft>
              <a:buNone/>
            </a:pPr>
            <a:r>
              <a:rPr b="1" i="0" lang="en-US" sz="1500" u="none" cap="none" strike="noStrike">
                <a:solidFill>
                  <a:schemeClr val="lt1"/>
                </a:solidFill>
                <a:latin typeface="Arial"/>
                <a:ea typeface="Arial"/>
                <a:cs typeface="Arial"/>
                <a:sym typeface="Arial"/>
              </a:rPr>
              <a:t>Team member(s): </a:t>
            </a:r>
            <a:r>
              <a:rPr b="0" i="0" lang="en-US" sz="1500" u="none" cap="none" strike="noStrike">
                <a:solidFill>
                  <a:schemeClr val="lt1"/>
                </a:solidFill>
                <a:latin typeface="Arial"/>
                <a:ea typeface="Arial"/>
                <a:cs typeface="Arial"/>
                <a:sym typeface="Arial"/>
              </a:rPr>
              <a:t>Gerardo Parra, Jose Milanes, Artur Vorojeykin, Daniel Nunez, Amani Hunt, Mariela Torres Zuniga, Shaoting Wu </a:t>
            </a:r>
            <a:endParaRPr/>
          </a:p>
          <a:p>
            <a:pPr indent="0" lvl="0" marL="12700" marR="5080" rtl="0" algn="l">
              <a:lnSpc>
                <a:spcPct val="125925"/>
              </a:lnSpc>
              <a:spcBef>
                <a:spcPts val="240"/>
              </a:spcBef>
              <a:spcAft>
                <a:spcPts val="0"/>
              </a:spcAft>
              <a:buNone/>
            </a:pPr>
            <a:r>
              <a:t/>
            </a:r>
            <a:endParaRPr b="0" i="0" sz="1350" u="none" cap="none" strike="noStrike">
              <a:solidFill>
                <a:schemeClr val="lt1"/>
              </a:solidFill>
              <a:latin typeface="Arial"/>
              <a:ea typeface="Arial"/>
              <a:cs typeface="Arial"/>
              <a:sym typeface="Arial"/>
            </a:endParaRPr>
          </a:p>
          <a:p>
            <a:pPr indent="0" lvl="0" marL="12700" marR="0" rtl="0" algn="l">
              <a:lnSpc>
                <a:spcPct val="100000"/>
              </a:lnSpc>
              <a:spcBef>
                <a:spcPts val="5"/>
              </a:spcBef>
              <a:spcAft>
                <a:spcPts val="0"/>
              </a:spcAft>
              <a:buNone/>
            </a:pPr>
            <a:r>
              <a:rPr b="1" i="0" lang="en-US" sz="1500" u="none" cap="none" strike="noStrike">
                <a:solidFill>
                  <a:schemeClr val="lt1"/>
                </a:solidFill>
                <a:latin typeface="Arial"/>
                <a:ea typeface="Arial"/>
                <a:cs typeface="Arial"/>
                <a:sym typeface="Arial"/>
              </a:rPr>
              <a:t>Product Owner: </a:t>
            </a:r>
            <a:r>
              <a:rPr b="0" i="0" lang="en-US" sz="1500" u="none" cap="none" strike="noStrike">
                <a:solidFill>
                  <a:schemeClr val="lt1"/>
                </a:solidFill>
                <a:latin typeface="Arial"/>
                <a:ea typeface="Arial"/>
                <a:cs typeface="Arial"/>
                <a:sym typeface="Arial"/>
              </a:rPr>
              <a:t>Eric Johnson, Nagarajan Prabakar</a:t>
            </a:r>
            <a:endParaRPr/>
          </a:p>
          <a:p>
            <a:pPr indent="0" lvl="0" marL="12700" marR="0" rtl="0" algn="l">
              <a:lnSpc>
                <a:spcPct val="100000"/>
              </a:lnSpc>
              <a:spcBef>
                <a:spcPts val="5"/>
              </a:spcBef>
              <a:spcAft>
                <a:spcPts val="0"/>
              </a:spcAft>
              <a:buNone/>
            </a:pPr>
            <a:r>
              <a:t/>
            </a:r>
            <a:endParaRPr b="0" i="0" sz="1350" u="none" cap="none" strike="noStrike">
              <a:solidFill>
                <a:schemeClr val="lt1"/>
              </a:solidFill>
              <a:latin typeface="Arial"/>
              <a:ea typeface="Arial"/>
              <a:cs typeface="Arial"/>
              <a:sym typeface="Arial"/>
            </a:endParaRPr>
          </a:p>
          <a:p>
            <a:pPr indent="0" lvl="0" marL="12700" marR="0" rtl="0" algn="l">
              <a:lnSpc>
                <a:spcPct val="100000"/>
              </a:lnSpc>
              <a:spcBef>
                <a:spcPts val="0"/>
              </a:spcBef>
              <a:spcAft>
                <a:spcPts val="0"/>
              </a:spcAft>
              <a:buNone/>
            </a:pPr>
            <a:r>
              <a:rPr b="1" i="0" lang="en-US" sz="1500" u="none" cap="none" strike="noStrike">
                <a:solidFill>
                  <a:schemeClr val="lt1"/>
                </a:solidFill>
                <a:latin typeface="Arial"/>
                <a:ea typeface="Arial"/>
                <a:cs typeface="Arial"/>
                <a:sym typeface="Arial"/>
              </a:rPr>
              <a:t>Instructor: </a:t>
            </a:r>
            <a:r>
              <a:rPr b="0" i="1" lang="en-US" sz="1500" u="none" cap="none" strike="noStrike">
                <a:solidFill>
                  <a:schemeClr val="lt1"/>
                </a:solidFill>
                <a:latin typeface="Arial"/>
                <a:ea typeface="Arial"/>
                <a:cs typeface="Arial"/>
                <a:sym typeface="Arial"/>
              </a:rPr>
              <a:t>Masoud Sadjadi</a:t>
            </a:r>
            <a:endParaRPr b="0" i="0" sz="15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1a6d7004d07_0_13"/>
          <p:cNvSpPr txBox="1"/>
          <p:nvPr>
            <p:ph type="title"/>
          </p:nvPr>
        </p:nvSpPr>
        <p:spPr>
          <a:xfrm>
            <a:off x="1910907" y="0"/>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System Architecture contd…</a:t>
            </a:r>
            <a:endParaRPr/>
          </a:p>
        </p:txBody>
      </p:sp>
      <p:pic>
        <p:nvPicPr>
          <p:cNvPr id="249" name="Google Shape;249;g1a6d7004d07_0_13"/>
          <p:cNvPicPr preferRelativeResize="0"/>
          <p:nvPr/>
        </p:nvPicPr>
        <p:blipFill>
          <a:blip r:embed="rId3">
            <a:alphaModFix/>
          </a:blip>
          <a:stretch>
            <a:fillRect/>
          </a:stretch>
        </p:blipFill>
        <p:spPr>
          <a:xfrm>
            <a:off x="2850475" y="1669900"/>
            <a:ext cx="2933577" cy="4467200"/>
          </a:xfrm>
          <a:prstGeom prst="rect">
            <a:avLst/>
          </a:prstGeom>
          <a:noFill/>
          <a:ln>
            <a:noFill/>
          </a:ln>
        </p:spPr>
      </p:pic>
      <p:pic>
        <p:nvPicPr>
          <p:cNvPr id="250" name="Google Shape;250;g1a6d7004d07_0_13"/>
          <p:cNvPicPr preferRelativeResize="0"/>
          <p:nvPr/>
        </p:nvPicPr>
        <p:blipFill rotWithShape="1">
          <a:blip r:embed="rId4">
            <a:alphaModFix/>
          </a:blip>
          <a:srcRect b="9" l="0" r="0" t="9"/>
          <a:stretch/>
        </p:blipFill>
        <p:spPr>
          <a:xfrm>
            <a:off x="7202750" y="1669900"/>
            <a:ext cx="3496990" cy="4467200"/>
          </a:xfrm>
          <a:prstGeom prst="rect">
            <a:avLst/>
          </a:prstGeom>
          <a:noFill/>
          <a:ln>
            <a:noFill/>
          </a:ln>
        </p:spPr>
      </p:pic>
      <p:sp>
        <p:nvSpPr>
          <p:cNvPr id="251" name="Google Shape;251;g1a6d7004d07_0_13"/>
          <p:cNvSpPr txBox="1"/>
          <p:nvPr/>
        </p:nvSpPr>
        <p:spPr>
          <a:xfrm>
            <a:off x="2747063" y="1119400"/>
            <a:ext cx="3140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FFFFFF"/>
                </a:solidFill>
              </a:rPr>
              <a:t>Frontend system decomposition</a:t>
            </a:r>
            <a:endParaRPr b="1">
              <a:solidFill>
                <a:srgbClr val="FFFFFF"/>
              </a:solidFill>
            </a:endParaRPr>
          </a:p>
        </p:txBody>
      </p:sp>
      <p:sp>
        <p:nvSpPr>
          <p:cNvPr id="252" name="Google Shape;252;g1a6d7004d07_0_13"/>
          <p:cNvSpPr txBox="1"/>
          <p:nvPr/>
        </p:nvSpPr>
        <p:spPr>
          <a:xfrm>
            <a:off x="7599300" y="1119400"/>
            <a:ext cx="2703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FFFFFF"/>
                </a:solidFill>
              </a:rPr>
              <a:t>Deployment Diagram</a:t>
            </a:r>
            <a:endParaRPr b="1">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2"/>
          <p:cNvSpPr txBox="1"/>
          <p:nvPr>
            <p:ph type="title"/>
          </p:nvPr>
        </p:nvSpPr>
        <p:spPr>
          <a:xfrm>
            <a:off x="1770949" y="23385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System Design Development</a:t>
            </a:r>
            <a:endParaRPr/>
          </a:p>
        </p:txBody>
      </p:sp>
      <p:sp>
        <p:nvSpPr>
          <p:cNvPr id="258" name="Google Shape;258;p12"/>
          <p:cNvSpPr txBox="1"/>
          <p:nvPr/>
        </p:nvSpPr>
        <p:spPr>
          <a:xfrm>
            <a:off x="3111200" y="1570125"/>
            <a:ext cx="7038300" cy="3531300"/>
          </a:xfrm>
          <a:prstGeom prst="rect">
            <a:avLst/>
          </a:prstGeom>
          <a:noFill/>
          <a:ln>
            <a:noFill/>
          </a:ln>
        </p:spPr>
        <p:txBody>
          <a:bodyPr anchorCtr="0" anchor="t" bIns="91425" lIns="91425" spcFirstLastPara="1" rIns="91425" wrap="square" tIns="91425">
            <a:spAutoFit/>
          </a:bodyPr>
          <a:lstStyle/>
          <a:p>
            <a:pPr indent="0" lvl="0" marL="0" rtl="0" algn="l">
              <a:lnSpc>
                <a:spcPct val="103333"/>
              </a:lnSpc>
              <a:spcBef>
                <a:spcPts val="0"/>
              </a:spcBef>
              <a:spcAft>
                <a:spcPts val="0"/>
              </a:spcAft>
              <a:buClr>
                <a:schemeClr val="dk1"/>
              </a:buClr>
              <a:buSzPts val="1100"/>
              <a:buFont typeface="Arial"/>
              <a:buNone/>
            </a:pPr>
            <a:r>
              <a:rPr lang="en-US" sz="1300">
                <a:solidFill>
                  <a:schemeClr val="lt1"/>
                </a:solidFill>
                <a:latin typeface="Times New Roman"/>
                <a:ea typeface="Times New Roman"/>
                <a:cs typeface="Times New Roman"/>
                <a:sym typeface="Times New Roman"/>
              </a:rPr>
              <a:t>The architecture of the Course Evaluation System consists of three main components, the frontend, CLI, and the backend: </a:t>
            </a:r>
            <a:endParaRPr sz="1300">
              <a:solidFill>
                <a:schemeClr val="lt1"/>
              </a:solidFill>
              <a:latin typeface="Times New Roman"/>
              <a:ea typeface="Times New Roman"/>
              <a:cs typeface="Times New Roman"/>
              <a:sym typeface="Times New Roman"/>
            </a:endParaRPr>
          </a:p>
          <a:p>
            <a:pPr indent="-311150" lvl="0" marL="457200" rtl="0" algn="l">
              <a:lnSpc>
                <a:spcPct val="103333"/>
              </a:lnSpc>
              <a:spcBef>
                <a:spcPts val="70"/>
              </a:spcBef>
              <a:spcAft>
                <a:spcPts val="0"/>
              </a:spcAft>
              <a:buClr>
                <a:schemeClr val="lt1"/>
              </a:buClr>
              <a:buSzPts val="1300"/>
              <a:buFont typeface="Times New Roman"/>
              <a:buChar char="●"/>
            </a:pPr>
            <a:r>
              <a:rPr lang="en-US" sz="1300">
                <a:solidFill>
                  <a:schemeClr val="lt1"/>
                </a:solidFill>
                <a:latin typeface="Times New Roman"/>
                <a:ea typeface="Times New Roman"/>
                <a:cs typeface="Times New Roman"/>
                <a:sym typeface="Times New Roman"/>
              </a:rPr>
              <a:t>The backend component is a REST API which is hosted by a web server. Because of this feature, a frontend can be developed in any framework/language that can do web requests. The backend reacts to different requests (GET, PUT, PATCH, OPTIONS) and depending on the type of the request, it generates different SQL queries that can create, get, or modify entries in the PostgreSQL database. </a:t>
            </a:r>
            <a:endParaRPr sz="1300">
              <a:solidFill>
                <a:schemeClr val="lt1"/>
              </a:solidFill>
              <a:latin typeface="Times New Roman"/>
              <a:ea typeface="Times New Roman"/>
              <a:cs typeface="Times New Roman"/>
              <a:sym typeface="Times New Roman"/>
            </a:endParaRPr>
          </a:p>
          <a:p>
            <a:pPr indent="0" lvl="0" marL="457200" rtl="0" algn="l">
              <a:lnSpc>
                <a:spcPct val="103333"/>
              </a:lnSpc>
              <a:spcBef>
                <a:spcPts val="70"/>
              </a:spcBef>
              <a:spcAft>
                <a:spcPts val="0"/>
              </a:spcAft>
              <a:buNone/>
            </a:pPr>
            <a:r>
              <a:t/>
            </a:r>
            <a:endParaRPr sz="1300">
              <a:solidFill>
                <a:schemeClr val="lt1"/>
              </a:solidFill>
              <a:latin typeface="Times New Roman"/>
              <a:ea typeface="Times New Roman"/>
              <a:cs typeface="Times New Roman"/>
              <a:sym typeface="Times New Roman"/>
            </a:endParaRPr>
          </a:p>
          <a:p>
            <a:pPr indent="-311150" lvl="0" marL="457200" rtl="0" algn="l">
              <a:lnSpc>
                <a:spcPct val="103333"/>
              </a:lnSpc>
              <a:spcBef>
                <a:spcPts val="70"/>
              </a:spcBef>
              <a:spcAft>
                <a:spcPts val="0"/>
              </a:spcAft>
              <a:buClr>
                <a:schemeClr val="lt1"/>
              </a:buClr>
              <a:buSzPts val="1300"/>
              <a:buFont typeface="Times New Roman"/>
              <a:buChar char="●"/>
            </a:pPr>
            <a:r>
              <a:rPr lang="en-US" sz="1300">
                <a:solidFill>
                  <a:schemeClr val="lt1"/>
                </a:solidFill>
                <a:latin typeface="Times New Roman"/>
                <a:ea typeface="Times New Roman"/>
                <a:cs typeface="Times New Roman"/>
                <a:sym typeface="Times New Roman"/>
              </a:rPr>
              <a:t>The frontend component uses React to allow for rapid development of the UX. It communicates with the backend using the fetch API, which hits the specific endpoints depending on what needs to be rendered. </a:t>
            </a:r>
            <a:endParaRPr sz="1300">
              <a:solidFill>
                <a:schemeClr val="lt1"/>
              </a:solidFill>
              <a:latin typeface="Times New Roman"/>
              <a:ea typeface="Times New Roman"/>
              <a:cs typeface="Times New Roman"/>
              <a:sym typeface="Times New Roman"/>
            </a:endParaRPr>
          </a:p>
          <a:p>
            <a:pPr indent="0" lvl="0" marL="457200" rtl="0" algn="l">
              <a:lnSpc>
                <a:spcPct val="103333"/>
              </a:lnSpc>
              <a:spcBef>
                <a:spcPts val="70"/>
              </a:spcBef>
              <a:spcAft>
                <a:spcPts val="0"/>
              </a:spcAft>
              <a:buNone/>
            </a:pPr>
            <a:r>
              <a:t/>
            </a:r>
            <a:endParaRPr sz="1300">
              <a:solidFill>
                <a:schemeClr val="lt1"/>
              </a:solidFill>
              <a:latin typeface="Times New Roman"/>
              <a:ea typeface="Times New Roman"/>
              <a:cs typeface="Times New Roman"/>
              <a:sym typeface="Times New Roman"/>
            </a:endParaRPr>
          </a:p>
          <a:p>
            <a:pPr indent="-311150" lvl="0" marL="457200" rtl="0" algn="l">
              <a:lnSpc>
                <a:spcPct val="103333"/>
              </a:lnSpc>
              <a:spcBef>
                <a:spcPts val="70"/>
              </a:spcBef>
              <a:spcAft>
                <a:spcPts val="0"/>
              </a:spcAft>
              <a:buClr>
                <a:schemeClr val="lt1"/>
              </a:buClr>
              <a:buSzPts val="1300"/>
              <a:buFont typeface="Times New Roman"/>
              <a:buChar char="●"/>
            </a:pPr>
            <a:r>
              <a:rPr lang="en-US" sz="1300">
                <a:solidFill>
                  <a:schemeClr val="lt1"/>
                </a:solidFill>
                <a:latin typeface="Times New Roman"/>
                <a:ea typeface="Times New Roman"/>
                <a:cs typeface="Times New Roman"/>
                <a:sym typeface="Times New Roman"/>
              </a:rPr>
              <a:t>The CLI component is simply a Python script that uses the requests package to communicate with the backend. The input to the CLI will depend on the desired command from the admin; creating faculty, courses, sections, majors and students, will require a CSV file with the proper format as input; modifying faculty, courses, and sections, require the correct string as input. </a:t>
            </a:r>
            <a:endParaRPr sz="130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8"/>
          <p:cNvSpPr txBox="1"/>
          <p:nvPr>
            <p:ph type="title"/>
          </p:nvPr>
        </p:nvSpPr>
        <p:spPr>
          <a:xfrm>
            <a:off x="1920237" y="112557"/>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Use Case Diagram</a:t>
            </a:r>
            <a:endParaRPr/>
          </a:p>
        </p:txBody>
      </p:sp>
      <p:sp>
        <p:nvSpPr>
          <p:cNvPr id="264" name="Google Shape;264;p8"/>
          <p:cNvSpPr txBox="1"/>
          <p:nvPr/>
        </p:nvSpPr>
        <p:spPr>
          <a:xfrm>
            <a:off x="4578200" y="5907887"/>
            <a:ext cx="64071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lt1"/>
                </a:solidFill>
                <a:latin typeface="Times New Roman"/>
                <a:ea typeface="Times New Roman"/>
                <a:cs typeface="Times New Roman"/>
                <a:sym typeface="Times New Roman"/>
              </a:rPr>
              <a:t>Sequence Diagram for Course Evaluation System</a:t>
            </a:r>
            <a:endParaRPr b="0" i="0" sz="1800" u="none" cap="none" strike="noStrike">
              <a:solidFill>
                <a:schemeClr val="lt1"/>
              </a:solidFill>
              <a:latin typeface="Times New Roman"/>
              <a:ea typeface="Times New Roman"/>
              <a:cs typeface="Times New Roman"/>
              <a:sym typeface="Times New Roman"/>
            </a:endParaRPr>
          </a:p>
        </p:txBody>
      </p:sp>
      <p:pic>
        <p:nvPicPr>
          <p:cNvPr id="265" name="Google Shape;265;p8"/>
          <p:cNvPicPr preferRelativeResize="0"/>
          <p:nvPr/>
        </p:nvPicPr>
        <p:blipFill rotWithShape="1">
          <a:blip r:embed="rId3">
            <a:alphaModFix/>
          </a:blip>
          <a:srcRect b="0" l="0" r="0" t="0"/>
          <a:stretch/>
        </p:blipFill>
        <p:spPr>
          <a:xfrm>
            <a:off x="3622025" y="1081087"/>
            <a:ext cx="6315075" cy="4695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0"/>
          <p:cNvSpPr txBox="1"/>
          <p:nvPr>
            <p:ph type="title"/>
          </p:nvPr>
        </p:nvSpPr>
        <p:spPr>
          <a:xfrm>
            <a:off x="1920237" y="25519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sz="3200">
                <a:solidFill>
                  <a:schemeClr val="accent2"/>
                </a:solidFill>
              </a:rPr>
              <a:t>Sequence Diagram – Take Evaluation [Student]</a:t>
            </a:r>
            <a:endParaRPr sz="3200"/>
          </a:p>
        </p:txBody>
      </p:sp>
      <p:pic>
        <p:nvPicPr>
          <p:cNvPr id="271" name="Google Shape;271;p10"/>
          <p:cNvPicPr preferRelativeResize="0"/>
          <p:nvPr/>
        </p:nvPicPr>
        <p:blipFill rotWithShape="1">
          <a:blip r:embed="rId3">
            <a:alphaModFix/>
          </a:blip>
          <a:srcRect b="0" l="0" r="0" t="0"/>
          <a:stretch/>
        </p:blipFill>
        <p:spPr>
          <a:xfrm>
            <a:off x="3121963" y="1289174"/>
            <a:ext cx="7315200" cy="506436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2"/>
          <p:cNvSpPr txBox="1"/>
          <p:nvPr>
            <p:ph type="title"/>
          </p:nvPr>
        </p:nvSpPr>
        <p:spPr>
          <a:xfrm>
            <a:off x="1920237" y="25519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sz="3200">
                <a:solidFill>
                  <a:schemeClr val="accent2"/>
                </a:solidFill>
              </a:rPr>
              <a:t>Sequence Diagram – Retrieve Report [Faculty]</a:t>
            </a:r>
            <a:endParaRPr sz="3200"/>
          </a:p>
        </p:txBody>
      </p:sp>
      <p:pic>
        <p:nvPicPr>
          <p:cNvPr id="277" name="Google Shape;277;p32"/>
          <p:cNvPicPr preferRelativeResize="0"/>
          <p:nvPr/>
        </p:nvPicPr>
        <p:blipFill>
          <a:blip r:embed="rId3">
            <a:alphaModFix/>
          </a:blip>
          <a:stretch>
            <a:fillRect/>
          </a:stretch>
        </p:blipFill>
        <p:spPr>
          <a:xfrm>
            <a:off x="2272600" y="1609652"/>
            <a:ext cx="9013925" cy="4203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3"/>
          <p:cNvSpPr txBox="1"/>
          <p:nvPr>
            <p:ph type="title"/>
          </p:nvPr>
        </p:nvSpPr>
        <p:spPr>
          <a:xfrm>
            <a:off x="1791478" y="85515"/>
            <a:ext cx="100770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sz="3200">
                <a:solidFill>
                  <a:schemeClr val="accent2"/>
                </a:solidFill>
              </a:rPr>
              <a:t>Sequence Diagram – Enter User &amp; Section [Admin]</a:t>
            </a:r>
            <a:endParaRPr sz="3200"/>
          </a:p>
        </p:txBody>
      </p:sp>
      <p:pic>
        <p:nvPicPr>
          <p:cNvPr id="283" name="Google Shape;283;p33"/>
          <p:cNvPicPr preferRelativeResize="0"/>
          <p:nvPr/>
        </p:nvPicPr>
        <p:blipFill>
          <a:blip r:embed="rId3">
            <a:alphaModFix/>
          </a:blip>
          <a:stretch>
            <a:fillRect/>
          </a:stretch>
        </p:blipFill>
        <p:spPr>
          <a:xfrm>
            <a:off x="3640888" y="1118496"/>
            <a:ext cx="6378165" cy="51138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4"/>
          <p:cNvSpPr txBox="1"/>
          <p:nvPr>
            <p:ph type="title"/>
          </p:nvPr>
        </p:nvSpPr>
        <p:spPr>
          <a:xfrm>
            <a:off x="1770949" y="23385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Database Models, Views &amp; Serializers</a:t>
            </a:r>
            <a:endParaRPr/>
          </a:p>
        </p:txBody>
      </p:sp>
      <p:pic>
        <p:nvPicPr>
          <p:cNvPr id="289" name="Google Shape;289;p34"/>
          <p:cNvPicPr preferRelativeResize="0"/>
          <p:nvPr/>
        </p:nvPicPr>
        <p:blipFill rotWithShape="1">
          <a:blip r:embed="rId3">
            <a:alphaModFix/>
          </a:blip>
          <a:srcRect b="0" l="0" r="0" t="0"/>
          <a:stretch/>
        </p:blipFill>
        <p:spPr>
          <a:xfrm>
            <a:off x="1892247" y="1311847"/>
            <a:ext cx="4844455" cy="2808695"/>
          </a:xfrm>
          <a:prstGeom prst="rect">
            <a:avLst/>
          </a:prstGeom>
          <a:noFill/>
          <a:ln>
            <a:noFill/>
          </a:ln>
        </p:spPr>
      </p:pic>
      <p:pic>
        <p:nvPicPr>
          <p:cNvPr id="290" name="Google Shape;290;p34"/>
          <p:cNvPicPr preferRelativeResize="0"/>
          <p:nvPr/>
        </p:nvPicPr>
        <p:blipFill rotWithShape="1">
          <a:blip r:embed="rId4">
            <a:alphaModFix/>
          </a:blip>
          <a:srcRect b="0" l="0" r="0" t="0"/>
          <a:stretch/>
        </p:blipFill>
        <p:spPr>
          <a:xfrm>
            <a:off x="6932645" y="1311847"/>
            <a:ext cx="5054082" cy="1609580"/>
          </a:xfrm>
          <a:prstGeom prst="rect">
            <a:avLst/>
          </a:prstGeom>
          <a:noFill/>
          <a:ln>
            <a:noFill/>
          </a:ln>
        </p:spPr>
      </p:pic>
      <p:pic>
        <p:nvPicPr>
          <p:cNvPr id="291" name="Google Shape;291;p34"/>
          <p:cNvPicPr preferRelativeResize="0"/>
          <p:nvPr/>
        </p:nvPicPr>
        <p:blipFill rotWithShape="1">
          <a:blip r:embed="rId5">
            <a:alphaModFix/>
          </a:blip>
          <a:srcRect b="0" l="0" r="0" t="0"/>
          <a:stretch/>
        </p:blipFill>
        <p:spPr>
          <a:xfrm>
            <a:off x="2559018" y="4299931"/>
            <a:ext cx="8142514" cy="2324214"/>
          </a:xfrm>
          <a:prstGeom prst="rect">
            <a:avLst/>
          </a:prstGeom>
          <a:noFill/>
          <a:ln>
            <a:noFill/>
          </a:ln>
        </p:spPr>
      </p:pic>
      <p:sp>
        <p:nvSpPr>
          <p:cNvPr id="292" name="Google Shape;292;p34"/>
          <p:cNvSpPr txBox="1"/>
          <p:nvPr/>
        </p:nvSpPr>
        <p:spPr>
          <a:xfrm>
            <a:off x="7165910" y="3349069"/>
            <a:ext cx="421743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This code example shows how the course </a:t>
            </a:r>
            <a:r>
              <a:rPr lang="en-US">
                <a:solidFill>
                  <a:schemeClr val="lt1"/>
                </a:solidFill>
              </a:rPr>
              <a:t>M</a:t>
            </a:r>
            <a:r>
              <a:rPr b="0" i="0" lang="en-US" sz="1400" u="none" cap="none" strike="noStrike">
                <a:solidFill>
                  <a:schemeClr val="lt1"/>
                </a:solidFill>
                <a:latin typeface="Arial"/>
                <a:ea typeface="Arial"/>
                <a:cs typeface="Arial"/>
                <a:sym typeface="Arial"/>
              </a:rPr>
              <a:t>odels </a:t>
            </a:r>
            <a:r>
              <a:rPr lang="en-US">
                <a:solidFill>
                  <a:schemeClr val="lt1"/>
                </a:solidFill>
              </a:rPr>
              <a:t>V</a:t>
            </a:r>
            <a:r>
              <a:rPr b="0" i="0" lang="en-US" sz="1400" u="none" cap="none" strike="noStrike">
                <a:solidFill>
                  <a:schemeClr val="lt1"/>
                </a:solidFill>
                <a:latin typeface="Arial"/>
                <a:ea typeface="Arial"/>
                <a:cs typeface="Arial"/>
                <a:sym typeface="Arial"/>
              </a:rPr>
              <a:t>iews and Serializers were created using Django</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1a6d7004d07_0_28"/>
          <p:cNvSpPr txBox="1"/>
          <p:nvPr>
            <p:ph type="title"/>
          </p:nvPr>
        </p:nvSpPr>
        <p:spPr>
          <a:xfrm>
            <a:off x="1770949" y="23385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Screenshots of Frontend</a:t>
            </a:r>
            <a:endParaRPr/>
          </a:p>
        </p:txBody>
      </p:sp>
      <p:pic>
        <p:nvPicPr>
          <p:cNvPr id="298" name="Google Shape;298;g1a6d7004d07_0_28"/>
          <p:cNvPicPr preferRelativeResize="0"/>
          <p:nvPr/>
        </p:nvPicPr>
        <p:blipFill rotWithShape="1">
          <a:blip r:embed="rId3">
            <a:alphaModFix/>
          </a:blip>
          <a:srcRect b="9474" l="0" r="0" t="9474"/>
          <a:stretch/>
        </p:blipFill>
        <p:spPr>
          <a:xfrm>
            <a:off x="5076063" y="1709975"/>
            <a:ext cx="3518403" cy="1782374"/>
          </a:xfrm>
          <a:prstGeom prst="rect">
            <a:avLst/>
          </a:prstGeom>
          <a:noFill/>
          <a:ln>
            <a:noFill/>
          </a:ln>
        </p:spPr>
      </p:pic>
      <p:pic>
        <p:nvPicPr>
          <p:cNvPr id="299" name="Google Shape;299;g1a6d7004d07_0_28"/>
          <p:cNvPicPr preferRelativeResize="0"/>
          <p:nvPr/>
        </p:nvPicPr>
        <p:blipFill rotWithShape="1">
          <a:blip r:embed="rId4">
            <a:alphaModFix/>
          </a:blip>
          <a:srcRect b="7932" l="2547" r="2395" t="13134"/>
          <a:stretch/>
        </p:blipFill>
        <p:spPr>
          <a:xfrm>
            <a:off x="1818525" y="1709975"/>
            <a:ext cx="3166454" cy="1782374"/>
          </a:xfrm>
          <a:prstGeom prst="rect">
            <a:avLst/>
          </a:prstGeom>
          <a:noFill/>
          <a:ln>
            <a:noFill/>
          </a:ln>
        </p:spPr>
      </p:pic>
      <p:pic>
        <p:nvPicPr>
          <p:cNvPr id="300" name="Google Shape;300;g1a6d7004d07_0_28"/>
          <p:cNvPicPr preferRelativeResize="0"/>
          <p:nvPr/>
        </p:nvPicPr>
        <p:blipFill rotWithShape="1">
          <a:blip r:embed="rId5">
            <a:alphaModFix/>
          </a:blip>
          <a:srcRect b="7362" l="16320" r="14699" t="18639"/>
          <a:stretch/>
        </p:blipFill>
        <p:spPr>
          <a:xfrm>
            <a:off x="8685575" y="1709975"/>
            <a:ext cx="3362048" cy="1782374"/>
          </a:xfrm>
          <a:prstGeom prst="rect">
            <a:avLst/>
          </a:prstGeom>
          <a:noFill/>
          <a:ln>
            <a:noFill/>
          </a:ln>
        </p:spPr>
      </p:pic>
      <p:pic>
        <p:nvPicPr>
          <p:cNvPr id="301" name="Google Shape;301;g1a6d7004d07_0_28"/>
          <p:cNvPicPr preferRelativeResize="0"/>
          <p:nvPr/>
        </p:nvPicPr>
        <p:blipFill rotWithShape="1">
          <a:blip r:embed="rId6">
            <a:alphaModFix/>
          </a:blip>
          <a:srcRect b="8592" l="2811" r="3485" t="15963"/>
          <a:stretch/>
        </p:blipFill>
        <p:spPr>
          <a:xfrm>
            <a:off x="2551400" y="4315650"/>
            <a:ext cx="3793828" cy="1908998"/>
          </a:xfrm>
          <a:prstGeom prst="rect">
            <a:avLst/>
          </a:prstGeom>
          <a:noFill/>
          <a:ln>
            <a:noFill/>
          </a:ln>
        </p:spPr>
      </p:pic>
      <p:pic>
        <p:nvPicPr>
          <p:cNvPr id="302" name="Google Shape;302;g1a6d7004d07_0_28"/>
          <p:cNvPicPr preferRelativeResize="0"/>
          <p:nvPr/>
        </p:nvPicPr>
        <p:blipFill rotWithShape="1">
          <a:blip r:embed="rId7">
            <a:alphaModFix/>
          </a:blip>
          <a:srcRect b="8430" l="7631" r="7291" t="13076"/>
          <a:stretch/>
        </p:blipFill>
        <p:spPr>
          <a:xfrm>
            <a:off x="7482275" y="4158700"/>
            <a:ext cx="3582802" cy="2065949"/>
          </a:xfrm>
          <a:prstGeom prst="rect">
            <a:avLst/>
          </a:prstGeom>
          <a:noFill/>
          <a:ln>
            <a:noFill/>
          </a:ln>
        </p:spPr>
      </p:pic>
      <p:sp>
        <p:nvSpPr>
          <p:cNvPr id="303" name="Google Shape;303;g1a6d7004d07_0_28"/>
          <p:cNvSpPr txBox="1"/>
          <p:nvPr/>
        </p:nvSpPr>
        <p:spPr>
          <a:xfrm>
            <a:off x="1972375" y="1309775"/>
            <a:ext cx="5211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Student</a:t>
            </a:r>
            <a:r>
              <a:rPr lang="en-US">
                <a:solidFill>
                  <a:schemeClr val="lt1"/>
                </a:solidFill>
              </a:rPr>
              <a:t> Page</a:t>
            </a:r>
            <a:endParaRPr>
              <a:solidFill>
                <a:schemeClr val="lt1"/>
              </a:solidFill>
            </a:endParaRPr>
          </a:p>
        </p:txBody>
      </p:sp>
      <p:sp>
        <p:nvSpPr>
          <p:cNvPr id="304" name="Google Shape;304;g1a6d7004d07_0_28"/>
          <p:cNvSpPr txBox="1"/>
          <p:nvPr/>
        </p:nvSpPr>
        <p:spPr>
          <a:xfrm>
            <a:off x="2551400" y="3915450"/>
            <a:ext cx="5211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lt1"/>
                </a:solidFill>
              </a:rPr>
              <a:t>Faculty Page</a:t>
            </a: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g1a6d7004d07_0_45"/>
          <p:cNvSpPr txBox="1"/>
          <p:nvPr>
            <p:ph type="title"/>
          </p:nvPr>
        </p:nvSpPr>
        <p:spPr>
          <a:xfrm>
            <a:off x="1770949" y="23385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Screenshots of backend</a:t>
            </a:r>
            <a:endParaRPr/>
          </a:p>
        </p:txBody>
      </p:sp>
      <p:pic>
        <p:nvPicPr>
          <p:cNvPr id="310" name="Google Shape;310;g1a6d7004d07_0_45"/>
          <p:cNvPicPr preferRelativeResize="0"/>
          <p:nvPr/>
        </p:nvPicPr>
        <p:blipFill>
          <a:blip r:embed="rId3">
            <a:alphaModFix/>
          </a:blip>
          <a:stretch>
            <a:fillRect/>
          </a:stretch>
        </p:blipFill>
        <p:spPr>
          <a:xfrm>
            <a:off x="1978500" y="1129175"/>
            <a:ext cx="4521376" cy="2209574"/>
          </a:xfrm>
          <a:prstGeom prst="rect">
            <a:avLst/>
          </a:prstGeom>
          <a:noFill/>
          <a:ln>
            <a:noFill/>
          </a:ln>
        </p:spPr>
      </p:pic>
      <p:pic>
        <p:nvPicPr>
          <p:cNvPr id="311" name="Google Shape;311;g1a6d7004d07_0_45"/>
          <p:cNvPicPr preferRelativeResize="0"/>
          <p:nvPr/>
        </p:nvPicPr>
        <p:blipFill>
          <a:blip r:embed="rId4">
            <a:alphaModFix/>
          </a:blip>
          <a:stretch>
            <a:fillRect/>
          </a:stretch>
        </p:blipFill>
        <p:spPr>
          <a:xfrm>
            <a:off x="2324188" y="3604541"/>
            <a:ext cx="3829998" cy="2780176"/>
          </a:xfrm>
          <a:prstGeom prst="rect">
            <a:avLst/>
          </a:prstGeom>
          <a:noFill/>
          <a:ln>
            <a:noFill/>
          </a:ln>
        </p:spPr>
      </p:pic>
      <p:pic>
        <p:nvPicPr>
          <p:cNvPr id="312" name="Google Shape;312;g1a6d7004d07_0_45"/>
          <p:cNvPicPr preferRelativeResize="0"/>
          <p:nvPr/>
        </p:nvPicPr>
        <p:blipFill>
          <a:blip r:embed="rId5">
            <a:alphaModFix/>
          </a:blip>
          <a:stretch>
            <a:fillRect/>
          </a:stretch>
        </p:blipFill>
        <p:spPr>
          <a:xfrm>
            <a:off x="7363925" y="3378175"/>
            <a:ext cx="4306301" cy="3006550"/>
          </a:xfrm>
          <a:prstGeom prst="rect">
            <a:avLst/>
          </a:prstGeom>
          <a:noFill/>
          <a:ln>
            <a:noFill/>
          </a:ln>
        </p:spPr>
      </p:pic>
      <p:pic>
        <p:nvPicPr>
          <p:cNvPr id="313" name="Google Shape;313;g1a6d7004d07_0_45"/>
          <p:cNvPicPr preferRelativeResize="0"/>
          <p:nvPr/>
        </p:nvPicPr>
        <p:blipFill>
          <a:blip r:embed="rId6">
            <a:alphaModFix/>
          </a:blip>
          <a:stretch>
            <a:fillRect/>
          </a:stretch>
        </p:blipFill>
        <p:spPr>
          <a:xfrm>
            <a:off x="7632037" y="760299"/>
            <a:ext cx="3770075" cy="23752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5"/>
          <p:cNvSpPr txBox="1"/>
          <p:nvPr>
            <p:ph type="title"/>
          </p:nvPr>
        </p:nvSpPr>
        <p:spPr>
          <a:xfrm>
            <a:off x="1770949" y="-232433"/>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Test Cases Examples</a:t>
            </a:r>
            <a:endParaRPr/>
          </a:p>
        </p:txBody>
      </p:sp>
      <p:sp>
        <p:nvSpPr>
          <p:cNvPr id="319" name="Google Shape;319;p35"/>
          <p:cNvSpPr txBox="1"/>
          <p:nvPr/>
        </p:nvSpPr>
        <p:spPr>
          <a:xfrm>
            <a:off x="1847461" y="679386"/>
            <a:ext cx="9993086" cy="6178614"/>
          </a:xfrm>
          <a:prstGeom prst="rect">
            <a:avLst/>
          </a:prstGeom>
          <a:noFill/>
          <a:ln>
            <a:noFill/>
          </a:ln>
        </p:spPr>
        <p:txBody>
          <a:bodyPr anchorCtr="0" anchor="t" bIns="45700" lIns="91425" spcFirstLastPara="1" rIns="91425" wrap="square" tIns="45700">
            <a:spAutoFit/>
          </a:bodyPr>
          <a:lstStyle/>
          <a:p>
            <a:pPr indent="8890" lvl="0" marL="0" marR="2578100" rtl="0" algn="l">
              <a:lnSpc>
                <a:spcPct val="100000"/>
              </a:lnSpc>
              <a:spcBef>
                <a:spcPts val="0"/>
              </a:spcBef>
              <a:spcAft>
                <a:spcPts val="0"/>
              </a:spcAft>
              <a:buNone/>
            </a:pPr>
            <a:r>
              <a:rPr b="1" i="0" lang="en-US" sz="1200" u="sng" cap="none" strike="noStrike">
                <a:solidFill>
                  <a:schemeClr val="lt1"/>
                </a:solidFill>
                <a:latin typeface="Arial"/>
                <a:ea typeface="Arial"/>
                <a:cs typeface="Arial"/>
                <a:sym typeface="Arial"/>
              </a:rPr>
              <a:t>Test CES GUI for Students</a:t>
            </a:r>
            <a:r>
              <a:rPr b="0" i="0" lang="en-US" sz="1200" u="none" cap="none" strike="noStrike">
                <a:solidFill>
                  <a:schemeClr val="lt1"/>
                </a:solidFill>
                <a:latin typeface="Arial"/>
                <a:ea typeface="Arial"/>
                <a:cs typeface="Arial"/>
                <a:sym typeface="Arial"/>
              </a:rPr>
              <a:t> </a:t>
            </a:r>
            <a:endParaRPr b="0" i="0" sz="1200" u="none" cap="none" strike="noStrike">
              <a:solidFill>
                <a:schemeClr val="lt1"/>
              </a:solidFill>
              <a:latin typeface="Arial"/>
              <a:ea typeface="Arial"/>
              <a:cs typeface="Arial"/>
              <a:sym typeface="Arial"/>
            </a:endParaRPr>
          </a:p>
          <a:p>
            <a:pPr indent="8890" lvl="0" marL="0" marR="2578100" rtl="0" algn="l">
              <a:lnSpc>
                <a:spcPct val="100000"/>
              </a:lnSpc>
              <a:spcBef>
                <a:spcPts val="1290"/>
              </a:spcBef>
              <a:spcAft>
                <a:spcPts val="0"/>
              </a:spcAft>
              <a:buNone/>
            </a:pPr>
            <a:r>
              <a:rPr b="1" i="0" lang="en-US" sz="1200" u="none" cap="none" strike="noStrike">
                <a:solidFill>
                  <a:schemeClr val="lt1"/>
                </a:solidFill>
                <a:latin typeface="Arial"/>
                <a:ea typeface="Arial"/>
                <a:cs typeface="Arial"/>
                <a:sym typeface="Arial"/>
              </a:rPr>
              <a:t>Test Case ID: Display_Login_Student</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60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display CES GUI login page.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285"/>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and access localhost:3000 on a web browser.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Input: </a:t>
            </a:r>
            <a:r>
              <a:rPr b="0" i="0" lang="en-US" sz="1200" u="none" cap="none" strike="noStrike">
                <a:solidFill>
                  <a:schemeClr val="lt1"/>
                </a:solidFill>
                <a:latin typeface="Arial"/>
                <a:ea typeface="Arial"/>
                <a:cs typeface="Arial"/>
                <a:sym typeface="Arial"/>
              </a:rPr>
              <a:t>Home.js file containing the basic GUI.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Login GUI on the localhost:3000 server.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8890" lvl="0" marL="0" marR="2578100" rtl="0" algn="l">
              <a:lnSpc>
                <a:spcPct val="100000"/>
              </a:lnSpc>
              <a:spcBef>
                <a:spcPts val="0"/>
              </a:spcBef>
              <a:spcAft>
                <a:spcPts val="0"/>
              </a:spcAft>
              <a:buNone/>
            </a:pPr>
            <a:br>
              <a:rPr b="0" i="0" lang="en-US" sz="1200" u="none" cap="none" strike="noStrike">
                <a:solidFill>
                  <a:schemeClr val="lt1"/>
                </a:solidFill>
                <a:latin typeface="Arial"/>
                <a:ea typeface="Arial"/>
                <a:cs typeface="Arial"/>
                <a:sym typeface="Arial"/>
              </a:rPr>
            </a:br>
            <a:r>
              <a:rPr b="1" i="0" lang="en-US" sz="1200" u="none" cap="none" strike="noStrike">
                <a:solidFill>
                  <a:schemeClr val="lt1"/>
                </a:solidFill>
                <a:latin typeface="Arial"/>
                <a:ea typeface="Arial"/>
                <a:cs typeface="Arial"/>
                <a:sym typeface="Arial"/>
              </a:rPr>
              <a:t>Test Case ID: Authenticate_Login_Student</a:t>
            </a:r>
            <a:endParaRPr b="0" i="0" sz="1200" u="none" cap="none" strike="noStrike">
              <a:solidFill>
                <a:schemeClr val="lt1"/>
              </a:solidFill>
              <a:latin typeface="Arial"/>
              <a:ea typeface="Arial"/>
              <a:cs typeface="Arial"/>
              <a:sym typeface="Arial"/>
            </a:endParaRPr>
          </a:p>
          <a:p>
            <a:pPr indent="0" lvl="0" marL="0" marR="466090" rtl="0" algn="l">
              <a:lnSpc>
                <a:spcPct val="100000"/>
              </a:lnSpc>
              <a:spcBef>
                <a:spcPts val="60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authenticate a student through CES GUI login page. </a:t>
            </a:r>
            <a:endParaRPr/>
          </a:p>
          <a:p>
            <a:pPr indent="0" lvl="0" marL="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and access localhost:3000 on a web browser. </a:t>
            </a:r>
            <a:endParaRPr/>
          </a:p>
          <a:p>
            <a:pPr indent="0" lvl="0" marL="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Input: </a:t>
            </a:r>
            <a:endParaRPr b="0" i="0" sz="1200" u="none" cap="none" strike="noStrike">
              <a:solidFill>
                <a:schemeClr val="lt1"/>
              </a:solidFill>
              <a:latin typeface="Arial"/>
              <a:ea typeface="Arial"/>
              <a:cs typeface="Arial"/>
              <a:sym typeface="Arial"/>
            </a:endParaRPr>
          </a:p>
          <a:p>
            <a:pPr indent="0" lvl="0" marL="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	username</a:t>
            </a:r>
            <a:r>
              <a:rPr b="0" i="0" lang="en-US" sz="1200" u="none" cap="none" strike="noStrike">
                <a:solidFill>
                  <a:schemeClr val="lt1"/>
                </a:solidFill>
                <a:latin typeface="Arial"/>
                <a:ea typeface="Arial"/>
                <a:cs typeface="Arial"/>
                <a:sym typeface="Arial"/>
              </a:rPr>
              <a:t>: </a:t>
            </a:r>
            <a:r>
              <a:rPr b="0" i="1" lang="en-US" sz="1200" u="none" cap="none" strike="noStrike">
                <a:solidFill>
                  <a:schemeClr val="lt1"/>
                </a:solidFill>
                <a:latin typeface="Arial"/>
                <a:ea typeface="Arial"/>
                <a:cs typeface="Arial"/>
                <a:sym typeface="Arial"/>
              </a:rPr>
              <a:t>teststudent1</a:t>
            </a:r>
            <a:endParaRPr b="0" i="0" sz="1200" u="none" cap="none" strike="noStrike">
              <a:solidFill>
                <a:schemeClr val="lt1"/>
              </a:solidFill>
              <a:latin typeface="Arial"/>
              <a:ea typeface="Arial"/>
              <a:cs typeface="Arial"/>
              <a:sym typeface="Arial"/>
            </a:endParaRPr>
          </a:p>
          <a:p>
            <a:pPr indent="457200" lvl="0" marL="45720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password</a:t>
            </a:r>
            <a:r>
              <a:rPr b="0" i="0" lang="en-US" sz="1200" u="none" cap="none" strike="noStrike">
                <a:solidFill>
                  <a:schemeClr val="lt1"/>
                </a:solidFill>
                <a:latin typeface="Arial"/>
                <a:ea typeface="Arial"/>
                <a:cs typeface="Arial"/>
                <a:sym typeface="Arial"/>
              </a:rPr>
              <a:t>: </a:t>
            </a:r>
            <a:r>
              <a:rPr b="0" i="1" lang="en-US" sz="1200" u="none" cap="none" strike="noStrike">
                <a:solidFill>
                  <a:schemeClr val="lt1"/>
                </a:solidFill>
                <a:latin typeface="Arial"/>
                <a:ea typeface="Arial"/>
                <a:cs typeface="Arial"/>
                <a:sym typeface="Arial"/>
              </a:rPr>
              <a:t>password1</a:t>
            </a:r>
            <a:endParaRPr/>
          </a:p>
          <a:p>
            <a:pPr indent="457200" lvl="0" marL="457200" marR="466090" rtl="0" algn="l">
              <a:lnSpc>
                <a:spcPct val="100000"/>
              </a:lnSpc>
              <a:spcBef>
                <a:spcPts val="70"/>
              </a:spcBef>
              <a:spcAft>
                <a:spcPts val="0"/>
              </a:spcAft>
              <a:buNone/>
            </a:pPr>
            <a:r>
              <a:t/>
            </a:r>
            <a:endParaRPr b="0" i="0" sz="1200" u="none" cap="none" strike="noStrike">
              <a:solidFill>
                <a:schemeClr val="lt1"/>
              </a:solidFill>
              <a:latin typeface="Arial"/>
              <a:ea typeface="Arial"/>
              <a:cs typeface="Arial"/>
              <a:sym typeface="Arial"/>
            </a:endParaRPr>
          </a:p>
          <a:p>
            <a:pPr indent="0" lvl="0" marL="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Http status response 200</a:t>
            </a:r>
            <a:r>
              <a:rPr b="1" i="0" lang="en-US" sz="1200" u="none" cap="none" strike="noStrike">
                <a:solidFill>
                  <a:schemeClr val="lt1"/>
                </a:solidFill>
                <a:latin typeface="Arial"/>
                <a:ea typeface="Arial"/>
                <a:cs typeface="Arial"/>
                <a:sym typeface="Arial"/>
              </a:rPr>
              <a:t>.</a:t>
            </a:r>
            <a:endParaRPr b="0" i="0" sz="1200" u="none" cap="none" strike="noStrike">
              <a:solidFill>
                <a:schemeClr val="lt1"/>
              </a:solidFill>
              <a:latin typeface="Arial"/>
              <a:ea typeface="Arial"/>
              <a:cs typeface="Arial"/>
              <a:sym typeface="Arial"/>
            </a:endParaRPr>
          </a:p>
          <a:p>
            <a:pPr indent="0" lvl="0" marL="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a:p>
          <a:p>
            <a:pPr indent="8890" lvl="0" marL="0" marR="2578100" rtl="0" algn="l">
              <a:lnSpc>
                <a:spcPct val="100000"/>
              </a:lnSpc>
              <a:spcBef>
                <a:spcPts val="0"/>
              </a:spcBef>
              <a:spcAft>
                <a:spcPts val="0"/>
              </a:spcAft>
              <a:buNone/>
            </a:pPr>
            <a:br>
              <a:rPr b="0" i="0" lang="en-US" sz="1200" u="none" cap="none" strike="noStrike">
                <a:solidFill>
                  <a:schemeClr val="lt1"/>
                </a:solidFill>
                <a:latin typeface="Arial"/>
                <a:ea typeface="Arial"/>
                <a:cs typeface="Arial"/>
                <a:sym typeface="Arial"/>
              </a:rPr>
            </a:br>
            <a:r>
              <a:rPr b="1" i="0" lang="en-US" sz="1200" u="none" cap="none" strike="noStrike">
                <a:solidFill>
                  <a:schemeClr val="lt1"/>
                </a:solidFill>
                <a:latin typeface="Arial"/>
                <a:ea typeface="Arial"/>
                <a:cs typeface="Arial"/>
                <a:sym typeface="Arial"/>
              </a:rPr>
              <a:t>Test Case ID: Display_StudentPage_Student</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60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display CES GUI student page.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285"/>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access localhost:3000 on a web browser, enter valid credentials for a student, and click login button.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Input: </a:t>
            </a:r>
            <a:endParaRPr/>
          </a:p>
          <a:p>
            <a:pPr indent="448310" lvl="0" marL="4660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username</a:t>
            </a:r>
            <a:r>
              <a:rPr b="0" i="0" lang="en-US" sz="1200" u="none" cap="none" strike="noStrike">
                <a:solidFill>
                  <a:schemeClr val="lt1"/>
                </a:solidFill>
                <a:latin typeface="Arial"/>
                <a:ea typeface="Arial"/>
                <a:cs typeface="Arial"/>
                <a:sym typeface="Arial"/>
              </a:rPr>
              <a:t>: </a:t>
            </a:r>
            <a:r>
              <a:rPr b="0" i="1" lang="en-US" sz="1200" u="none" cap="none" strike="noStrike">
                <a:solidFill>
                  <a:schemeClr val="lt1"/>
                </a:solidFill>
                <a:latin typeface="Arial"/>
                <a:ea typeface="Arial"/>
                <a:cs typeface="Arial"/>
                <a:sym typeface="Arial"/>
              </a:rPr>
              <a:t>teststudent1</a:t>
            </a:r>
            <a:endParaRPr b="0" i="0" sz="1200" u="none" cap="none" strike="noStrike">
              <a:solidFill>
                <a:schemeClr val="lt1"/>
              </a:solidFill>
              <a:latin typeface="Arial"/>
              <a:ea typeface="Arial"/>
              <a:cs typeface="Arial"/>
              <a:sym typeface="Arial"/>
            </a:endParaRPr>
          </a:p>
          <a:p>
            <a:pPr indent="448310" lvl="0" marL="4660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password</a:t>
            </a:r>
            <a:r>
              <a:rPr b="0" i="0" lang="en-US" sz="1200" u="none" cap="none" strike="noStrike">
                <a:solidFill>
                  <a:schemeClr val="lt1"/>
                </a:solidFill>
                <a:latin typeface="Arial"/>
                <a:ea typeface="Arial"/>
                <a:cs typeface="Arial"/>
                <a:sym typeface="Arial"/>
              </a:rPr>
              <a:t>: </a:t>
            </a:r>
            <a:r>
              <a:rPr b="0" i="1" lang="en-US" sz="1200" u="none" cap="none" strike="noStrike">
                <a:solidFill>
                  <a:schemeClr val="lt1"/>
                </a:solidFill>
                <a:latin typeface="Arial"/>
                <a:ea typeface="Arial"/>
                <a:cs typeface="Arial"/>
                <a:sym typeface="Arial"/>
              </a:rPr>
              <a:t>password1</a:t>
            </a:r>
            <a:r>
              <a:rPr b="0" i="0" lang="en-US" sz="1200" u="none" cap="none" strike="noStrike">
                <a:solidFill>
                  <a:schemeClr val="lt1"/>
                </a:solidFill>
                <a:latin typeface="Arial"/>
                <a:ea typeface="Arial"/>
                <a:cs typeface="Arial"/>
                <a:sym typeface="Arial"/>
              </a:rPr>
              <a:t> </a:t>
            </a:r>
            <a:endParaRPr/>
          </a:p>
          <a:p>
            <a:pPr indent="448310" lvl="0" marL="466090" marR="466090" rtl="0" algn="l">
              <a:lnSpc>
                <a:spcPct val="100000"/>
              </a:lnSpc>
              <a:spcBef>
                <a:spcPts val="70"/>
              </a:spcBef>
              <a:spcAft>
                <a:spcPts val="0"/>
              </a:spcAft>
              <a:buNone/>
            </a:pPr>
            <a:r>
              <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StudentPage GUI on the address </a:t>
            </a:r>
            <a:r>
              <a:rPr b="0" i="1" lang="en-US" sz="1200" u="sng" cap="none" strike="noStrike">
                <a:solidFill>
                  <a:schemeClr val="lt1"/>
                </a:solidFill>
                <a:latin typeface="Arial"/>
                <a:ea typeface="Arial"/>
                <a:cs typeface="Arial"/>
                <a:sym typeface="Arial"/>
              </a:rPr>
              <a:t>localhost:3000/user</a:t>
            </a:r>
            <a:r>
              <a:rPr b="0" i="0" lang="en-US" sz="1200" u="none" cap="none" strike="noStrike">
                <a:solidFill>
                  <a:schemeClr val="lt1"/>
                </a:solidFill>
                <a:latin typeface="Arial"/>
                <a:ea typeface="Arial"/>
                <a:cs typeface="Arial"/>
                <a:sym typeface="Arial"/>
              </a:rPr>
              <a:t> with all evaluations rendered.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Problem Description</a:t>
            </a:r>
            <a:endParaRPr/>
          </a:p>
        </p:txBody>
      </p:sp>
      <p:sp>
        <p:nvSpPr>
          <p:cNvPr id="196" name="Google Shape;196;p2"/>
          <p:cNvSpPr txBox="1"/>
          <p:nvPr>
            <p:ph idx="1" type="body"/>
          </p:nvPr>
        </p:nvSpPr>
        <p:spPr>
          <a:xfrm>
            <a:off x="1920240" y="1881896"/>
            <a:ext cx="9068711" cy="395541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rPr b="0" i="0" lang="en-US" sz="1800" u="none" strike="noStrike">
                <a:solidFill>
                  <a:schemeClr val="lt1"/>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a:p>
          <a:p>
            <a:pPr indent="0" lvl="0" marL="0" rtl="0" algn="l">
              <a:lnSpc>
                <a:spcPct val="90000"/>
              </a:lnSpc>
              <a:spcBef>
                <a:spcPts val="0"/>
              </a:spcBef>
              <a:spcAft>
                <a:spcPts val="0"/>
              </a:spcAft>
              <a:buSzPts val="2000"/>
              <a:buNone/>
            </a:pPr>
            <a:r>
              <a:t/>
            </a:r>
            <a:endParaRPr>
              <a:solidFill>
                <a:schemeClr val="lt1"/>
              </a:solidFill>
              <a:latin typeface="Arial"/>
              <a:ea typeface="Arial"/>
              <a:cs typeface="Arial"/>
              <a:sym typeface="Arial"/>
            </a:endParaRPr>
          </a:p>
          <a:p>
            <a:pPr indent="0" lvl="0" marL="0" rtl="0" algn="l">
              <a:lnSpc>
                <a:spcPct val="90000"/>
              </a:lnSpc>
              <a:spcBef>
                <a:spcPts val="0"/>
              </a:spcBef>
              <a:spcAft>
                <a:spcPts val="0"/>
              </a:spcAft>
              <a:buSzPts val="2000"/>
              <a:buNone/>
            </a:pPr>
            <a:r>
              <a:rPr b="0" i="0" lang="en-US" sz="1800" u="none" strike="noStrike">
                <a:solidFill>
                  <a:schemeClr val="lt1"/>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6"/>
          <p:cNvSpPr txBox="1"/>
          <p:nvPr>
            <p:ph type="title"/>
          </p:nvPr>
        </p:nvSpPr>
        <p:spPr>
          <a:xfrm>
            <a:off x="1770949" y="-232433"/>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Test Cases Examples</a:t>
            </a:r>
            <a:endParaRPr/>
          </a:p>
        </p:txBody>
      </p:sp>
      <p:sp>
        <p:nvSpPr>
          <p:cNvPr id="325" name="Google Shape;325;p36"/>
          <p:cNvSpPr txBox="1"/>
          <p:nvPr/>
        </p:nvSpPr>
        <p:spPr>
          <a:xfrm>
            <a:off x="1847461" y="679386"/>
            <a:ext cx="9993086" cy="5663089"/>
          </a:xfrm>
          <a:prstGeom prst="rect">
            <a:avLst/>
          </a:prstGeom>
          <a:noFill/>
          <a:ln>
            <a:noFill/>
          </a:ln>
        </p:spPr>
        <p:txBody>
          <a:bodyPr anchorCtr="0" anchor="t" bIns="45700" lIns="91425" spcFirstLastPara="1" rIns="91425" wrap="square" tIns="45700">
            <a:spAutoFit/>
          </a:bodyPr>
          <a:lstStyle/>
          <a:p>
            <a:pPr indent="0" lvl="0" marL="0" marR="257810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Test Case ID:  StudentPage_Select_Evaluation</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147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select an evaluation in StudentPage and redirect to EvaluationPage successfully.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285"/>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access localhost:3000 on a web browser, enter valid credentials for a student, and click login button to be redirected to StudentPage.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Input: </a:t>
            </a:r>
            <a:r>
              <a:rPr b="0" i="0" lang="en-US" sz="1200" u="none" cap="none" strike="noStrike">
                <a:solidFill>
                  <a:schemeClr val="lt1"/>
                </a:solidFill>
                <a:latin typeface="Arial"/>
                <a:ea typeface="Arial"/>
                <a:cs typeface="Arial"/>
                <a:sym typeface="Arial"/>
              </a:rPr>
              <a:t>StudentPage.js file containing the GUI and logic.</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EvaluationPage GUI on the address </a:t>
            </a:r>
            <a:r>
              <a:rPr b="0" i="1" lang="en-US" sz="1200" u="sng" cap="none" strike="noStrike">
                <a:solidFill>
                  <a:schemeClr val="lt1"/>
                </a:solidFill>
                <a:latin typeface="Arial"/>
                <a:ea typeface="Arial"/>
                <a:cs typeface="Arial"/>
                <a:sym typeface="Arial"/>
              </a:rPr>
              <a:t>localhost:3000/evaluation</a:t>
            </a:r>
            <a:r>
              <a:rPr b="0" i="0" lang="en-US" sz="1200" u="none" cap="none" strike="noStrike">
                <a:solidFill>
                  <a:schemeClr val="lt1"/>
                </a:solidFill>
                <a:latin typeface="Arial"/>
                <a:ea typeface="Arial"/>
                <a:cs typeface="Arial"/>
                <a:sym typeface="Arial"/>
              </a:rPr>
              <a:t>.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0" lvl="0" marL="0" marR="2578100" rtl="0" algn="l">
              <a:lnSpc>
                <a:spcPct val="100000"/>
              </a:lnSpc>
              <a:spcBef>
                <a:spcPts val="0"/>
              </a:spcBef>
              <a:spcAft>
                <a:spcPts val="0"/>
              </a:spcAft>
              <a:buNone/>
            </a:pPr>
            <a:br>
              <a:rPr b="0" i="0" lang="en-US" sz="1200" u="none" cap="none" strike="noStrike">
                <a:solidFill>
                  <a:schemeClr val="lt1"/>
                </a:solidFill>
                <a:latin typeface="Arial"/>
                <a:ea typeface="Arial"/>
                <a:cs typeface="Arial"/>
                <a:sym typeface="Arial"/>
              </a:rPr>
            </a:br>
            <a:r>
              <a:rPr b="1" i="0" lang="en-US" sz="1200" u="none" cap="none" strike="noStrike">
                <a:solidFill>
                  <a:schemeClr val="lt1"/>
                </a:solidFill>
                <a:latin typeface="Arial"/>
                <a:ea typeface="Arial"/>
                <a:cs typeface="Arial"/>
                <a:sym typeface="Arial"/>
              </a:rPr>
              <a:t>Test Case ID:  EvaluationPage_Submit_CorrectForm</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147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fill evaluation form in EvaluationPage and redirect to ConfirmationPage successfully.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285"/>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access localhost:3000 on a web browser, enter valid credentials for a student, click login button to be redirected to StudentPage, select an evaluation to be redirected to EvaluationPage, and answer all questions.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Input: </a:t>
            </a:r>
            <a:r>
              <a:rPr b="0" i="0" lang="en-US" sz="1200" u="none" cap="none" strike="noStrike">
                <a:solidFill>
                  <a:schemeClr val="lt1"/>
                </a:solidFill>
                <a:latin typeface="Arial"/>
                <a:ea typeface="Arial"/>
                <a:cs typeface="Arial"/>
                <a:sym typeface="Arial"/>
              </a:rPr>
              <a:t>Evaluation.js file containing the GUI and logic.</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ConfirmationPage GUI on the address </a:t>
            </a:r>
            <a:r>
              <a:rPr b="0" i="1" lang="en-US" sz="1200" u="sng" cap="none" strike="noStrike">
                <a:solidFill>
                  <a:schemeClr val="lt1"/>
                </a:solidFill>
                <a:latin typeface="Arial"/>
                <a:ea typeface="Arial"/>
                <a:cs typeface="Arial"/>
                <a:sym typeface="Arial"/>
              </a:rPr>
              <a:t>localhost:3000/evaluation/confirm</a:t>
            </a:r>
            <a:r>
              <a:rPr b="0" i="0" lang="en-US" sz="1200" u="none" cap="none" strike="noStrike">
                <a:solidFill>
                  <a:schemeClr val="lt1"/>
                </a:solidFill>
                <a:latin typeface="Arial"/>
                <a:ea typeface="Arial"/>
                <a:cs typeface="Arial"/>
                <a:sym typeface="Arial"/>
              </a:rPr>
              <a:t> and response entered in database.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0" lvl="0" marL="0" marR="2578100" rtl="0" algn="l">
              <a:lnSpc>
                <a:spcPct val="100000"/>
              </a:lnSpc>
              <a:spcBef>
                <a:spcPts val="0"/>
              </a:spcBef>
              <a:spcAft>
                <a:spcPts val="0"/>
              </a:spcAft>
              <a:buNone/>
            </a:pPr>
            <a:br>
              <a:rPr b="0" i="0" lang="en-US" sz="1200" u="none" cap="none" strike="noStrike">
                <a:solidFill>
                  <a:schemeClr val="lt1"/>
                </a:solidFill>
                <a:latin typeface="Arial"/>
                <a:ea typeface="Arial"/>
                <a:cs typeface="Arial"/>
                <a:sym typeface="Arial"/>
              </a:rPr>
            </a:br>
            <a:r>
              <a:rPr b="1" i="0" lang="en-US" sz="1200" u="none" cap="none" strike="noStrike">
                <a:solidFill>
                  <a:schemeClr val="lt1"/>
                </a:solidFill>
                <a:latin typeface="Arial"/>
                <a:ea typeface="Arial"/>
                <a:cs typeface="Arial"/>
                <a:sym typeface="Arial"/>
              </a:rPr>
              <a:t>Test Case ID:  EvaluationPage_Submit_MissingFields</a:t>
            </a:r>
            <a:endParaRPr b="0" i="0" sz="1200" u="none" cap="none" strike="noStrike">
              <a:solidFill>
                <a:schemeClr val="lt1"/>
              </a:solidFill>
              <a:latin typeface="Arial"/>
              <a:ea typeface="Arial"/>
              <a:cs typeface="Arial"/>
              <a:sym typeface="Arial"/>
            </a:endParaRPr>
          </a:p>
          <a:p>
            <a:pPr indent="0" lvl="0" marL="8890" marR="466090" rtl="0" algn="l">
              <a:lnSpc>
                <a:spcPct val="100000"/>
              </a:lnSpc>
              <a:spcBef>
                <a:spcPts val="1470"/>
              </a:spcBef>
              <a:spcAft>
                <a:spcPts val="0"/>
              </a:spcAft>
              <a:buNone/>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fill evaluation form in EvaluationPage and submit it with missed fields.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285"/>
              </a:spcBef>
              <a:spcAft>
                <a:spcPts val="0"/>
              </a:spcAft>
              <a:buNone/>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frontend, access localhost:3000 on a web browser, enter valid credentials for a student, click login button to be redirected to StudentPage, select an evaluation to be redirected to EvaluationPage, answer some questions, and leave at least one question (radio button) unanswered.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Input: </a:t>
            </a:r>
            <a:r>
              <a:rPr b="0" i="0" lang="en-US" sz="1200" u="none" cap="none" strike="noStrike">
                <a:solidFill>
                  <a:schemeClr val="lt1"/>
                </a:solidFill>
                <a:latin typeface="Arial"/>
                <a:ea typeface="Arial"/>
                <a:cs typeface="Arial"/>
                <a:sym typeface="Arial"/>
              </a:rPr>
              <a:t>Evaluation.js file containing the GUI and logic.</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70"/>
              </a:spcBef>
              <a:spcAft>
                <a:spcPts val="0"/>
              </a:spcAft>
              <a:buNone/>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Error message indicating all missing questions in the same page. </a:t>
            </a:r>
            <a:endParaRPr b="1" i="0" sz="1200" u="none" cap="none" strike="noStrike">
              <a:solidFill>
                <a:schemeClr val="lt1"/>
              </a:solidFill>
              <a:latin typeface="Arial"/>
              <a:ea typeface="Arial"/>
              <a:cs typeface="Arial"/>
              <a:sym typeface="Arial"/>
            </a:endParaRPr>
          </a:p>
          <a:p>
            <a:pPr indent="0" lvl="0" marL="8890" marR="466090" rtl="0" algn="l">
              <a:lnSpc>
                <a:spcPct val="100000"/>
              </a:lnSpc>
              <a:spcBef>
                <a:spcPts val="0"/>
              </a:spcBef>
              <a:spcAft>
                <a:spcPts val="0"/>
              </a:spcAft>
              <a:buNone/>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37"/>
          <p:cNvSpPr txBox="1"/>
          <p:nvPr>
            <p:ph type="title"/>
          </p:nvPr>
        </p:nvSpPr>
        <p:spPr>
          <a:xfrm>
            <a:off x="1770949" y="-232433"/>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Test Cases Examples</a:t>
            </a:r>
            <a:endParaRPr/>
          </a:p>
        </p:txBody>
      </p:sp>
      <p:sp>
        <p:nvSpPr>
          <p:cNvPr id="331" name="Google Shape;331;p37"/>
          <p:cNvSpPr txBox="1"/>
          <p:nvPr/>
        </p:nvSpPr>
        <p:spPr>
          <a:xfrm>
            <a:off x="1847461" y="679386"/>
            <a:ext cx="9993086" cy="4262705"/>
          </a:xfrm>
          <a:prstGeom prst="rect">
            <a:avLst/>
          </a:prstGeom>
          <a:noFill/>
          <a:ln>
            <a:noFill/>
          </a:ln>
        </p:spPr>
        <p:txBody>
          <a:bodyPr anchorCtr="0" anchor="t" bIns="45700" lIns="91425" spcFirstLastPara="1" rIns="91425" wrap="square" tIns="45700">
            <a:spAutoFit/>
          </a:bodyPr>
          <a:lstStyle/>
          <a:p>
            <a:pPr indent="8890" lvl="0" marL="0" marR="2578100" rtl="0" algn="l">
              <a:lnSpc>
                <a:spcPct val="100000"/>
              </a:lnSpc>
              <a:spcBef>
                <a:spcPts val="0"/>
              </a:spcBef>
              <a:spcAft>
                <a:spcPts val="0"/>
              </a:spcAft>
              <a:buNone/>
            </a:pPr>
            <a:r>
              <a:rPr b="1" i="0" lang="en-US" sz="1200" u="sng" cap="none" strike="noStrike">
                <a:solidFill>
                  <a:schemeClr val="lt1"/>
                </a:solidFill>
                <a:latin typeface="Arial"/>
                <a:ea typeface="Arial"/>
                <a:cs typeface="Arial"/>
                <a:sym typeface="Arial"/>
              </a:rPr>
              <a:t>Test CES API</a:t>
            </a:r>
            <a:endParaRPr b="0" i="0" sz="1200" u="none" cap="none" strike="noStrike">
              <a:solidFill>
                <a:schemeClr val="lt1"/>
              </a:solidFill>
              <a:latin typeface="Arial"/>
              <a:ea typeface="Arial"/>
              <a:cs typeface="Arial"/>
              <a:sym typeface="Arial"/>
            </a:endParaRPr>
          </a:p>
          <a:p>
            <a:pPr indent="8890" lvl="0" marL="0" marR="2578100" rtl="0" algn="l">
              <a:lnSpc>
                <a:spcPct val="100000"/>
              </a:lnSpc>
              <a:spcBef>
                <a:spcPts val="1290"/>
              </a:spcBef>
              <a:spcAft>
                <a:spcPts val="0"/>
              </a:spcAft>
              <a:buNone/>
            </a:pPr>
            <a:r>
              <a:rPr b="1" i="0" lang="en-US" sz="1200" u="none" cap="none" strike="noStrike">
                <a:solidFill>
                  <a:schemeClr val="lt1"/>
                </a:solidFill>
                <a:latin typeface="Arial"/>
                <a:ea typeface="Arial"/>
                <a:cs typeface="Arial"/>
                <a:sym typeface="Arial"/>
              </a:rPr>
              <a:t>Test Case ID: Test_All_CES_API</a:t>
            </a:r>
            <a:endParaRPr b="0" i="0" sz="1200" u="none" cap="none" strike="noStrike">
              <a:solidFill>
                <a:schemeClr val="lt1"/>
              </a:solidFill>
              <a:latin typeface="Arial"/>
              <a:ea typeface="Arial"/>
              <a:cs typeface="Arial"/>
              <a:sym typeface="Arial"/>
            </a:endParaRPr>
          </a:p>
          <a:p>
            <a:pPr indent="-76200" lvl="0" marL="8890" marR="466090" rtl="0" algn="l">
              <a:lnSpc>
                <a:spcPct val="100000"/>
              </a:lnSpc>
              <a:spcBef>
                <a:spcPts val="14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Purpose: </a:t>
            </a:r>
            <a:r>
              <a:rPr b="0" i="0" lang="en-US" sz="1200" u="none" cap="none" strike="noStrike">
                <a:solidFill>
                  <a:schemeClr val="lt1"/>
                </a:solidFill>
                <a:latin typeface="Arial"/>
                <a:ea typeface="Arial"/>
                <a:cs typeface="Arial"/>
                <a:sym typeface="Arial"/>
              </a:rPr>
              <a:t>To test all CES API calls, since some API calls are required before testing GUI features. </a:t>
            </a:r>
            <a:endParaRPr b="1" i="0" sz="1200" u="none" cap="none" strike="noStrike">
              <a:solidFill>
                <a:schemeClr val="lt1"/>
              </a:solidFill>
              <a:latin typeface="Arial"/>
              <a:ea typeface="Arial"/>
              <a:cs typeface="Arial"/>
              <a:sym typeface="Arial"/>
            </a:endParaRPr>
          </a:p>
          <a:p>
            <a:pPr indent="-76200" lvl="0" marL="8890" marR="466090" rtl="0" algn="l">
              <a:lnSpc>
                <a:spcPct val="100000"/>
              </a:lnSpc>
              <a:spcBef>
                <a:spcPts val="285"/>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Setup: </a:t>
            </a:r>
            <a:r>
              <a:rPr b="0" i="0" lang="en-US" sz="1200" u="none" cap="none" strike="noStrike">
                <a:solidFill>
                  <a:schemeClr val="lt1"/>
                </a:solidFill>
                <a:latin typeface="Arial"/>
                <a:ea typeface="Arial"/>
                <a:cs typeface="Arial"/>
                <a:sym typeface="Arial"/>
              </a:rPr>
              <a:t>Activate virtual environment, run server, and access localhost:8000 on a web browser. Choose all GET API endpoints and call them. Choose all POST APIs endpoints and call them. Choose all PATCH APIs endpoints and call them. Choose all DELETE APIs endpoints and call them.</a:t>
            </a:r>
            <a:endParaRPr b="1" i="0" sz="1200" u="none" cap="none" strike="noStrike">
              <a:solidFill>
                <a:schemeClr val="lt1"/>
              </a:solidFill>
              <a:latin typeface="Arial"/>
              <a:ea typeface="Arial"/>
              <a:cs typeface="Arial"/>
              <a:sym typeface="Arial"/>
            </a:endParaRPr>
          </a:p>
          <a:p>
            <a:pPr indent="-76200" lvl="0" marL="8890" marR="466090" rtl="0" algn="l">
              <a:lnSpc>
                <a:spcPct val="100000"/>
              </a:lnSpc>
              <a:spcBef>
                <a:spcPts val="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Input: </a:t>
            </a:r>
            <a:r>
              <a:rPr b="0" i="0" lang="en-US" sz="1200" u="none" cap="none" strike="noStrike">
                <a:solidFill>
                  <a:schemeClr val="lt1"/>
                </a:solidFill>
                <a:latin typeface="Arial"/>
                <a:ea typeface="Arial"/>
                <a:cs typeface="Arial"/>
                <a:sym typeface="Arial"/>
              </a:rPr>
              <a:t>JSON files for GET, POST, PATCH, DELETE calls. </a:t>
            </a:r>
            <a:endParaRPr b="1" i="0" sz="1200" u="none" cap="none" strike="noStrike">
              <a:solidFill>
                <a:schemeClr val="lt1"/>
              </a:solidFill>
              <a:latin typeface="Arial"/>
              <a:ea typeface="Arial"/>
              <a:cs typeface="Arial"/>
              <a:sym typeface="Arial"/>
            </a:endParaRPr>
          </a:p>
          <a:p>
            <a:pPr indent="-76200" lvl="0" marL="8890" marR="466090" rtl="0" algn="l">
              <a:lnSpc>
                <a:spcPct val="100000"/>
              </a:lnSpc>
              <a:spcBef>
                <a:spcPts val="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Expected Output: </a:t>
            </a:r>
            <a:r>
              <a:rPr b="0" i="0" lang="en-US" sz="1200" u="none" cap="none" strike="noStrike">
                <a:solidFill>
                  <a:schemeClr val="lt1"/>
                </a:solidFill>
                <a:latin typeface="Arial"/>
                <a:ea typeface="Arial"/>
                <a:cs typeface="Arial"/>
                <a:sym typeface="Arial"/>
              </a:rPr>
              <a:t>Respective successful code response on each API call </a:t>
            </a:r>
            <a:endParaRPr b="1" i="0" sz="1200" u="none" cap="none" strike="noStrike">
              <a:solidFill>
                <a:schemeClr val="lt1"/>
              </a:solidFill>
              <a:latin typeface="Arial"/>
              <a:ea typeface="Arial"/>
              <a:cs typeface="Arial"/>
              <a:sym typeface="Arial"/>
            </a:endParaRPr>
          </a:p>
          <a:p>
            <a:pPr indent="-76200" lvl="0" marL="8890" marR="466090" rtl="0" algn="l">
              <a:lnSpc>
                <a:spcPct val="100000"/>
              </a:lnSpc>
              <a:spcBef>
                <a:spcPts val="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8890" lvl="0" marL="0" marR="2578100" rtl="0" algn="l">
              <a:lnSpc>
                <a:spcPct val="100000"/>
              </a:lnSpc>
              <a:spcBef>
                <a:spcPts val="0"/>
              </a:spcBef>
              <a:spcAft>
                <a:spcPts val="0"/>
              </a:spcAft>
              <a:buNone/>
            </a:pPr>
            <a:br>
              <a:rPr b="0" i="0" lang="en-US" sz="1200" u="none" cap="none" strike="noStrike">
                <a:solidFill>
                  <a:schemeClr val="lt1"/>
                </a:solidFill>
                <a:latin typeface="Arial"/>
                <a:ea typeface="Arial"/>
                <a:cs typeface="Arial"/>
                <a:sym typeface="Arial"/>
              </a:rPr>
            </a:br>
            <a:r>
              <a:rPr b="1" i="0" lang="en-US" sz="1200" u="sng" cap="none" strike="noStrike">
                <a:solidFill>
                  <a:schemeClr val="lt1"/>
                </a:solidFill>
                <a:latin typeface="Arial"/>
                <a:ea typeface="Arial"/>
                <a:cs typeface="Arial"/>
                <a:sym typeface="Arial"/>
              </a:rPr>
              <a:t>Test CES GUI for Faculty</a:t>
            </a:r>
            <a:r>
              <a:rPr b="0" i="0" lang="en-US" sz="1200" u="none" cap="none" strike="noStrike">
                <a:solidFill>
                  <a:schemeClr val="lt1"/>
                </a:solidFill>
                <a:latin typeface="Arial"/>
                <a:ea typeface="Arial"/>
                <a:cs typeface="Arial"/>
                <a:sym typeface="Arial"/>
              </a:rPr>
              <a:t> </a:t>
            </a:r>
            <a:endParaRPr b="0" i="0" sz="1200" u="none" cap="none" strike="noStrike">
              <a:solidFill>
                <a:schemeClr val="lt1"/>
              </a:solidFill>
              <a:latin typeface="Arial"/>
              <a:ea typeface="Arial"/>
              <a:cs typeface="Arial"/>
              <a:sym typeface="Arial"/>
            </a:endParaRPr>
          </a:p>
          <a:p>
            <a:pPr indent="8890" lvl="0" marL="0" marR="2578100" rtl="0" algn="l">
              <a:lnSpc>
                <a:spcPct val="100000"/>
              </a:lnSpc>
              <a:spcBef>
                <a:spcPts val="1290"/>
              </a:spcBef>
              <a:spcAft>
                <a:spcPts val="0"/>
              </a:spcAft>
              <a:buNone/>
            </a:pPr>
            <a:r>
              <a:rPr b="1" i="0" lang="en-US" sz="1200" u="none" cap="none" strike="noStrike">
                <a:solidFill>
                  <a:schemeClr val="lt1"/>
                </a:solidFill>
                <a:latin typeface="Arial"/>
                <a:ea typeface="Arial"/>
                <a:cs typeface="Arial"/>
                <a:sym typeface="Arial"/>
              </a:rPr>
              <a:t>Test Case ID: PENDING</a:t>
            </a:r>
            <a:endParaRPr b="0" i="0" sz="1200" u="none" cap="none" strike="noStrike">
              <a:solidFill>
                <a:schemeClr val="lt1"/>
              </a:solidFill>
              <a:latin typeface="Arial"/>
              <a:ea typeface="Arial"/>
              <a:cs typeface="Arial"/>
              <a:sym typeface="Arial"/>
            </a:endParaRPr>
          </a:p>
          <a:p>
            <a:pPr indent="-76200" lvl="0" marL="8890" marR="466090" rtl="0" algn="l">
              <a:lnSpc>
                <a:spcPct val="100000"/>
              </a:lnSpc>
              <a:spcBef>
                <a:spcPts val="14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Purpose: PENDING</a:t>
            </a:r>
            <a:endParaRPr/>
          </a:p>
          <a:p>
            <a:pPr indent="-76200" lvl="0" marL="8890" marR="466090" rtl="0" algn="l">
              <a:lnSpc>
                <a:spcPct val="100000"/>
              </a:lnSpc>
              <a:spcBef>
                <a:spcPts val="285"/>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Setup: PENDING</a:t>
            </a:r>
            <a:endParaRPr/>
          </a:p>
          <a:p>
            <a:pPr indent="-76200" lvl="0" marL="8890" marR="466090" rtl="0" algn="l">
              <a:lnSpc>
                <a:spcPct val="100000"/>
              </a:lnSpc>
              <a:spcBef>
                <a:spcPts val="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Input: PENDING</a:t>
            </a:r>
            <a:endParaRPr/>
          </a:p>
          <a:p>
            <a:pPr indent="-76200" lvl="0" marL="8890" marR="466090" rtl="0" algn="l">
              <a:lnSpc>
                <a:spcPct val="100000"/>
              </a:lnSpc>
              <a:spcBef>
                <a:spcPts val="7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Expected Output: PENDING</a:t>
            </a:r>
            <a:endParaRPr/>
          </a:p>
          <a:p>
            <a:pPr indent="-76200" lvl="0" marL="8890" marR="466090" rtl="0" algn="l">
              <a:lnSpc>
                <a:spcPct val="100000"/>
              </a:lnSpc>
              <a:spcBef>
                <a:spcPts val="0"/>
              </a:spcBef>
              <a:spcAft>
                <a:spcPts val="0"/>
              </a:spcAft>
              <a:buClr>
                <a:srgbClr val="000000"/>
              </a:buClr>
              <a:buSzPts val="1200"/>
              <a:buFont typeface="Arial"/>
              <a:buChar char="•"/>
            </a:pPr>
            <a:r>
              <a:rPr b="1" i="0" lang="en-US" sz="1200" u="none" cap="none" strike="noStrike">
                <a:solidFill>
                  <a:schemeClr val="lt1"/>
                </a:solidFill>
                <a:latin typeface="Arial"/>
                <a:ea typeface="Arial"/>
                <a:cs typeface="Arial"/>
                <a:sym typeface="Arial"/>
              </a:rPr>
              <a:t>Status</a:t>
            </a:r>
            <a:r>
              <a:rPr b="0" i="0" lang="en-US" sz="1200" u="none" cap="none" strike="noStrike">
                <a:solidFill>
                  <a:schemeClr val="lt1"/>
                </a:solidFill>
                <a:latin typeface="Arial"/>
                <a:ea typeface="Arial"/>
                <a:cs typeface="Arial"/>
                <a:sym typeface="Arial"/>
              </a:rPr>
              <a:t>: </a:t>
            </a:r>
            <a:r>
              <a:rPr b="0" i="0" lang="en-US" sz="1200" u="none" cap="none" strike="noStrike">
                <a:solidFill>
                  <a:schemeClr val="lt1"/>
                </a:solidFill>
                <a:highlight>
                  <a:srgbClr val="008000"/>
                </a:highlight>
                <a:latin typeface="Arial"/>
                <a:ea typeface="Arial"/>
                <a:cs typeface="Arial"/>
                <a:sym typeface="Arial"/>
              </a:rPr>
              <a:t>Pass</a:t>
            </a:r>
            <a:endParaRPr b="1" i="0" sz="1200" u="none" cap="none" strike="noStrike">
              <a:solidFill>
                <a:schemeClr val="lt1"/>
              </a:solidFill>
              <a:highlight>
                <a:srgbClr val="0080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Purpose of New System</a:t>
            </a:r>
            <a:endParaRPr/>
          </a:p>
        </p:txBody>
      </p:sp>
      <p:sp>
        <p:nvSpPr>
          <p:cNvPr id="202" name="Google Shape;202;p28"/>
          <p:cNvSpPr txBox="1"/>
          <p:nvPr>
            <p:ph idx="1" type="body"/>
          </p:nvPr>
        </p:nvSpPr>
        <p:spPr>
          <a:xfrm>
            <a:off x="1920240" y="1881896"/>
            <a:ext cx="9068711" cy="3955415"/>
          </a:xfrm>
          <a:prstGeom prst="rect">
            <a:avLst/>
          </a:prstGeom>
          <a:noFill/>
          <a:ln>
            <a:noFill/>
          </a:ln>
        </p:spPr>
        <p:txBody>
          <a:bodyPr anchorCtr="0" anchor="t" bIns="45700" lIns="91425" spcFirstLastPara="1" rIns="91425" wrap="square" tIns="45700">
            <a:normAutofit/>
          </a:bodyPr>
          <a:lstStyle/>
          <a:p>
            <a:pPr indent="0" lvl="0" marL="5715" rtl="0" algn="l">
              <a:lnSpc>
                <a:spcPct val="90000"/>
              </a:lnSpc>
              <a:spcBef>
                <a:spcPts val="0"/>
              </a:spcBef>
              <a:spcAft>
                <a:spcPts val="0"/>
              </a:spcAft>
              <a:buSzPts val="2000"/>
              <a:buNone/>
            </a:pPr>
            <a:r>
              <a:rPr lang="en-US" sz="1800">
                <a:solidFill>
                  <a:schemeClr val="lt1"/>
                </a:solidFill>
                <a:latin typeface="Arial"/>
                <a:ea typeface="Arial"/>
                <a:cs typeface="Arial"/>
                <a:sym typeface="Arial"/>
              </a:rPr>
              <a:t>T</a:t>
            </a:r>
            <a:r>
              <a:rPr b="0" i="0" lang="en-US" sz="1800" u="none" strike="noStrike">
                <a:solidFill>
                  <a:schemeClr val="lt1"/>
                </a:solidFill>
                <a:latin typeface="Arial"/>
                <a:ea typeface="Arial"/>
                <a:cs typeface="Arial"/>
                <a:sym typeface="Arial"/>
              </a:rPr>
              <a:t>he purpose of the new system is to Design a new CES system with a modular design approach that would consist of: </a:t>
            </a:r>
            <a:endParaRPr b="0" sz="1800">
              <a:solidFill>
                <a:schemeClr val="lt1"/>
              </a:solidFill>
              <a:latin typeface="Arial"/>
              <a:ea typeface="Arial"/>
              <a:cs typeface="Arial"/>
              <a:sym typeface="Arial"/>
            </a:endParaRPr>
          </a:p>
          <a:p>
            <a:pPr indent="-355600" lvl="0" marL="457200" marR="466090" rtl="0" algn="l">
              <a:lnSpc>
                <a:spcPct val="90000"/>
              </a:lnSpc>
              <a:spcBef>
                <a:spcPts val="1875"/>
              </a:spcBef>
              <a:spcAft>
                <a:spcPts val="0"/>
              </a:spcAft>
              <a:buSzPts val="2000"/>
              <a:buFont typeface="Arial"/>
              <a:buChar char="•"/>
            </a:pPr>
            <a:r>
              <a:rPr b="0" i="0" lang="en-US" sz="1800" u="none" strike="noStrike">
                <a:solidFill>
                  <a:schemeClr val="lt1"/>
                </a:solidFill>
                <a:latin typeface="Arial"/>
                <a:ea typeface="Arial"/>
                <a:cs typeface="Arial"/>
                <a:sym typeface="Arial"/>
              </a:rPr>
              <a:t>Secure web interface with FIU credentials for students (provide course outcome evaluation), faculty and administrators (access reports generated from the CES data).</a:t>
            </a:r>
            <a:endParaRPr/>
          </a:p>
          <a:p>
            <a:pPr indent="-355600" lvl="0" marL="457200" marR="466090" rtl="0" algn="l">
              <a:lnSpc>
                <a:spcPct val="90000"/>
              </a:lnSpc>
              <a:spcBef>
                <a:spcPts val="70"/>
              </a:spcBef>
              <a:spcAft>
                <a:spcPts val="0"/>
              </a:spcAft>
              <a:buSzPts val="2000"/>
              <a:buFont typeface="Arial"/>
              <a:buChar char="•"/>
            </a:pPr>
            <a:r>
              <a:rPr b="0" i="0" lang="en-US" sz="1800" u="none" strike="noStrike">
                <a:solidFill>
                  <a:schemeClr val="lt1"/>
                </a:solidFill>
                <a:latin typeface="Arial"/>
                <a:ea typeface="Arial"/>
                <a:cs typeface="Arial"/>
                <a:sym typeface="Arial"/>
              </a:rPr>
              <a:t>A database to host the student assessment data for every term- course-major without any inconsistencies and to support the report generation &amp; ad hoc queries with GUI.</a:t>
            </a:r>
            <a:endParaRPr/>
          </a:p>
          <a:p>
            <a:pPr indent="-355600" lvl="0" marL="457200" marR="466090" rtl="0" algn="l">
              <a:lnSpc>
                <a:spcPct val="90000"/>
              </a:lnSpc>
              <a:spcBef>
                <a:spcPts val="70"/>
              </a:spcBef>
              <a:spcAft>
                <a:spcPts val="0"/>
              </a:spcAft>
              <a:buSzPts val="2000"/>
              <a:buFont typeface="Arial"/>
              <a:buChar char="•"/>
            </a:pPr>
            <a:r>
              <a:rPr b="0" i="0" lang="en-US" sz="1800" u="none" strike="noStrike">
                <a:solidFill>
                  <a:schemeClr val="lt1"/>
                </a:solidFill>
                <a:latin typeface="Arial"/>
                <a:ea typeface="Arial"/>
                <a:cs typeface="Arial"/>
                <a:sym typeface="Arial"/>
              </a:rPr>
              <a:t>Report generators to generate reports at various granular levels for a given group (term/year/course) with an extension feature to add new plugins.</a:t>
            </a:r>
            <a:endParaRPr/>
          </a:p>
          <a:p>
            <a:pPr indent="-355600" lvl="0" marL="457200" marR="466090" rtl="0" algn="l">
              <a:lnSpc>
                <a:spcPct val="90000"/>
              </a:lnSpc>
              <a:spcBef>
                <a:spcPts val="70"/>
              </a:spcBef>
              <a:spcAft>
                <a:spcPts val="70"/>
              </a:spcAft>
              <a:buSzPts val="2000"/>
              <a:buFont typeface="Arial"/>
              <a:buChar char="•"/>
            </a:pPr>
            <a:r>
              <a:rPr b="0" i="0" lang="en-US" sz="1800" u="none" strike="noStrike">
                <a:solidFill>
                  <a:schemeClr val="lt1"/>
                </a:solidFill>
                <a:latin typeface="Arial"/>
                <a:ea typeface="Arial"/>
                <a:cs typeface="Arial"/>
                <a:sym typeface="Arial"/>
              </a:rPr>
              <a:t>Documentation and help instructions for each group of users (student, faculty, administrator).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
          <p:cNvSpPr txBox="1"/>
          <p:nvPr>
            <p:ph type="title"/>
          </p:nvPr>
        </p:nvSpPr>
        <p:spPr>
          <a:xfrm>
            <a:off x="1920238"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Problem Management</a:t>
            </a:r>
            <a:endParaRPr/>
          </a:p>
        </p:txBody>
      </p:sp>
      <p:sp>
        <p:nvSpPr>
          <p:cNvPr id="209" name="Google Shape;209;p3"/>
          <p:cNvSpPr txBox="1"/>
          <p:nvPr>
            <p:ph idx="1" type="body"/>
          </p:nvPr>
        </p:nvSpPr>
        <p:spPr>
          <a:xfrm>
            <a:off x="1920239" y="881280"/>
            <a:ext cx="6346683" cy="5575504"/>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90000"/>
              </a:lnSpc>
              <a:spcBef>
                <a:spcPts val="0"/>
              </a:spcBef>
              <a:spcAft>
                <a:spcPts val="0"/>
              </a:spcAft>
              <a:buClr>
                <a:schemeClr val="lt1"/>
              </a:buClr>
              <a:buSzPct val="100000"/>
              <a:buNone/>
            </a:pPr>
            <a:r>
              <a:rPr lang="en-US"/>
              <a:t>This project was developed in a semester with the following timeline:</a:t>
            </a:r>
            <a:endParaRPr/>
          </a:p>
          <a:p>
            <a:pPr indent="0" lvl="0" marL="0" rtl="0" algn="l">
              <a:lnSpc>
                <a:spcPct val="90000"/>
              </a:lnSpc>
              <a:spcBef>
                <a:spcPts val="1000"/>
              </a:spcBef>
              <a:spcAft>
                <a:spcPts val="0"/>
              </a:spcAft>
              <a:buClr>
                <a:schemeClr val="lt1"/>
              </a:buClr>
              <a:buSzPct val="100000"/>
              <a:buNone/>
            </a:pPr>
            <a:r>
              <a:rPr b="1" lang="en-US" u="sng"/>
              <a:t>7 Sprints</a:t>
            </a:r>
            <a:endParaRPr/>
          </a:p>
          <a:p>
            <a:pPr indent="0" lvl="0" marL="0" rtl="0" algn="l">
              <a:lnSpc>
                <a:spcPct val="90000"/>
              </a:lnSpc>
              <a:spcBef>
                <a:spcPts val="1000"/>
              </a:spcBef>
              <a:spcAft>
                <a:spcPts val="0"/>
              </a:spcAft>
              <a:buSzPct val="100000"/>
              <a:buNone/>
            </a:pPr>
            <a:r>
              <a:rPr lang="en-US"/>
              <a:t>1</a:t>
            </a:r>
            <a:r>
              <a:rPr baseline="30000" lang="en-US"/>
              <a:t>st</a:t>
            </a:r>
            <a:r>
              <a:rPr lang="en-US"/>
              <a:t> Sprint: </a:t>
            </a:r>
            <a:endParaRPr/>
          </a:p>
          <a:p>
            <a:pPr indent="-228600" lvl="1" marL="685800" rtl="0" algn="l">
              <a:lnSpc>
                <a:spcPct val="90000"/>
              </a:lnSpc>
              <a:spcBef>
                <a:spcPts val="500"/>
              </a:spcBef>
              <a:spcAft>
                <a:spcPts val="0"/>
              </a:spcAft>
              <a:buSzPct val="100000"/>
              <a:buFont typeface="Noto Sans"/>
              <a:buChar char="❑"/>
            </a:pPr>
            <a:r>
              <a:rPr lang="en-US"/>
              <a:t> Meeting and coordinating with project owner.</a:t>
            </a:r>
            <a:endParaRPr/>
          </a:p>
          <a:p>
            <a:pPr indent="-228600" lvl="1" marL="685800" rtl="0" algn="l">
              <a:lnSpc>
                <a:spcPct val="90000"/>
              </a:lnSpc>
              <a:spcBef>
                <a:spcPts val="500"/>
              </a:spcBef>
              <a:spcAft>
                <a:spcPts val="0"/>
              </a:spcAft>
              <a:buSzPct val="100000"/>
              <a:buFont typeface="Noto Sans"/>
              <a:buChar char="❑"/>
            </a:pPr>
            <a:r>
              <a:rPr lang="en-US"/>
              <a:t> </a:t>
            </a:r>
            <a:r>
              <a:rPr b="0" i="0" lang="en-US" sz="1800" u="none" strike="noStrike">
                <a:solidFill>
                  <a:schemeClr val="lt1"/>
                </a:solidFill>
                <a:latin typeface="Times New Roman"/>
                <a:ea typeface="Times New Roman"/>
                <a:cs typeface="Times New Roman"/>
                <a:sym typeface="Times New Roman"/>
              </a:rPr>
              <a:t>Worked on getting familiar with the technologies being used for the new version of CES and formalizing project goals</a:t>
            </a:r>
            <a:endParaRPr/>
          </a:p>
          <a:p>
            <a:pPr indent="-228600" lvl="1" marL="685800" rtl="0" algn="l">
              <a:lnSpc>
                <a:spcPct val="90000"/>
              </a:lnSpc>
              <a:spcBef>
                <a:spcPts val="500"/>
              </a:spcBef>
              <a:spcAft>
                <a:spcPts val="0"/>
              </a:spcAft>
              <a:buSzPct val="100000"/>
              <a:buFont typeface="Noto Sans"/>
              <a:buChar char="❑"/>
            </a:pPr>
            <a:r>
              <a:rPr lang="en-US"/>
              <a:t> Get familiar with current CES applications and documentations.</a:t>
            </a:r>
            <a:endParaRPr/>
          </a:p>
          <a:p>
            <a:pPr indent="-228600" lvl="1" marL="685800" rtl="0" algn="l">
              <a:lnSpc>
                <a:spcPct val="90000"/>
              </a:lnSpc>
              <a:spcBef>
                <a:spcPts val="500"/>
              </a:spcBef>
              <a:spcAft>
                <a:spcPts val="0"/>
              </a:spcAft>
              <a:buSzPct val="100000"/>
              <a:buFont typeface="Noto Sans"/>
              <a:buChar char="❑"/>
            </a:pPr>
            <a:r>
              <a:rPr lang="en-US"/>
              <a:t> Create GitHub repo and backend in Django</a:t>
            </a:r>
            <a:endParaRPr/>
          </a:p>
          <a:p>
            <a:pPr indent="0" lvl="0" marL="0" rtl="0" algn="l">
              <a:lnSpc>
                <a:spcPct val="90000"/>
              </a:lnSpc>
              <a:spcBef>
                <a:spcPts val="1000"/>
              </a:spcBef>
              <a:spcAft>
                <a:spcPts val="0"/>
              </a:spcAft>
              <a:buClr>
                <a:schemeClr val="lt1"/>
              </a:buClr>
              <a:buSzPct val="100000"/>
              <a:buNone/>
            </a:pPr>
            <a:r>
              <a:rPr lang="en-US"/>
              <a:t>2</a:t>
            </a:r>
            <a:r>
              <a:rPr baseline="30000" lang="en-US" sz="1900"/>
              <a:t>nd</a:t>
            </a:r>
            <a:r>
              <a:rPr lang="en-US"/>
              <a:t> Sprint:</a:t>
            </a:r>
            <a:endParaRPr/>
          </a:p>
          <a:p>
            <a:pPr indent="-228600" lvl="1" marL="685800" rtl="0" algn="l">
              <a:lnSpc>
                <a:spcPct val="90000"/>
              </a:lnSpc>
              <a:spcBef>
                <a:spcPts val="500"/>
              </a:spcBef>
              <a:spcAft>
                <a:spcPts val="0"/>
              </a:spcAft>
              <a:buSzPct val="100000"/>
              <a:buFont typeface="Noto Sans"/>
              <a:buChar char="❑"/>
            </a:pPr>
            <a:r>
              <a:rPr lang="en-US"/>
              <a:t>Work on Database design </a:t>
            </a:r>
            <a:endParaRPr/>
          </a:p>
          <a:p>
            <a:pPr indent="-228600" lvl="1" marL="685800" rtl="0" algn="l">
              <a:lnSpc>
                <a:spcPct val="90000"/>
              </a:lnSpc>
              <a:spcBef>
                <a:spcPts val="500"/>
              </a:spcBef>
              <a:spcAft>
                <a:spcPts val="0"/>
              </a:spcAft>
              <a:buSzPct val="100000"/>
              <a:buFont typeface="Noto Sans"/>
              <a:buChar char="❑"/>
            </a:pPr>
            <a:r>
              <a:rPr lang="en-US"/>
              <a:t>Work on Serializers, Views, and Models </a:t>
            </a:r>
            <a:endParaRPr/>
          </a:p>
          <a:p>
            <a:pPr indent="-157162" lvl="1" marL="685800" rtl="0" algn="l">
              <a:lnSpc>
                <a:spcPct val="90000"/>
              </a:lnSpc>
              <a:spcBef>
                <a:spcPts val="500"/>
              </a:spcBef>
              <a:spcAft>
                <a:spcPts val="0"/>
              </a:spcAft>
              <a:buSzPct val="100000"/>
              <a:buFont typeface="Noto Sans"/>
              <a:buNone/>
            </a:pPr>
            <a:r>
              <a:t/>
            </a:r>
            <a:endParaRPr/>
          </a:p>
          <a:p>
            <a:pPr indent="0" lvl="0" marL="0" rtl="0" algn="l">
              <a:lnSpc>
                <a:spcPct val="90000"/>
              </a:lnSpc>
              <a:spcBef>
                <a:spcPts val="1000"/>
              </a:spcBef>
              <a:spcAft>
                <a:spcPts val="0"/>
              </a:spcAft>
              <a:buClr>
                <a:schemeClr val="lt1"/>
              </a:buClr>
              <a:buSzPct val="100000"/>
              <a:buNone/>
            </a:pPr>
            <a:r>
              <a:rPr lang="en-US"/>
              <a:t>3</a:t>
            </a:r>
            <a:r>
              <a:rPr baseline="30000" lang="en-US"/>
              <a:t>rd</a:t>
            </a:r>
            <a:r>
              <a:rPr lang="en-US"/>
              <a:t> Sprint:</a:t>
            </a:r>
            <a:endParaRPr/>
          </a:p>
          <a:p>
            <a:pPr indent="-228600" lvl="1" marL="685800" rtl="0" algn="l">
              <a:lnSpc>
                <a:spcPct val="90000"/>
              </a:lnSpc>
              <a:spcBef>
                <a:spcPts val="500"/>
              </a:spcBef>
              <a:spcAft>
                <a:spcPts val="0"/>
              </a:spcAft>
              <a:buSzPct val="100000"/>
              <a:buFont typeface="Noto Sans Symbols"/>
              <a:buChar char="❑"/>
            </a:pPr>
            <a:r>
              <a:rPr lang="en-US"/>
              <a:t>Work on Database actions (Methods available to users based on role and view)</a:t>
            </a:r>
            <a:endParaRPr/>
          </a:p>
          <a:p>
            <a:pPr indent="-228600" lvl="1" marL="685800" rtl="0" algn="l">
              <a:lnSpc>
                <a:spcPct val="90000"/>
              </a:lnSpc>
              <a:spcBef>
                <a:spcPts val="500"/>
              </a:spcBef>
              <a:spcAft>
                <a:spcPts val="0"/>
              </a:spcAft>
              <a:buSzPct val="100000"/>
              <a:buFont typeface="Noto Sans Symbols"/>
              <a:buChar char="❑"/>
            </a:pPr>
            <a:r>
              <a:rPr lang="en-US"/>
              <a:t>Initiate work on Authentication using Django</a:t>
            </a:r>
            <a:endParaRPr/>
          </a:p>
          <a:p>
            <a:pPr indent="-228600" lvl="1" marL="685800" rtl="0" algn="l">
              <a:lnSpc>
                <a:spcPct val="90000"/>
              </a:lnSpc>
              <a:spcBef>
                <a:spcPts val="500"/>
              </a:spcBef>
              <a:spcAft>
                <a:spcPts val="0"/>
              </a:spcAft>
              <a:buSzPct val="100000"/>
              <a:buFont typeface="Noto Sans Symbols"/>
              <a:buChar char="❑"/>
            </a:pPr>
            <a:r>
              <a:rPr lang="en-US"/>
              <a:t>Start creating scripts to add data to database</a:t>
            </a:r>
            <a:endParaRPr/>
          </a:p>
          <a:p>
            <a:pPr indent="-157162" lvl="1" marL="685800" rtl="0" algn="l">
              <a:lnSpc>
                <a:spcPct val="90000"/>
              </a:lnSpc>
              <a:spcBef>
                <a:spcPts val="500"/>
              </a:spcBef>
              <a:spcAft>
                <a:spcPts val="0"/>
              </a:spcAft>
              <a:buSzPct val="100000"/>
              <a:buFont typeface="Noto Sans"/>
              <a:buNone/>
            </a:pPr>
            <a:r>
              <a:t/>
            </a:r>
            <a:endParaRPr/>
          </a:p>
          <a:p>
            <a:pPr indent="0" lvl="0" marL="0" rtl="0" algn="l">
              <a:lnSpc>
                <a:spcPct val="90000"/>
              </a:lnSpc>
              <a:spcBef>
                <a:spcPts val="1000"/>
              </a:spcBef>
              <a:spcAft>
                <a:spcPts val="0"/>
              </a:spcAft>
              <a:buClr>
                <a:schemeClr val="lt1"/>
              </a:buClr>
              <a:buSzPct val="100000"/>
              <a:buNone/>
            </a:pPr>
            <a:r>
              <a:rPr lang="en-US"/>
              <a:t>4</a:t>
            </a:r>
            <a:r>
              <a:rPr baseline="30000" lang="en-US"/>
              <a:t>th</a:t>
            </a:r>
            <a:r>
              <a:rPr lang="en-US"/>
              <a:t> Sprint:</a:t>
            </a:r>
            <a:endParaRPr/>
          </a:p>
          <a:p>
            <a:pPr indent="-228600" lvl="1" marL="685800" rtl="0" algn="l">
              <a:lnSpc>
                <a:spcPct val="90000"/>
              </a:lnSpc>
              <a:spcBef>
                <a:spcPts val="500"/>
              </a:spcBef>
              <a:spcAft>
                <a:spcPts val="0"/>
              </a:spcAft>
              <a:buSzPct val="100000"/>
              <a:buFont typeface="Noto Sans"/>
              <a:buChar char="❑"/>
            </a:pPr>
            <a:r>
              <a:rPr lang="en-US"/>
              <a:t>Improve current Database Models</a:t>
            </a:r>
            <a:endParaRPr/>
          </a:p>
          <a:p>
            <a:pPr indent="-228600" lvl="1" marL="685800" rtl="0" algn="l">
              <a:lnSpc>
                <a:spcPct val="90000"/>
              </a:lnSpc>
              <a:spcBef>
                <a:spcPts val="500"/>
              </a:spcBef>
              <a:spcAft>
                <a:spcPts val="0"/>
              </a:spcAft>
              <a:buSzPct val="100000"/>
              <a:buFont typeface="Noto Sans"/>
              <a:buChar char="❑"/>
            </a:pPr>
            <a:r>
              <a:rPr lang="en-US"/>
              <a:t>Continue working on Database actions</a:t>
            </a:r>
            <a:endParaRPr/>
          </a:p>
          <a:p>
            <a:pPr indent="-228600" lvl="1" marL="685800" rtl="0" algn="l">
              <a:lnSpc>
                <a:spcPct val="90000"/>
              </a:lnSpc>
              <a:spcBef>
                <a:spcPts val="500"/>
              </a:spcBef>
              <a:spcAft>
                <a:spcPts val="0"/>
              </a:spcAft>
              <a:buSzPct val="100000"/>
              <a:buFont typeface="Noto Sans"/>
              <a:buChar char="❑"/>
            </a:pPr>
            <a:r>
              <a:rPr lang="en-US"/>
              <a:t>Continue working on Authentication</a:t>
            </a:r>
            <a:endParaRPr/>
          </a:p>
          <a:p>
            <a:pPr indent="-228600" lvl="1" marL="685800" rtl="0" algn="l">
              <a:lnSpc>
                <a:spcPct val="90000"/>
              </a:lnSpc>
              <a:spcBef>
                <a:spcPts val="500"/>
              </a:spcBef>
              <a:spcAft>
                <a:spcPts val="0"/>
              </a:spcAft>
              <a:buSzPct val="100000"/>
              <a:buFont typeface="Noto Sans"/>
              <a:buChar char="❑"/>
            </a:pPr>
            <a:r>
              <a:rPr lang="en-US"/>
              <a:t>Begin working on front-end with React</a:t>
            </a:r>
            <a:endParaRPr/>
          </a:p>
          <a:p>
            <a:pPr indent="0" lvl="0" marL="0" rtl="0" algn="l">
              <a:lnSpc>
                <a:spcPct val="90000"/>
              </a:lnSpc>
              <a:spcBef>
                <a:spcPts val="1000"/>
              </a:spcBef>
              <a:spcAft>
                <a:spcPts val="0"/>
              </a:spcAft>
              <a:buClr>
                <a:schemeClr val="lt1"/>
              </a:buClr>
              <a:buSzPct val="100000"/>
              <a:buNone/>
            </a:pPr>
            <a:r>
              <a:rPr lang="en-US"/>
              <a:t>5</a:t>
            </a:r>
            <a:r>
              <a:rPr baseline="30000" lang="en-US"/>
              <a:t>th</a:t>
            </a:r>
            <a:r>
              <a:rPr lang="en-US"/>
              <a:t> Sprint:</a:t>
            </a:r>
            <a:endParaRPr/>
          </a:p>
          <a:p>
            <a:pPr indent="-228600" lvl="1" marL="685800" rtl="0" algn="l">
              <a:lnSpc>
                <a:spcPct val="90000"/>
              </a:lnSpc>
              <a:spcBef>
                <a:spcPts val="500"/>
              </a:spcBef>
              <a:spcAft>
                <a:spcPts val="0"/>
              </a:spcAft>
              <a:buSzPct val="100000"/>
              <a:buFont typeface="Noto Sans"/>
              <a:buChar char="❑"/>
            </a:pPr>
            <a:r>
              <a:rPr lang="en-US"/>
              <a:t>Create an evaluation page, for students to make evaluations</a:t>
            </a:r>
            <a:endParaRPr/>
          </a:p>
          <a:p>
            <a:pPr indent="-228600" lvl="1" marL="685800" rtl="0" algn="l">
              <a:lnSpc>
                <a:spcPct val="90000"/>
              </a:lnSpc>
              <a:spcBef>
                <a:spcPts val="500"/>
              </a:spcBef>
              <a:spcAft>
                <a:spcPts val="0"/>
              </a:spcAft>
              <a:buSzPct val="100000"/>
              <a:buFont typeface="Noto Sans"/>
              <a:buChar char="❑"/>
            </a:pPr>
            <a:r>
              <a:rPr lang="en-US"/>
              <a:t>Work on frontend Student page and Evaluation page</a:t>
            </a:r>
            <a:endParaRPr/>
          </a:p>
          <a:p>
            <a:pPr indent="-228600" lvl="1" marL="685800" rtl="0" algn="l">
              <a:lnSpc>
                <a:spcPct val="90000"/>
              </a:lnSpc>
              <a:spcBef>
                <a:spcPts val="500"/>
              </a:spcBef>
              <a:spcAft>
                <a:spcPts val="0"/>
              </a:spcAft>
              <a:buSzPct val="100000"/>
              <a:buFont typeface="Noto Sans"/>
              <a:buChar char="❑"/>
            </a:pPr>
            <a:r>
              <a:rPr lang="en-US"/>
              <a:t>Work on creation of new database actions requested by frontend work</a:t>
            </a:r>
            <a:endParaRPr/>
          </a:p>
          <a:p>
            <a:pPr indent="-228600" lvl="1" marL="685800" rtl="0" algn="l">
              <a:lnSpc>
                <a:spcPct val="90000"/>
              </a:lnSpc>
              <a:spcBef>
                <a:spcPts val="500"/>
              </a:spcBef>
              <a:spcAft>
                <a:spcPts val="0"/>
              </a:spcAft>
              <a:buSzPct val="100000"/>
              <a:buFont typeface="Noto Sans"/>
              <a:buChar char="❑"/>
            </a:pPr>
            <a:r>
              <a:rPr lang="en-US"/>
              <a:t>Create Login page and Faculty page for faculty members</a:t>
            </a:r>
            <a:endParaRPr/>
          </a:p>
          <a:p>
            <a:pPr indent="0" lvl="0" marL="0" rtl="0" algn="l">
              <a:lnSpc>
                <a:spcPct val="90000"/>
              </a:lnSpc>
              <a:spcBef>
                <a:spcPts val="1000"/>
              </a:spcBef>
              <a:spcAft>
                <a:spcPts val="0"/>
              </a:spcAft>
              <a:buSzPct val="100000"/>
              <a:buNone/>
            </a:pPr>
            <a:r>
              <a:t/>
            </a:r>
            <a:endParaRPr/>
          </a:p>
          <a:p>
            <a:pPr indent="-165100" lvl="1" marL="685800" rtl="0" algn="l">
              <a:lnSpc>
                <a:spcPct val="90000"/>
              </a:lnSpc>
              <a:spcBef>
                <a:spcPts val="500"/>
              </a:spcBef>
              <a:spcAft>
                <a:spcPts val="0"/>
              </a:spcAft>
              <a:buSzPct val="100000"/>
              <a:buNone/>
            </a:pPr>
            <a:r>
              <a:t/>
            </a:r>
            <a:endParaRPr/>
          </a:p>
        </p:txBody>
      </p:sp>
      <p:sp>
        <p:nvSpPr>
          <p:cNvPr id="210" name="Google Shape;210;p3"/>
          <p:cNvSpPr txBox="1"/>
          <p:nvPr/>
        </p:nvSpPr>
        <p:spPr>
          <a:xfrm>
            <a:off x="7380514" y="4040155"/>
            <a:ext cx="4472473" cy="2416629"/>
          </a:xfrm>
          <a:prstGeom prst="rect">
            <a:avLst/>
          </a:prstGeom>
          <a:noFill/>
          <a:ln>
            <a:noFill/>
          </a:ln>
        </p:spPr>
        <p:txBody>
          <a:bodyPr anchorCtr="0" anchor="t" bIns="45700" lIns="91425" spcFirstLastPara="1" rIns="91425" wrap="square" tIns="45700">
            <a:normAutofit fontScale="55000" lnSpcReduction="20000"/>
          </a:bodyPr>
          <a:lstStyle/>
          <a:p>
            <a:pPr indent="-157162" lvl="1" marL="685800" marR="0" rtl="0" algn="l">
              <a:lnSpc>
                <a:spcPct val="90000"/>
              </a:lnSpc>
              <a:spcBef>
                <a:spcPts val="500"/>
              </a:spcBef>
              <a:spcAft>
                <a:spcPts val="0"/>
              </a:spcAft>
              <a:buClr>
                <a:schemeClr val="lt1"/>
              </a:buClr>
              <a:buSzPct val="100000"/>
              <a:buFont typeface="Noto Sans"/>
              <a:buNone/>
            </a:pPr>
            <a:r>
              <a:t/>
            </a:r>
            <a:endParaRPr b="0" i="0" sz="1800" u="none" cap="none" strike="noStrike">
              <a:solidFill>
                <a:schemeClr val="lt1"/>
              </a:solidFill>
              <a:latin typeface="Arial"/>
              <a:ea typeface="Arial"/>
              <a:cs typeface="Arial"/>
              <a:sym typeface="Arial"/>
            </a:endParaRPr>
          </a:p>
          <a:p>
            <a:pPr indent="0" lvl="0" marL="0" marR="0" rtl="0" algn="l">
              <a:lnSpc>
                <a:spcPct val="90000"/>
              </a:lnSpc>
              <a:spcBef>
                <a:spcPts val="1000"/>
              </a:spcBef>
              <a:spcAft>
                <a:spcPts val="0"/>
              </a:spcAft>
              <a:buClr>
                <a:schemeClr val="lt1"/>
              </a:buClr>
              <a:buSzPct val="100000"/>
              <a:buFont typeface="Arial"/>
              <a:buNone/>
            </a:pPr>
            <a:r>
              <a:rPr b="0" i="0" lang="en-US" sz="2000" u="none" cap="none" strike="noStrike">
                <a:solidFill>
                  <a:schemeClr val="lt1"/>
                </a:solidFill>
                <a:latin typeface="Arial"/>
                <a:ea typeface="Arial"/>
                <a:cs typeface="Arial"/>
                <a:sym typeface="Arial"/>
              </a:rPr>
              <a:t>6</a:t>
            </a:r>
            <a:r>
              <a:rPr b="0" baseline="30000" i="0" lang="en-US" sz="2000" u="none" cap="none" strike="noStrike">
                <a:solidFill>
                  <a:schemeClr val="lt1"/>
                </a:solidFill>
                <a:latin typeface="Arial"/>
                <a:ea typeface="Arial"/>
                <a:cs typeface="Arial"/>
                <a:sym typeface="Arial"/>
              </a:rPr>
              <a:t>th</a:t>
            </a:r>
            <a:r>
              <a:rPr b="0" i="0" lang="en-US" sz="2000" u="none" cap="none" strike="noStrike">
                <a:solidFill>
                  <a:schemeClr val="lt1"/>
                </a:solidFill>
                <a:latin typeface="Arial"/>
                <a:ea typeface="Arial"/>
                <a:cs typeface="Arial"/>
                <a:sym typeface="Arial"/>
              </a:rPr>
              <a:t> Sprint:</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Finalized Database model </a:t>
            </a:r>
            <a:r>
              <a:rPr lang="en-US" sz="1800">
                <a:solidFill>
                  <a:schemeClr val="lt1"/>
                </a:solidFill>
              </a:rPr>
              <a:t>Improvements</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Finalized front-end work</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Began planning for final deliverables</a:t>
            </a:r>
            <a:endParaRPr/>
          </a:p>
          <a:p>
            <a:pPr indent="0" lvl="0" marL="0" marR="0" rtl="0" algn="l">
              <a:lnSpc>
                <a:spcPct val="90000"/>
              </a:lnSpc>
              <a:spcBef>
                <a:spcPts val="1000"/>
              </a:spcBef>
              <a:spcAft>
                <a:spcPts val="0"/>
              </a:spcAft>
              <a:buClr>
                <a:schemeClr val="lt1"/>
              </a:buClr>
              <a:buSzPct val="100000"/>
              <a:buFont typeface="Arial"/>
              <a:buNone/>
            </a:pPr>
            <a:r>
              <a:rPr b="0" i="0" lang="en-US" sz="2000" u="none" cap="none" strike="noStrike">
                <a:solidFill>
                  <a:schemeClr val="lt1"/>
                </a:solidFill>
                <a:latin typeface="Arial"/>
                <a:ea typeface="Arial"/>
                <a:cs typeface="Arial"/>
                <a:sym typeface="Arial"/>
              </a:rPr>
              <a:t>7</a:t>
            </a:r>
            <a:r>
              <a:rPr b="0" baseline="30000" i="0" lang="en-US" sz="2000" u="none" cap="none" strike="noStrike">
                <a:solidFill>
                  <a:schemeClr val="lt1"/>
                </a:solidFill>
                <a:latin typeface="Arial"/>
                <a:ea typeface="Arial"/>
                <a:cs typeface="Arial"/>
                <a:sym typeface="Arial"/>
              </a:rPr>
              <a:t>th</a:t>
            </a:r>
            <a:r>
              <a:rPr b="0" i="0" lang="en-US" sz="2000" u="none" cap="none" strike="noStrike">
                <a:solidFill>
                  <a:schemeClr val="lt1"/>
                </a:solidFill>
                <a:latin typeface="Arial"/>
                <a:ea typeface="Arial"/>
                <a:cs typeface="Arial"/>
                <a:sym typeface="Arial"/>
              </a:rPr>
              <a:t> Sprint:</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Work on Final Deliverable: Documentation</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Work on Final Deliverable: Poster</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Work on Final Deliverable: Presentation</a:t>
            </a:r>
            <a:endParaRPr/>
          </a:p>
          <a:p>
            <a:pPr indent="-220027" lvl="1" marL="685800" marR="0" rtl="0" algn="l">
              <a:lnSpc>
                <a:spcPct val="90000"/>
              </a:lnSpc>
              <a:spcBef>
                <a:spcPts val="500"/>
              </a:spcBef>
              <a:spcAft>
                <a:spcPts val="0"/>
              </a:spcAft>
              <a:buClr>
                <a:schemeClr val="lt1"/>
              </a:buClr>
              <a:buSzPct val="100000"/>
              <a:buFont typeface="Noto Sans"/>
              <a:buChar char="❑"/>
            </a:pPr>
            <a:r>
              <a:rPr lang="en-US" sz="1800">
                <a:solidFill>
                  <a:schemeClr val="lt1"/>
                </a:solidFill>
              </a:rPr>
              <a:t>Work on Final Deliverable: Videos</a:t>
            </a:r>
            <a:endParaRPr/>
          </a:p>
          <a:p>
            <a:pPr indent="0" lvl="0" marL="0" marR="0" rtl="0" algn="l">
              <a:lnSpc>
                <a:spcPct val="90000"/>
              </a:lnSpc>
              <a:spcBef>
                <a:spcPts val="1000"/>
              </a:spcBef>
              <a:spcAft>
                <a:spcPts val="0"/>
              </a:spcAft>
              <a:buClr>
                <a:schemeClr val="lt1"/>
              </a:buClr>
              <a:buSzPct val="100000"/>
              <a:buFont typeface="Arial"/>
              <a:buNone/>
            </a:pPr>
            <a:r>
              <a:t/>
            </a:r>
            <a:endParaRPr b="0" i="0" sz="2000" u="none" cap="none" strike="noStrike">
              <a:solidFill>
                <a:schemeClr val="lt1"/>
              </a:solidFill>
              <a:latin typeface="Arial"/>
              <a:ea typeface="Arial"/>
              <a:cs typeface="Arial"/>
              <a:sym typeface="Arial"/>
            </a:endParaRPr>
          </a:p>
          <a:p>
            <a:pPr indent="-165100" lvl="1" marL="685800" marR="0" rtl="0" algn="l">
              <a:lnSpc>
                <a:spcPct val="90000"/>
              </a:lnSpc>
              <a:spcBef>
                <a:spcPts val="500"/>
              </a:spcBef>
              <a:spcAft>
                <a:spcPts val="0"/>
              </a:spcAft>
              <a:buClr>
                <a:schemeClr val="lt1"/>
              </a:buClr>
              <a:buSzPct val="100000"/>
              <a:buFont typeface="Arial"/>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
          <p:cNvSpPr txBox="1"/>
          <p:nvPr>
            <p:ph type="title"/>
          </p:nvPr>
        </p:nvSpPr>
        <p:spPr>
          <a:xfrm>
            <a:off x="1920239"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16" name="Google Shape;216;p4"/>
          <p:cNvSpPr txBox="1"/>
          <p:nvPr>
            <p:ph idx="1" type="body"/>
          </p:nvPr>
        </p:nvSpPr>
        <p:spPr>
          <a:xfrm>
            <a:off x="1688841" y="821905"/>
            <a:ext cx="10655559" cy="5765507"/>
          </a:xfrm>
          <a:prstGeom prst="rect">
            <a:avLst/>
          </a:prstGeom>
          <a:noFill/>
          <a:ln>
            <a:noFill/>
          </a:ln>
        </p:spPr>
        <p:txBody>
          <a:bodyPr anchorCtr="0" anchor="t" bIns="45700" lIns="91425" spcFirstLastPara="1" rIns="91425" wrap="square" tIns="45700">
            <a:noAutofit/>
          </a:bodyPr>
          <a:lstStyle/>
          <a:p>
            <a:pPr indent="0" lvl="0" marL="101600" rtl="0" algn="l">
              <a:lnSpc>
                <a:spcPct val="90000"/>
              </a:lnSpc>
              <a:spcBef>
                <a:spcPts val="0"/>
              </a:spcBef>
              <a:spcAft>
                <a:spcPts val="0"/>
              </a:spcAft>
              <a:buSzPts val="2000"/>
              <a:buNone/>
            </a:pPr>
            <a:r>
              <a:rPr b="1" i="0" lang="en-US" sz="1200" u="none" strike="noStrike">
                <a:solidFill>
                  <a:schemeClr val="lt1"/>
                </a:solidFill>
                <a:latin typeface="Arial"/>
                <a:ea typeface="Arial"/>
                <a:cs typeface="Arial"/>
                <a:sym typeface="Arial"/>
              </a:rPr>
              <a:t>User Story #1</a:t>
            </a:r>
            <a:r>
              <a:rPr b="0" i="0" lang="en-US" sz="1200" u="none" strike="noStrike">
                <a:solidFill>
                  <a:schemeClr val="lt1"/>
                </a:solidFill>
                <a:latin typeface="Arial"/>
                <a:ea typeface="Arial"/>
                <a:cs typeface="Arial"/>
                <a:sym typeface="Arial"/>
              </a:rPr>
              <a:t> </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product owner, I want to have everybody access to the resources needed so that we are ready to start to work on the	project </a:t>
            </a:r>
            <a:endParaRPr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 Set up a meeting with the product owner and go over project</a:t>
            </a:r>
            <a:endParaRPr b="0" sz="1200">
              <a:solidFill>
                <a:schemeClr val="lt1"/>
              </a:solidFill>
              <a:latin typeface="Arial"/>
              <a:ea typeface="Arial"/>
              <a:cs typeface="Arial"/>
              <a:sym typeface="Arial"/>
            </a:endParaRPr>
          </a:p>
          <a:p>
            <a:pPr indent="-171450" lvl="0" marL="1329690" rtl="0" algn="l">
              <a:lnSpc>
                <a:spcPct val="90000"/>
              </a:lnSpc>
              <a:spcBef>
                <a:spcPts val="320"/>
              </a:spcBef>
              <a:spcAft>
                <a:spcPts val="0"/>
              </a:spcAft>
              <a:buSzPts val="2000"/>
              <a:buChar char="•"/>
            </a:pPr>
            <a:r>
              <a:rPr b="0" i="0" lang="en-US" sz="1200" u="none" strike="noStrike">
                <a:solidFill>
                  <a:schemeClr val="lt1"/>
                </a:solidFill>
                <a:latin typeface="Arial"/>
                <a:ea typeface="Arial"/>
                <a:cs typeface="Arial"/>
                <a:sym typeface="Arial"/>
              </a:rPr>
              <a:t> Produce a product backlog</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#2</a:t>
            </a:r>
            <a:r>
              <a:rPr b="0" i="0" lang="en-US" sz="1200" u="none" strike="noStrike">
                <a:solidFill>
                  <a:schemeClr val="lt1"/>
                </a:solidFill>
                <a:latin typeface="Arial"/>
                <a:ea typeface="Arial"/>
                <a:cs typeface="Arial"/>
                <a:sym typeface="Arial"/>
              </a:rPr>
              <a:t> </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 As a developer, I want to familiarize myself with the tools needed so that we can effectively implement what is asked of us. </a:t>
            </a:r>
            <a:r>
              <a:rPr lang="en-US" sz="1200">
                <a:solidFill>
                  <a:schemeClr val="lt1"/>
                </a:solidFill>
                <a:latin typeface="Arial"/>
                <a:ea typeface="Arial"/>
                <a:cs typeface="Arial"/>
                <a:sym typeface="Arial"/>
              </a:rPr>
              <a:t>	 </a:t>
            </a:r>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 Set up an environment (GitHub repository) for development.</a:t>
            </a:r>
            <a:endParaRPr b="0" sz="1200">
              <a:solidFill>
                <a:schemeClr val="lt1"/>
              </a:solidFill>
              <a:latin typeface="Arial"/>
              <a:ea typeface="Arial"/>
              <a:cs typeface="Arial"/>
              <a:sym typeface="Arial"/>
            </a:endParaRPr>
          </a:p>
          <a:p>
            <a:pPr indent="0" lvl="0" marL="101600" rtl="0" algn="l">
              <a:lnSpc>
                <a:spcPct val="90000"/>
              </a:lnSpc>
              <a:spcBef>
                <a:spcPts val="365"/>
              </a:spcBef>
              <a:spcAft>
                <a:spcPts val="0"/>
              </a:spcAft>
              <a:buSzPts val="2000"/>
              <a:buNone/>
            </a:pPr>
            <a:r>
              <a:rPr b="1" i="0" lang="en-US" sz="1200" u="none" strike="noStrike">
                <a:solidFill>
                  <a:schemeClr val="lt1"/>
                </a:solidFill>
                <a:latin typeface="Arial"/>
                <a:ea typeface="Arial"/>
                <a:cs typeface="Arial"/>
                <a:sym typeface="Arial"/>
              </a:rPr>
              <a:t>User Story #3</a:t>
            </a:r>
            <a:r>
              <a:rPr b="0" i="0" lang="en-US" sz="1200" u="none" strike="noStrike">
                <a:solidFill>
                  <a:schemeClr val="lt1"/>
                </a:solidFill>
                <a:latin typeface="Arial"/>
                <a:ea typeface="Arial"/>
                <a:cs typeface="Arial"/>
                <a:sym typeface="Arial"/>
              </a:rPr>
              <a:t> </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team player, I want to understand the scrum process so that I can collaborate with my team and produce the best product possible.</a:t>
            </a:r>
            <a:endParaRPr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Attend meetings and submit documents at their appropriate times. </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#4 </a:t>
            </a:r>
            <a:endParaRPr/>
          </a:p>
          <a:p>
            <a:pPr indent="0" lvl="0" marL="101600" rtl="0" algn="l">
              <a:lnSpc>
                <a:spcPct val="90000"/>
              </a:lnSpc>
              <a:spcBef>
                <a:spcPts val="75"/>
              </a:spcBef>
              <a:spcAft>
                <a:spcPts val="0"/>
              </a:spcAft>
              <a:buSzPts val="2000"/>
              <a:buNone/>
            </a:pPr>
            <a:r>
              <a:rPr b="1"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team player, I want to know the best time to congregate with the rest of my team so that we can all speak to each other and avoid 	rescheduling often.</a:t>
            </a:r>
            <a:r>
              <a:rPr lang="en-US" sz="1200">
                <a:solidFill>
                  <a:schemeClr val="lt1"/>
                </a:solidFill>
                <a:latin typeface="Arial"/>
                <a:ea typeface="Arial"/>
                <a:cs typeface="Arial"/>
                <a:sym typeface="Arial"/>
              </a:rPr>
              <a:t>	</a:t>
            </a:r>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 Set up a when2meet and have everyone input their available times.</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#5</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know my position in developing the product so that no redundant work is done. </a:t>
            </a:r>
            <a:endParaRPr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Assign roles and responsibilities   </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#6</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review the current system.</a:t>
            </a:r>
            <a:endParaRPr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200" u="none" strike="noStrike">
                <a:solidFill>
                  <a:schemeClr val="lt1"/>
                </a:solidFill>
                <a:latin typeface="Arial"/>
                <a:ea typeface="Arial"/>
                <a:cs typeface="Arial"/>
                <a:sym typeface="Arial"/>
              </a:rPr>
              <a:t>	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About 2 weeks to review the current system</a:t>
            </a:r>
            <a:endParaRPr b="0" sz="1200">
              <a:solidFill>
                <a:schemeClr val="lt1"/>
              </a:solidFill>
              <a:latin typeface="Arial"/>
              <a:ea typeface="Arial"/>
              <a:cs typeface="Arial"/>
              <a:sym typeface="Arial"/>
            </a:endParaRPr>
          </a:p>
          <a:p>
            <a:pPr indent="0" lvl="0" marL="1024889" rtl="0" algn="l">
              <a:lnSpc>
                <a:spcPct val="90000"/>
              </a:lnSpc>
              <a:spcBef>
                <a:spcPts val="75"/>
              </a:spcBef>
              <a:spcAft>
                <a:spcPts val="0"/>
              </a:spcAft>
              <a:buSzPts val="2000"/>
              <a:buNone/>
            </a:pPr>
            <a:br>
              <a:rPr lang="en-US" sz="1200"/>
            </a:br>
            <a:endParaRPr b="1" sz="1200" u="none" strike="noStrike">
              <a:latin typeface="Arial"/>
              <a:ea typeface="Arial"/>
              <a:cs typeface="Arial"/>
              <a:sym typeface="Arial"/>
            </a:endParaRPr>
          </a:p>
          <a:p>
            <a:pPr indent="-228600" lvl="0" marL="228600" rtl="0" algn="l">
              <a:lnSpc>
                <a:spcPct val="90000"/>
              </a:lnSpc>
              <a:spcBef>
                <a:spcPts val="1000"/>
              </a:spcBef>
              <a:spcAft>
                <a:spcPts val="0"/>
              </a:spcAft>
              <a:buClr>
                <a:schemeClr val="lt1"/>
              </a:buClr>
              <a:buSzPts val="1600"/>
              <a:buNone/>
            </a:pPr>
            <a:r>
              <a:t/>
            </a:r>
            <a:endParaRPr b="1" sz="1000"/>
          </a:p>
          <a:p>
            <a:pPr indent="0" lvl="0" marL="0" rtl="0" algn="l">
              <a:lnSpc>
                <a:spcPct val="90000"/>
              </a:lnSpc>
              <a:spcBef>
                <a:spcPts val="1000"/>
              </a:spcBef>
              <a:spcAft>
                <a:spcPts val="0"/>
              </a:spcAft>
              <a:buClr>
                <a:schemeClr val="lt1"/>
              </a:buClr>
              <a:buSzPts val="1600"/>
              <a:buNone/>
            </a:pPr>
            <a:r>
              <a:t/>
            </a:r>
            <a:endParaRPr b="1" sz="1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9"/>
          <p:cNvSpPr txBox="1"/>
          <p:nvPr>
            <p:ph type="title"/>
          </p:nvPr>
        </p:nvSpPr>
        <p:spPr>
          <a:xfrm>
            <a:off x="1920239"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22" name="Google Shape;222;p29"/>
          <p:cNvSpPr txBox="1"/>
          <p:nvPr>
            <p:ph idx="1" type="body"/>
          </p:nvPr>
        </p:nvSpPr>
        <p:spPr>
          <a:xfrm>
            <a:off x="1688841" y="887220"/>
            <a:ext cx="10503159" cy="5765507"/>
          </a:xfrm>
          <a:prstGeom prst="rect">
            <a:avLst/>
          </a:prstGeom>
          <a:noFill/>
          <a:ln>
            <a:noFill/>
          </a:ln>
        </p:spPr>
        <p:txBody>
          <a:bodyPr anchorCtr="0" anchor="t" bIns="45700" lIns="91425" spcFirstLastPara="1" rIns="91425" wrap="square" tIns="45700">
            <a:noAutofit/>
          </a:bodyPr>
          <a:lstStyle/>
          <a:p>
            <a:pPr indent="0" lvl="0" marL="101600" rtl="0" algn="l">
              <a:lnSpc>
                <a:spcPct val="90000"/>
              </a:lnSpc>
              <a:spcBef>
                <a:spcPts val="0"/>
              </a:spcBef>
              <a:spcAft>
                <a:spcPts val="0"/>
              </a:spcAft>
              <a:buSzPts val="2000"/>
              <a:buNone/>
            </a:pPr>
            <a:r>
              <a:rPr b="1" i="0" lang="en-US" sz="1300" u="none" strike="noStrike">
                <a:solidFill>
                  <a:schemeClr val="lt1"/>
                </a:solidFill>
                <a:latin typeface="Arial"/>
                <a:ea typeface="Arial"/>
                <a:cs typeface="Arial"/>
                <a:sym typeface="Arial"/>
              </a:rPr>
              <a:t>User Story #7</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 As a developer, I want to start designing the database.</a:t>
            </a:r>
            <a:endParaRPr b="0" sz="1300">
              <a:solidFill>
                <a:schemeClr val="lt1"/>
              </a:solidFill>
              <a:latin typeface="Arial"/>
              <a:ea typeface="Arial"/>
              <a:cs typeface="Arial"/>
              <a:sym typeface="Arial"/>
            </a:endParaRPr>
          </a:p>
          <a:p>
            <a:pPr indent="0" lvl="0" marL="4572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Implement ER diagram for the design of the database</a:t>
            </a:r>
            <a:endParaRPr/>
          </a:p>
          <a:p>
            <a:pPr indent="0" lvl="0" marL="101600" rtl="0" algn="l">
              <a:lnSpc>
                <a:spcPct val="90000"/>
              </a:lnSpc>
              <a:spcBef>
                <a:spcPts val="75"/>
              </a:spcBef>
              <a:spcAft>
                <a:spcPts val="0"/>
              </a:spcAft>
              <a:buSzPts val="2000"/>
              <a:buNone/>
            </a:pPr>
            <a:r>
              <a:rPr b="1" lang="en-US" sz="1300">
                <a:solidFill>
                  <a:schemeClr val="lt1"/>
                </a:solidFill>
                <a:latin typeface="Arial"/>
                <a:ea typeface="Arial"/>
                <a:cs typeface="Arial"/>
                <a:sym typeface="Arial"/>
              </a:rPr>
              <a:t>User Story #8</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create a basic project in Django to start developing.</a:t>
            </a:r>
            <a:endParaRPr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300" u="none" strike="noStrike">
                <a:solidFill>
                  <a:schemeClr val="lt1"/>
                </a:solidFill>
                <a:latin typeface="Arial"/>
                <a:ea typeface="Arial"/>
                <a:cs typeface="Arial"/>
                <a:sym typeface="Arial"/>
              </a:rPr>
              <a:t>	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a Django project.</a:t>
            </a:r>
            <a:endParaRPr b="0"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300" u="none" strike="noStrike">
                <a:solidFill>
                  <a:schemeClr val="lt1"/>
                </a:solidFill>
                <a:latin typeface="Arial"/>
                <a:ea typeface="Arial"/>
                <a:cs typeface="Arial"/>
                <a:sym typeface="Arial"/>
              </a:rPr>
              <a:t>User Story #9</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create the models.</a:t>
            </a:r>
            <a:endParaRPr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0" i="0" lang="en-US" sz="1300" u="none" strike="noStrike">
                <a:solidFill>
                  <a:schemeClr val="lt1"/>
                </a:solidFill>
                <a:latin typeface="Arial"/>
                <a:ea typeface="Arial"/>
                <a:cs typeface="Arial"/>
                <a:sym typeface="Arial"/>
              </a:rPr>
              <a:t>	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models for each table from the database design. </a:t>
            </a:r>
            <a:endParaRPr b="0"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300" u="none" strike="noStrike">
                <a:solidFill>
                  <a:schemeClr val="lt1"/>
                </a:solidFill>
                <a:latin typeface="Arial"/>
                <a:ea typeface="Arial"/>
                <a:cs typeface="Arial"/>
                <a:sym typeface="Arial"/>
              </a:rPr>
              <a:t>User Story #10</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create the respective serializers.</a:t>
            </a:r>
            <a:endParaRPr b="0" sz="1300">
              <a:solidFill>
                <a:schemeClr val="lt1"/>
              </a:solidFill>
              <a:latin typeface="Arial"/>
              <a:ea typeface="Arial"/>
              <a:cs typeface="Arial"/>
              <a:sym typeface="Arial"/>
            </a:endParaRPr>
          </a:p>
          <a:p>
            <a:pPr indent="0" lvl="0" marL="4572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serializers for each model.</a:t>
            </a:r>
            <a:endParaRPr b="0"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300" u="none" strike="noStrike">
                <a:solidFill>
                  <a:schemeClr val="lt1"/>
                </a:solidFill>
                <a:latin typeface="Arial"/>
                <a:ea typeface="Arial"/>
                <a:cs typeface="Arial"/>
                <a:sym typeface="Arial"/>
              </a:rPr>
              <a:t>User Story #11</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create the respective views.</a:t>
            </a:r>
            <a:endParaRPr b="0" sz="1300">
              <a:solidFill>
                <a:schemeClr val="lt1"/>
              </a:solidFill>
              <a:latin typeface="Arial"/>
              <a:ea typeface="Arial"/>
              <a:cs typeface="Arial"/>
              <a:sym typeface="Arial"/>
            </a:endParaRPr>
          </a:p>
          <a:p>
            <a:pPr indent="0" lvl="0" marL="4572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the views for each model. </a:t>
            </a:r>
            <a:endParaRPr b="0"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300" u="none" strike="noStrike">
                <a:solidFill>
                  <a:schemeClr val="lt1"/>
                </a:solidFill>
                <a:latin typeface="Arial"/>
                <a:ea typeface="Arial"/>
                <a:cs typeface="Arial"/>
                <a:sym typeface="Arial"/>
              </a:rPr>
              <a:t>User Story #12</a:t>
            </a:r>
            <a:endParaRPr/>
          </a:p>
          <a:p>
            <a:pPr indent="0" lvl="0" marL="1016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start creating the scripts.</a:t>
            </a:r>
            <a:endParaRPr b="0" sz="1300">
              <a:solidFill>
                <a:schemeClr val="lt1"/>
              </a:solidFill>
              <a:latin typeface="Arial"/>
              <a:ea typeface="Arial"/>
              <a:cs typeface="Arial"/>
              <a:sym typeface="Arial"/>
            </a:endParaRPr>
          </a:p>
          <a:p>
            <a:pPr indent="0" lvl="0" marL="457200"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Acceptance Criteria: </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a modular CLI in Python</a:t>
            </a:r>
            <a:endParaRPr b="0" sz="13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300" u="none" strike="noStrike">
                <a:solidFill>
                  <a:schemeClr val="lt1"/>
                </a:solidFill>
                <a:latin typeface="Arial"/>
                <a:ea typeface="Arial"/>
                <a:cs typeface="Arial"/>
                <a:sym typeface="Arial"/>
              </a:rPr>
              <a:t>Create a modular CLI in Bash </a:t>
            </a:r>
            <a:endParaRPr b="0" sz="13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300" u="none" strike="noStrike">
                <a:solidFill>
                  <a:schemeClr val="lt1"/>
                </a:solidFill>
                <a:latin typeface="Arial"/>
                <a:ea typeface="Arial"/>
                <a:cs typeface="Arial"/>
                <a:sym typeface="Arial"/>
              </a:rPr>
              <a:t>User Story #13</a:t>
            </a:r>
            <a:endParaRPr/>
          </a:p>
          <a:p>
            <a:pPr indent="0" lvl="0" marL="691515"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As a developer, I want to start creating authentication.</a:t>
            </a:r>
            <a:endParaRPr b="0" sz="13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t>
            </a:r>
            <a:r>
              <a:rPr b="0" i="0" lang="en-US" sz="1300" u="none" strike="noStrike">
                <a:solidFill>
                  <a:schemeClr val="lt1"/>
                </a:solidFill>
                <a:latin typeface="Arial"/>
                <a:ea typeface="Arial"/>
                <a:cs typeface="Arial"/>
                <a:sym typeface="Arial"/>
              </a:rPr>
              <a:t>Acceptance criteria: </a:t>
            </a:r>
            <a:endParaRPr sz="13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300">
                <a:solidFill>
                  <a:schemeClr val="lt1"/>
                </a:solidFill>
                <a:latin typeface="Arial"/>
                <a:ea typeface="Arial"/>
                <a:cs typeface="Arial"/>
                <a:sym typeface="Arial"/>
              </a:rPr>
              <a:t>             A</a:t>
            </a:r>
            <a:r>
              <a:rPr b="0" i="0" lang="en-US" sz="1300" u="none" strike="noStrike">
                <a:solidFill>
                  <a:schemeClr val="lt1"/>
                </a:solidFill>
                <a:latin typeface="Arial"/>
                <a:ea typeface="Arial"/>
                <a:cs typeface="Arial"/>
                <a:sym typeface="Arial"/>
              </a:rPr>
              <a:t>dd token-based authentication to Django.</a:t>
            </a:r>
            <a:br>
              <a:rPr lang="en-US" sz="1300">
                <a:latin typeface="Arial"/>
                <a:ea typeface="Arial"/>
                <a:cs typeface="Arial"/>
                <a:sym typeface="Arial"/>
              </a:rPr>
            </a:br>
            <a:endParaRPr b="1" sz="1300" u="none" strike="noStrike">
              <a:latin typeface="Arial"/>
              <a:ea typeface="Arial"/>
              <a:cs typeface="Arial"/>
              <a:sym typeface="Arial"/>
            </a:endParaRPr>
          </a:p>
          <a:p>
            <a:pPr indent="-228600" lvl="0" marL="228600" rtl="0" algn="l">
              <a:lnSpc>
                <a:spcPct val="90000"/>
              </a:lnSpc>
              <a:spcBef>
                <a:spcPts val="1075"/>
              </a:spcBef>
              <a:spcAft>
                <a:spcPts val="0"/>
              </a:spcAft>
              <a:buClr>
                <a:schemeClr val="lt1"/>
              </a:buClr>
              <a:buSzPts val="1600"/>
              <a:buNone/>
            </a:pPr>
            <a:r>
              <a:t/>
            </a:r>
            <a:endParaRPr b="1" sz="1300">
              <a:latin typeface="Arial"/>
              <a:ea typeface="Arial"/>
              <a:cs typeface="Arial"/>
              <a:sym typeface="Arial"/>
            </a:endParaRPr>
          </a:p>
          <a:p>
            <a:pPr indent="0" lvl="0" marL="0" rtl="0" algn="l">
              <a:lnSpc>
                <a:spcPct val="90000"/>
              </a:lnSpc>
              <a:spcBef>
                <a:spcPts val="1000"/>
              </a:spcBef>
              <a:spcAft>
                <a:spcPts val="0"/>
              </a:spcAft>
              <a:buClr>
                <a:schemeClr val="lt1"/>
              </a:buClr>
              <a:buSzPts val="1600"/>
              <a:buNone/>
            </a:pPr>
            <a:r>
              <a:t/>
            </a:r>
            <a:endParaRPr b="1" sz="1300">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0"/>
          <p:cNvSpPr txBox="1"/>
          <p:nvPr>
            <p:ph type="title"/>
          </p:nvPr>
        </p:nvSpPr>
        <p:spPr>
          <a:xfrm>
            <a:off x="1920239"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28" name="Google Shape;228;p30"/>
          <p:cNvSpPr txBox="1"/>
          <p:nvPr>
            <p:ph idx="1" type="body"/>
          </p:nvPr>
        </p:nvSpPr>
        <p:spPr>
          <a:xfrm>
            <a:off x="1688841" y="821905"/>
            <a:ext cx="10503159" cy="5765507"/>
          </a:xfrm>
          <a:prstGeom prst="rect">
            <a:avLst/>
          </a:prstGeom>
          <a:noFill/>
          <a:ln>
            <a:noFill/>
          </a:ln>
        </p:spPr>
        <p:txBody>
          <a:bodyPr anchorCtr="0" anchor="t" bIns="45700" lIns="91425" spcFirstLastPara="1" rIns="91425" wrap="square" tIns="45700">
            <a:noAutofit/>
          </a:bodyPr>
          <a:lstStyle/>
          <a:p>
            <a:pPr indent="0" lvl="0" marL="101600" rtl="0" algn="l">
              <a:lnSpc>
                <a:spcPct val="90000"/>
              </a:lnSpc>
              <a:spcBef>
                <a:spcPts val="0"/>
              </a:spcBef>
              <a:spcAft>
                <a:spcPts val="0"/>
              </a:spcAft>
              <a:buSzPts val="2000"/>
              <a:buNone/>
            </a:pPr>
            <a:r>
              <a:rPr b="1" i="0" lang="en-US" sz="1200" u="none" strike="noStrike">
                <a:solidFill>
                  <a:schemeClr val="lt1"/>
                </a:solidFill>
                <a:latin typeface="Arial"/>
                <a:ea typeface="Arial"/>
                <a:cs typeface="Arial"/>
                <a:sym typeface="Arial"/>
              </a:rPr>
              <a:t>User Story #14</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create some rest actions.</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possible actions needed in future development.</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actions for report gathering.. </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#15</a:t>
            </a:r>
            <a:endParaRPr/>
          </a:p>
          <a:p>
            <a:pPr indent="0" lvl="0" marL="1016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continue creating the scripts with the new database model.</a:t>
            </a:r>
            <a:endParaRPr b="0" sz="1200">
              <a:solidFill>
                <a:schemeClr val="lt1"/>
              </a:solidFill>
              <a:latin typeface="Arial"/>
              <a:ea typeface="Arial"/>
              <a:cs typeface="Arial"/>
              <a:sym typeface="Arial"/>
            </a:endParaRPr>
          </a:p>
          <a:p>
            <a:pPr indent="0" lvl="0" marL="457200"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32969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Modify and create scripts for new database design. </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#16</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finish creating authentication.</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Terminate with token-based authentication.</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#17</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continue creating more actions.</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more actions for report gathering.</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#18</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create a frontend project.</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a frontend project in React </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#19</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(student), I want to be able to login.</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enter credentials and being authenticated  </a:t>
            </a:r>
            <a:endParaRPr b="0" sz="1200">
              <a:solidFill>
                <a:schemeClr val="lt1"/>
              </a:solidFill>
              <a:latin typeface="Arial"/>
              <a:ea typeface="Arial"/>
              <a:cs typeface="Arial"/>
              <a:sym typeface="Arial"/>
            </a:endParaRPr>
          </a:p>
          <a:p>
            <a:pPr indent="-355600" lvl="0" marL="457200" rtl="0" algn="l">
              <a:lnSpc>
                <a:spcPct val="90000"/>
              </a:lnSpc>
              <a:spcBef>
                <a:spcPts val="75"/>
              </a:spcBef>
              <a:spcAft>
                <a:spcPts val="0"/>
              </a:spcAft>
              <a:buSzPts val="2000"/>
              <a:buFont typeface="Arial"/>
              <a:buChar char="•"/>
            </a:pPr>
            <a:r>
              <a:rPr b="1" i="0" lang="en-US" sz="1200" u="none" strike="noStrike">
                <a:solidFill>
                  <a:schemeClr val="lt1"/>
                </a:solidFill>
                <a:latin typeface="Arial"/>
                <a:ea typeface="Arial"/>
                <a:cs typeface="Arial"/>
                <a:sym typeface="Arial"/>
              </a:rPr>
              <a:t>User Story #20</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(student), I want to be able to see available surveys.</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see available surveys after the student is authenticated.</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do not see surveys already evaluated</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see some message saying that I completed all evaluations when this condition applies.</a:t>
            </a:r>
            <a:endParaRPr b="0" sz="1200">
              <a:solidFill>
                <a:schemeClr val="lt1"/>
              </a:solidFill>
              <a:latin typeface="Arial"/>
              <a:ea typeface="Arial"/>
              <a:cs typeface="Arial"/>
              <a:sym typeface="Arial"/>
            </a:endParaRPr>
          </a:p>
          <a:p>
            <a:pPr indent="0" lvl="0" marL="101600" rtl="0" algn="l">
              <a:lnSpc>
                <a:spcPct val="90000"/>
              </a:lnSpc>
              <a:spcBef>
                <a:spcPts val="1075"/>
              </a:spcBef>
              <a:spcAft>
                <a:spcPts val="0"/>
              </a:spcAft>
              <a:buSzPts val="2000"/>
              <a:buNone/>
            </a:pPr>
            <a:br>
              <a:rPr lang="en-US" sz="1200">
                <a:latin typeface="Arial"/>
                <a:ea typeface="Arial"/>
                <a:cs typeface="Arial"/>
                <a:sym typeface="Arial"/>
              </a:rPr>
            </a:br>
            <a:br>
              <a:rPr lang="en-US" sz="1200">
                <a:latin typeface="Arial"/>
                <a:ea typeface="Arial"/>
                <a:cs typeface="Arial"/>
                <a:sym typeface="Arial"/>
              </a:rPr>
            </a:br>
            <a:endParaRPr b="1" sz="1200" u="none" strike="noStrike">
              <a:latin typeface="Arial"/>
              <a:ea typeface="Arial"/>
              <a:cs typeface="Arial"/>
              <a:sym typeface="Arial"/>
            </a:endParaRPr>
          </a:p>
          <a:p>
            <a:pPr indent="-228600" lvl="0" marL="228600" rtl="0" algn="l">
              <a:lnSpc>
                <a:spcPct val="90000"/>
              </a:lnSpc>
              <a:spcBef>
                <a:spcPts val="1000"/>
              </a:spcBef>
              <a:spcAft>
                <a:spcPts val="0"/>
              </a:spcAft>
              <a:buClr>
                <a:schemeClr val="lt1"/>
              </a:buClr>
              <a:buSzPts val="1600"/>
              <a:buNone/>
            </a:pPr>
            <a:r>
              <a:t/>
            </a:r>
            <a:endParaRPr b="1" sz="1200">
              <a:latin typeface="Arial"/>
              <a:ea typeface="Arial"/>
              <a:cs typeface="Arial"/>
              <a:sym typeface="Arial"/>
            </a:endParaRPr>
          </a:p>
          <a:p>
            <a:pPr indent="0" lvl="0" marL="0" rtl="0" algn="l">
              <a:lnSpc>
                <a:spcPct val="90000"/>
              </a:lnSpc>
              <a:spcBef>
                <a:spcPts val="1000"/>
              </a:spcBef>
              <a:spcAft>
                <a:spcPts val="0"/>
              </a:spcAft>
              <a:buClr>
                <a:schemeClr val="lt1"/>
              </a:buClr>
              <a:buSzPts val="1600"/>
              <a:buNone/>
            </a:pPr>
            <a:r>
              <a:t/>
            </a:r>
            <a:endParaRPr b="1" sz="1200">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1"/>
          <p:cNvSpPr txBox="1"/>
          <p:nvPr>
            <p:ph type="title"/>
          </p:nvPr>
        </p:nvSpPr>
        <p:spPr>
          <a:xfrm>
            <a:off x="1920239"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34" name="Google Shape;234;p31"/>
          <p:cNvSpPr txBox="1"/>
          <p:nvPr>
            <p:ph idx="1" type="body"/>
          </p:nvPr>
        </p:nvSpPr>
        <p:spPr>
          <a:xfrm>
            <a:off x="1688841" y="821905"/>
            <a:ext cx="10503159" cy="6036095"/>
          </a:xfrm>
          <a:prstGeom prst="rect">
            <a:avLst/>
          </a:prstGeom>
          <a:noFill/>
          <a:ln>
            <a:noFill/>
          </a:ln>
        </p:spPr>
        <p:txBody>
          <a:bodyPr anchorCtr="0" anchor="t" bIns="45700" lIns="91425" spcFirstLastPara="1" rIns="91425" wrap="square" tIns="45700">
            <a:noAutofit/>
          </a:bodyPr>
          <a:lstStyle/>
          <a:p>
            <a:pPr indent="0" lvl="0" marL="101600" rtl="0" algn="l">
              <a:lnSpc>
                <a:spcPct val="90000"/>
              </a:lnSpc>
              <a:spcBef>
                <a:spcPts val="0"/>
              </a:spcBef>
              <a:spcAft>
                <a:spcPts val="0"/>
              </a:spcAft>
              <a:buSzPts val="2000"/>
              <a:buNone/>
            </a:pPr>
            <a:r>
              <a:rPr b="1" i="0" lang="en-US" sz="1200" u="none" strike="noStrike">
                <a:solidFill>
                  <a:schemeClr val="lt1"/>
                </a:solidFill>
                <a:latin typeface="Arial"/>
                <a:ea typeface="Arial"/>
                <a:cs typeface="Arial"/>
                <a:sym typeface="Arial"/>
              </a:rPr>
              <a:t>User Story #21</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(student), I want to be able to take an evaluation.</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click on an available survey and do the evaluation.</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know if I missed some question with an error message in red color.</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Be able to see some confirmation if the evaluation is submitted successfully.</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br>
              <a:rPr b="0" lang="en-US" sz="1200">
                <a:solidFill>
                  <a:schemeClr val="lt1"/>
                </a:solidFill>
                <a:latin typeface="Arial"/>
                <a:ea typeface="Arial"/>
                <a:cs typeface="Arial"/>
                <a:sym typeface="Arial"/>
              </a:rPr>
            </a:br>
            <a:r>
              <a:rPr b="1" i="0" lang="en-US" sz="1200" u="none" strike="noStrike">
                <a:solidFill>
                  <a:schemeClr val="lt1"/>
                </a:solidFill>
                <a:latin typeface="Arial"/>
                <a:ea typeface="Arial"/>
                <a:cs typeface="Arial"/>
                <a:sym typeface="Arial"/>
              </a:rPr>
              <a:t>User Story #22</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(student), I want to be able to use available pages with no errors and with a good design.</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Improve design in available pages.</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Improve logic in available pages.</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br>
              <a:rPr b="0" lang="en-US" sz="1200">
                <a:solidFill>
                  <a:schemeClr val="lt1"/>
                </a:solidFill>
                <a:latin typeface="Arial"/>
                <a:ea typeface="Arial"/>
                <a:cs typeface="Arial"/>
                <a:sym typeface="Arial"/>
              </a:rPr>
            </a:br>
            <a:r>
              <a:rPr b="1" i="0" lang="en-US" sz="1200" u="none" strike="noStrike">
                <a:solidFill>
                  <a:schemeClr val="lt1"/>
                </a:solidFill>
                <a:latin typeface="Arial"/>
                <a:ea typeface="Arial"/>
                <a:cs typeface="Arial"/>
                <a:sym typeface="Arial"/>
              </a:rPr>
              <a:t>User Story #23</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(faculty), I want to be able to login, and be authenticated and redirected to a faculty page.</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a login page for the faculty site with authentication.</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br>
              <a:rPr b="0" lang="en-US" sz="1200">
                <a:solidFill>
                  <a:schemeClr val="lt1"/>
                </a:solidFill>
                <a:latin typeface="Arial"/>
                <a:ea typeface="Arial"/>
                <a:cs typeface="Arial"/>
                <a:sym typeface="Arial"/>
              </a:rPr>
            </a:br>
            <a:r>
              <a:rPr b="1" i="0" lang="en-US" sz="1200" u="none" strike="noStrike">
                <a:solidFill>
                  <a:schemeClr val="lt1"/>
                </a:solidFill>
                <a:latin typeface="Arial"/>
                <a:ea typeface="Arial"/>
                <a:cs typeface="Arial"/>
                <a:sym typeface="Arial"/>
              </a:rPr>
              <a:t>User Story #24</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user (faculty), I want to be able to gather reports by different ranges like semester, course, and year.</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a faculty page to gather reports.</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Gather reports by course, semester, and year.</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br>
              <a:rPr b="0" lang="en-US" sz="1200">
                <a:solidFill>
                  <a:schemeClr val="lt1"/>
                </a:solidFill>
                <a:latin typeface="Arial"/>
                <a:ea typeface="Arial"/>
                <a:cs typeface="Arial"/>
                <a:sym typeface="Arial"/>
              </a:rPr>
            </a:br>
            <a:r>
              <a:rPr b="1" i="0" lang="en-US" sz="1200" u="none" strike="noStrike">
                <a:solidFill>
                  <a:schemeClr val="lt1"/>
                </a:solidFill>
                <a:latin typeface="Arial"/>
                <a:ea typeface="Arial"/>
                <a:cs typeface="Arial"/>
                <a:sym typeface="Arial"/>
              </a:rPr>
              <a:t>User Story #25</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continue creating more actions for report gathering requested by frontend developers.</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actions to gather reports by course, semester, and year.</a:t>
            </a:r>
            <a:endParaRPr b="0" sz="1200">
              <a:solidFill>
                <a:schemeClr val="lt1"/>
              </a:solidFill>
              <a:latin typeface="Arial"/>
              <a:ea typeface="Arial"/>
              <a:cs typeface="Arial"/>
              <a:sym typeface="Arial"/>
            </a:endParaRPr>
          </a:p>
          <a:p>
            <a:pPr indent="0" lvl="0" marL="101600" rtl="0" algn="l">
              <a:lnSpc>
                <a:spcPct val="90000"/>
              </a:lnSpc>
              <a:spcBef>
                <a:spcPts val="75"/>
              </a:spcBef>
              <a:spcAft>
                <a:spcPts val="0"/>
              </a:spcAft>
              <a:buSzPts val="2000"/>
              <a:buNone/>
            </a:pPr>
            <a:r>
              <a:rPr b="1" i="0" lang="en-US" sz="1200" u="none" strike="noStrike">
                <a:solidFill>
                  <a:schemeClr val="lt1"/>
                </a:solidFill>
                <a:latin typeface="Arial"/>
                <a:ea typeface="Arial"/>
                <a:cs typeface="Arial"/>
                <a:sym typeface="Arial"/>
              </a:rPr>
              <a:t>User Story #26</a:t>
            </a:r>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As a developer, I want to continue creating scripts for a faculty to enter data.</a:t>
            </a:r>
            <a:endParaRPr b="0" sz="1200">
              <a:solidFill>
                <a:schemeClr val="lt1"/>
              </a:solidFill>
              <a:latin typeface="Arial"/>
              <a:ea typeface="Arial"/>
              <a:cs typeface="Arial"/>
              <a:sym typeface="Arial"/>
            </a:endParaRPr>
          </a:p>
          <a:p>
            <a:pPr indent="0" lvl="0" marL="691515" rtl="0" algn="l">
              <a:lnSpc>
                <a:spcPct val="90000"/>
              </a:lnSpc>
              <a:spcBef>
                <a:spcPts val="75"/>
              </a:spcBef>
              <a:spcAft>
                <a:spcPts val="0"/>
              </a:spcAft>
              <a:buSzPts val="2000"/>
              <a:buNone/>
            </a:pPr>
            <a:r>
              <a:rPr lang="en-US" sz="1200">
                <a:solidFill>
                  <a:schemeClr val="lt1"/>
                </a:solidFill>
                <a:latin typeface="Arial"/>
                <a:ea typeface="Arial"/>
                <a:cs typeface="Arial"/>
                <a:sym typeface="Arial"/>
              </a:rPr>
              <a:t>	</a:t>
            </a:r>
            <a:r>
              <a:rPr b="0" i="0" lang="en-US" sz="1200" u="none" strike="noStrike">
                <a:solidFill>
                  <a:schemeClr val="lt1"/>
                </a:solidFill>
                <a:latin typeface="Arial"/>
                <a:ea typeface="Arial"/>
                <a:cs typeface="Arial"/>
                <a:sym typeface="Arial"/>
              </a:rPr>
              <a:t>Acceptance criteria: </a:t>
            </a:r>
            <a:endParaRPr b="0" sz="1200">
              <a:solidFill>
                <a:schemeClr val="lt1"/>
              </a:solidFill>
              <a:latin typeface="Arial"/>
              <a:ea typeface="Arial"/>
              <a:cs typeface="Arial"/>
              <a:sym typeface="Arial"/>
            </a:endParaRPr>
          </a:p>
          <a:p>
            <a:pPr indent="-171450" lvl="0" marL="1085850" rtl="0" algn="l">
              <a:lnSpc>
                <a:spcPct val="90000"/>
              </a:lnSpc>
              <a:spcBef>
                <a:spcPts val="75"/>
              </a:spcBef>
              <a:spcAft>
                <a:spcPts val="0"/>
              </a:spcAft>
              <a:buSzPts val="2000"/>
              <a:buChar char="•"/>
            </a:pPr>
            <a:r>
              <a:rPr b="0" i="0" lang="en-US" sz="1200" u="none" strike="noStrike">
                <a:solidFill>
                  <a:schemeClr val="lt1"/>
                </a:solidFill>
                <a:latin typeface="Arial"/>
                <a:ea typeface="Arial"/>
                <a:cs typeface="Arial"/>
                <a:sym typeface="Arial"/>
              </a:rPr>
              <a:t>Create scripts for the admin to add data.</a:t>
            </a:r>
            <a:endParaRPr b="0" sz="1200">
              <a:solidFill>
                <a:schemeClr val="lt1"/>
              </a:solidFill>
              <a:latin typeface="Arial"/>
              <a:ea typeface="Arial"/>
              <a:cs typeface="Arial"/>
              <a:sym typeface="Arial"/>
            </a:endParaRPr>
          </a:p>
          <a:p>
            <a:pPr indent="0" lvl="0" marL="101600" rtl="0" algn="l">
              <a:lnSpc>
                <a:spcPct val="90000"/>
              </a:lnSpc>
              <a:spcBef>
                <a:spcPts val="1075"/>
              </a:spcBef>
              <a:spcAft>
                <a:spcPts val="0"/>
              </a:spcAft>
              <a:buSzPts val="2000"/>
              <a:buNone/>
            </a:pPr>
            <a:br>
              <a:rPr lang="en-US" sz="1200">
                <a:latin typeface="Arial"/>
                <a:ea typeface="Arial"/>
                <a:cs typeface="Arial"/>
                <a:sym typeface="Arial"/>
              </a:rPr>
            </a:br>
            <a:br>
              <a:rPr lang="en-US" sz="1200">
                <a:latin typeface="Arial"/>
                <a:ea typeface="Arial"/>
                <a:cs typeface="Arial"/>
                <a:sym typeface="Arial"/>
              </a:rPr>
            </a:br>
            <a:br>
              <a:rPr lang="en-US" sz="1200">
                <a:latin typeface="Arial"/>
                <a:ea typeface="Arial"/>
                <a:cs typeface="Arial"/>
                <a:sym typeface="Arial"/>
              </a:rPr>
            </a:br>
            <a:endParaRPr b="1" sz="1200" u="none" strike="noStrike">
              <a:latin typeface="Arial"/>
              <a:ea typeface="Arial"/>
              <a:cs typeface="Arial"/>
              <a:sym typeface="Arial"/>
            </a:endParaRPr>
          </a:p>
          <a:p>
            <a:pPr indent="-228600" lvl="0" marL="228600" rtl="0" algn="l">
              <a:lnSpc>
                <a:spcPct val="90000"/>
              </a:lnSpc>
              <a:spcBef>
                <a:spcPts val="1000"/>
              </a:spcBef>
              <a:spcAft>
                <a:spcPts val="0"/>
              </a:spcAft>
              <a:buClr>
                <a:schemeClr val="lt1"/>
              </a:buClr>
              <a:buSzPts val="1600"/>
              <a:buNone/>
            </a:pPr>
            <a:r>
              <a:t/>
            </a:r>
            <a:endParaRPr b="1" sz="1200">
              <a:latin typeface="Arial"/>
              <a:ea typeface="Arial"/>
              <a:cs typeface="Arial"/>
              <a:sym typeface="Arial"/>
            </a:endParaRPr>
          </a:p>
          <a:p>
            <a:pPr indent="0" lvl="0" marL="0" rtl="0" algn="l">
              <a:lnSpc>
                <a:spcPct val="90000"/>
              </a:lnSpc>
              <a:spcBef>
                <a:spcPts val="1000"/>
              </a:spcBef>
              <a:spcAft>
                <a:spcPts val="0"/>
              </a:spcAft>
              <a:buClr>
                <a:schemeClr val="lt1"/>
              </a:buClr>
              <a:buSzPts val="1600"/>
              <a:buNone/>
            </a:pPr>
            <a:r>
              <a:t/>
            </a:r>
            <a:endParaRPr b="1" sz="1200">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7"/>
          <p:cNvSpPr txBox="1"/>
          <p:nvPr>
            <p:ph type="title"/>
          </p:nvPr>
        </p:nvSpPr>
        <p:spPr>
          <a:xfrm>
            <a:off x="1910907" y="0"/>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Arial"/>
              <a:buNone/>
            </a:pPr>
            <a:r>
              <a:rPr b="1" lang="en-US">
                <a:solidFill>
                  <a:schemeClr val="accent2"/>
                </a:solidFill>
              </a:rPr>
              <a:t>System Architecture</a:t>
            </a:r>
            <a:endParaRPr/>
          </a:p>
        </p:txBody>
      </p:sp>
      <p:pic>
        <p:nvPicPr>
          <p:cNvPr id="240" name="Google Shape;240;p7"/>
          <p:cNvPicPr preferRelativeResize="0"/>
          <p:nvPr/>
        </p:nvPicPr>
        <p:blipFill>
          <a:blip r:embed="rId3">
            <a:alphaModFix/>
          </a:blip>
          <a:stretch>
            <a:fillRect/>
          </a:stretch>
        </p:blipFill>
        <p:spPr>
          <a:xfrm>
            <a:off x="2109425" y="2140675"/>
            <a:ext cx="4577125" cy="3024175"/>
          </a:xfrm>
          <a:prstGeom prst="rect">
            <a:avLst/>
          </a:prstGeom>
          <a:noFill/>
          <a:ln>
            <a:noFill/>
          </a:ln>
        </p:spPr>
      </p:pic>
      <p:pic>
        <p:nvPicPr>
          <p:cNvPr id="241" name="Google Shape;241;p7"/>
          <p:cNvPicPr preferRelativeResize="0"/>
          <p:nvPr/>
        </p:nvPicPr>
        <p:blipFill>
          <a:blip r:embed="rId4">
            <a:alphaModFix/>
          </a:blip>
          <a:stretch>
            <a:fillRect/>
          </a:stretch>
        </p:blipFill>
        <p:spPr>
          <a:xfrm>
            <a:off x="7246025" y="2140675"/>
            <a:ext cx="3932698" cy="3024175"/>
          </a:xfrm>
          <a:prstGeom prst="rect">
            <a:avLst/>
          </a:prstGeom>
          <a:noFill/>
          <a:ln>
            <a:noFill/>
          </a:ln>
        </p:spPr>
      </p:pic>
      <p:sp>
        <p:nvSpPr>
          <p:cNvPr id="242" name="Google Shape;242;p7"/>
          <p:cNvSpPr txBox="1"/>
          <p:nvPr/>
        </p:nvSpPr>
        <p:spPr>
          <a:xfrm>
            <a:off x="3490025" y="1462300"/>
            <a:ext cx="1815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FFFFFF"/>
                </a:solidFill>
              </a:rPr>
              <a:t>System Package</a:t>
            </a:r>
            <a:endParaRPr b="1">
              <a:solidFill>
                <a:srgbClr val="FFFFFF"/>
              </a:solidFill>
            </a:endParaRPr>
          </a:p>
        </p:txBody>
      </p:sp>
      <p:sp>
        <p:nvSpPr>
          <p:cNvPr id="243" name="Google Shape;243;p7"/>
          <p:cNvSpPr txBox="1"/>
          <p:nvPr/>
        </p:nvSpPr>
        <p:spPr>
          <a:xfrm>
            <a:off x="7679674" y="1462313"/>
            <a:ext cx="306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FFFFFF"/>
                </a:solidFill>
              </a:rPr>
              <a:t>Backend system decomposition</a:t>
            </a:r>
            <a:endParaRPr b="1">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