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jWogacFNdyymLpIhdGLuJloqxZ4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1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1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7" name="Shape 17"/>
        <p:cNvGrpSpPr/>
        <p:nvPr/>
      </p:nvGrpSpPr>
      <p:grpSpPr>
        <a:xfrm>
          <a:off x="0" y="0"/>
          <a:ext cx="0" cy="0"/>
          <a:chOff x="0" y="0"/>
          <a:chExt cx="0" cy="0"/>
        </a:xfrm>
      </p:grpSpPr>
      <p:pic>
        <p:nvPicPr>
          <p:cNvPr descr="A close up of a logo&#10;&#10;Description automatically generated" id="18" name="Google Shape;18;p3"/>
          <p:cNvPicPr preferRelativeResize="0"/>
          <p:nvPr/>
        </p:nvPicPr>
        <p:blipFill rotWithShape="1">
          <a:blip r:embed="rId2">
            <a:alphaModFix/>
          </a:blip>
          <a:srcRect b="15700" l="0" r="88418" t="0"/>
          <a:stretch/>
        </p:blipFill>
        <p:spPr>
          <a:xfrm>
            <a:off x="0" y="0"/>
            <a:ext cx="5618095" cy="32918400"/>
          </a:xfrm>
          <a:prstGeom prst="rect">
            <a:avLst/>
          </a:prstGeom>
          <a:noFill/>
          <a:ln>
            <a:noFill/>
          </a:ln>
        </p:spPr>
      </p:pic>
      <p:sp>
        <p:nvSpPr>
          <p:cNvPr id="19" name="Google Shape;19;p3"/>
          <p:cNvSpPr txBox="1"/>
          <p:nvPr/>
        </p:nvSpPr>
        <p:spPr>
          <a:xfrm>
            <a:off x="6912862" y="2555688"/>
            <a:ext cx="34987151"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20" name="Google Shape;20;p3"/>
          <p:cNvSpPr/>
          <p:nvPr/>
        </p:nvSpPr>
        <p:spPr>
          <a:xfrm rot="-5400000">
            <a:off x="-1067702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1" name="Google Shape;21;p3"/>
          <p:cNvGrpSpPr/>
          <p:nvPr/>
        </p:nvGrpSpPr>
        <p:grpSpPr>
          <a:xfrm flipH="1">
            <a:off x="41218359" y="992179"/>
            <a:ext cx="1881295" cy="2545853"/>
            <a:chOff x="2645664" y="2011680"/>
            <a:chExt cx="735606" cy="746592"/>
          </a:xfrm>
        </p:grpSpPr>
        <p:sp>
          <p:nvSpPr>
            <p:cNvPr id="22" name="Google Shape;22;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 name="Google Shape;23;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4" name="Google Shape;24;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25" name="Google Shape;25;p3"/>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6" name="Shape 26"/>
        <p:cNvGrpSpPr/>
        <p:nvPr/>
      </p:nvGrpSpPr>
      <p:grpSpPr>
        <a:xfrm>
          <a:off x="0" y="0"/>
          <a:ext cx="0" cy="0"/>
          <a:chOff x="0" y="0"/>
          <a:chExt cx="0" cy="0"/>
        </a:xfrm>
      </p:grpSpPr>
      <p:pic>
        <p:nvPicPr>
          <p:cNvPr descr="A picture containing bird&#10;&#10;Description automatically generated" id="27" name="Google Shape;27;p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28" name="Google Shape;28;p4"/>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9" name="Google Shape;29;p4"/>
          <p:cNvGrpSpPr/>
          <p:nvPr/>
        </p:nvGrpSpPr>
        <p:grpSpPr>
          <a:xfrm>
            <a:off x="41216979" y="1016360"/>
            <a:ext cx="1881303" cy="2545850"/>
            <a:chOff x="11140977" y="745237"/>
            <a:chExt cx="522582" cy="530387"/>
          </a:xfrm>
        </p:grpSpPr>
        <p:sp>
          <p:nvSpPr>
            <p:cNvPr id="30" name="Google Shape;30;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 name="Google Shape;31;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32" name="Google Shape;32;p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33" name="Google Shape;33;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4" name="Shape 34"/>
        <p:cNvGrpSpPr/>
        <p:nvPr/>
      </p:nvGrpSpPr>
      <p:grpSpPr>
        <a:xfrm>
          <a:off x="0" y="0"/>
          <a:ext cx="0" cy="0"/>
          <a:chOff x="0" y="0"/>
          <a:chExt cx="0" cy="0"/>
        </a:xfrm>
      </p:grpSpPr>
      <p:pic>
        <p:nvPicPr>
          <p:cNvPr descr="A picture containing bird&#10;&#10;Description automatically generated" id="35" name="Google Shape;35;p5"/>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36" name="Google Shape;36;p5"/>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37" name="Google Shape;37;p5"/>
          <p:cNvGrpSpPr/>
          <p:nvPr/>
        </p:nvGrpSpPr>
        <p:grpSpPr>
          <a:xfrm flipH="1">
            <a:off x="41218359" y="992179"/>
            <a:ext cx="1881295" cy="2545853"/>
            <a:chOff x="2645664" y="2011680"/>
            <a:chExt cx="735606" cy="746592"/>
          </a:xfrm>
        </p:grpSpPr>
        <p:sp>
          <p:nvSpPr>
            <p:cNvPr id="38" name="Google Shape;38;p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 name="Google Shape;39;p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40" name="Google Shape;40;p5"/>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41" name="Google Shape;41;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42" name="Shape 42"/>
        <p:cNvGrpSpPr/>
        <p:nvPr/>
      </p:nvGrpSpPr>
      <p:grpSpPr>
        <a:xfrm>
          <a:off x="0" y="0"/>
          <a:ext cx="0" cy="0"/>
          <a:chOff x="0" y="0"/>
          <a:chExt cx="0" cy="0"/>
        </a:xfrm>
      </p:grpSpPr>
      <p:pic>
        <p:nvPicPr>
          <p:cNvPr descr="A close up of a logo&#10;&#10;Description automatically generated" id="43" name="Google Shape;43;p6"/>
          <p:cNvPicPr preferRelativeResize="0"/>
          <p:nvPr/>
        </p:nvPicPr>
        <p:blipFill rotWithShape="1">
          <a:blip r:embed="rId2">
            <a:alphaModFix/>
          </a:blip>
          <a:srcRect b="15700" l="0" r="88418" t="0"/>
          <a:stretch/>
        </p:blipFill>
        <p:spPr>
          <a:xfrm>
            <a:off x="0" y="0"/>
            <a:ext cx="5618095" cy="32918400"/>
          </a:xfrm>
          <a:prstGeom prst="rect">
            <a:avLst/>
          </a:prstGeom>
          <a:noFill/>
          <a:ln>
            <a:noFill/>
          </a:ln>
        </p:spPr>
      </p:pic>
      <p:sp>
        <p:nvSpPr>
          <p:cNvPr id="44" name="Google Shape;44;p6"/>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45" name="Google Shape;45;p6"/>
          <p:cNvGrpSpPr/>
          <p:nvPr/>
        </p:nvGrpSpPr>
        <p:grpSpPr>
          <a:xfrm>
            <a:off x="41216979" y="1016360"/>
            <a:ext cx="1881303" cy="2545850"/>
            <a:chOff x="11140977" y="745237"/>
            <a:chExt cx="522582" cy="530387"/>
          </a:xfrm>
        </p:grpSpPr>
        <p:sp>
          <p:nvSpPr>
            <p:cNvPr id="46" name="Google Shape;46;p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 name="Google Shape;47;p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picture containing drawing&#10;&#10;Description automatically generated" id="48" name="Google Shape;48;p6"/>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49" name="Google Shape;49;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8.jpg"/><Relationship Id="rId2" Type="http://schemas.openxmlformats.org/officeDocument/2006/relationships/image" Target="../media/image15.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2"/>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79" y="1016360"/>
            <a:ext cx="1881303" cy="2545850"/>
            <a:chOff x="11140977" y="745237"/>
            <a:chExt cx="522582" cy="530387"/>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3.png"/><Relationship Id="rId10" Type="http://schemas.openxmlformats.org/officeDocument/2006/relationships/image" Target="../media/image2.png"/><Relationship Id="rId13" Type="http://schemas.openxmlformats.org/officeDocument/2006/relationships/image" Target="../media/image18.png"/><Relationship Id="rId12"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png"/><Relationship Id="rId4" Type="http://schemas.openxmlformats.org/officeDocument/2006/relationships/image" Target="../media/image14.png"/><Relationship Id="rId9" Type="http://schemas.openxmlformats.org/officeDocument/2006/relationships/image" Target="../media/image10.png"/><Relationship Id="rId5" Type="http://schemas.openxmlformats.org/officeDocument/2006/relationships/image" Target="../media/image19.png"/><Relationship Id="rId6" Type="http://schemas.openxmlformats.org/officeDocument/2006/relationships/image" Target="../media/image9.png"/><Relationship Id="rId7" Type="http://schemas.openxmlformats.org/officeDocument/2006/relationships/image" Target="../media/image1.png"/><Relationship Id="rId8"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txBox="1"/>
          <p:nvPr/>
        </p:nvSpPr>
        <p:spPr>
          <a:xfrm>
            <a:off x="6816461" y="498380"/>
            <a:ext cx="24688800" cy="2277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800"/>
              <a:buFont typeface="Arial"/>
              <a:buNone/>
            </a:pPr>
            <a:r>
              <a:rPr b="1" i="0" lang="en-US" sz="8800" u="none" cap="none" strike="noStrike">
                <a:solidFill>
                  <a:srgbClr val="3F3F3F"/>
                </a:solidFill>
                <a:latin typeface="Arial"/>
                <a:ea typeface="Arial"/>
                <a:cs typeface="Arial"/>
                <a:sym typeface="Arial"/>
              </a:rPr>
              <a:t>School of Computing &amp; Information Sciences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400"/>
              <a:buFont typeface="Arial"/>
              <a:buNone/>
            </a:pPr>
            <a:r>
              <a:rPr b="0" i="1" lang="en-US" sz="5400" u="none" cap="none" strike="noStrike">
                <a:solidFill>
                  <a:srgbClr val="3F3F3F"/>
                </a:solidFill>
                <a:latin typeface="Arial"/>
                <a:ea typeface="Arial"/>
                <a:cs typeface="Arial"/>
                <a:sym typeface="Arial"/>
              </a:rPr>
              <a:t>Fall 2022 Capstone 2 Project</a:t>
            </a:r>
            <a:endParaRPr b="0" i="0" sz="1400" u="none" cap="none" strike="noStrike">
              <a:solidFill>
                <a:srgbClr val="000000"/>
              </a:solidFill>
              <a:latin typeface="Arial"/>
              <a:ea typeface="Arial"/>
              <a:cs typeface="Arial"/>
              <a:sym typeface="Arial"/>
            </a:endParaRPr>
          </a:p>
        </p:txBody>
      </p:sp>
      <p:sp>
        <p:nvSpPr>
          <p:cNvPr id="55" name="Google Shape;55;p1"/>
          <p:cNvSpPr txBox="1"/>
          <p:nvPr/>
        </p:nvSpPr>
        <p:spPr>
          <a:xfrm>
            <a:off x="10044703" y="6526900"/>
            <a:ext cx="5349300" cy="547800"/>
          </a:xfrm>
          <a:prstGeom prst="rect">
            <a:avLst/>
          </a:prstGeom>
          <a:noFill/>
          <a:ln>
            <a:noFill/>
          </a:ln>
        </p:spPr>
        <p:txBody>
          <a:bodyPr anchorCtr="0" anchor="ctr"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CURRENT SYSTEM</a:t>
            </a:r>
            <a:endParaRPr b="0" i="0" sz="3550" u="none" cap="none" strike="noStrike">
              <a:solidFill>
                <a:srgbClr val="000000"/>
              </a:solidFill>
              <a:latin typeface="Arial"/>
              <a:ea typeface="Arial"/>
              <a:cs typeface="Arial"/>
              <a:sym typeface="Arial"/>
            </a:endParaRPr>
          </a:p>
        </p:txBody>
      </p:sp>
      <p:sp>
        <p:nvSpPr>
          <p:cNvPr id="56" name="Google Shape;56;p1"/>
          <p:cNvSpPr txBox="1"/>
          <p:nvPr/>
        </p:nvSpPr>
        <p:spPr>
          <a:xfrm>
            <a:off x="35853581" y="6510525"/>
            <a:ext cx="4114800" cy="549300"/>
          </a:xfrm>
          <a:prstGeom prst="rect">
            <a:avLst/>
          </a:prstGeom>
          <a:noFill/>
          <a:ln>
            <a:noFill/>
          </a:ln>
        </p:spPr>
        <p:txBody>
          <a:bodyPr anchorCtr="0" anchor="ctr"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REQUIREMENTS</a:t>
            </a:r>
            <a:endParaRPr b="0" i="0" sz="3550" u="none" cap="none" strike="noStrike">
              <a:solidFill>
                <a:srgbClr val="000000"/>
              </a:solidFill>
              <a:latin typeface="Arial"/>
              <a:ea typeface="Arial"/>
              <a:cs typeface="Arial"/>
              <a:sym typeface="Arial"/>
            </a:endParaRPr>
          </a:p>
        </p:txBody>
      </p:sp>
      <p:sp>
        <p:nvSpPr>
          <p:cNvPr id="57" name="Google Shape;57;p1"/>
          <p:cNvSpPr txBox="1"/>
          <p:nvPr/>
        </p:nvSpPr>
        <p:spPr>
          <a:xfrm>
            <a:off x="23556205" y="13258306"/>
            <a:ext cx="41148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SYSTEM DESIGN</a:t>
            </a:r>
            <a:endParaRPr b="0" i="0" sz="3550" u="none" cap="none" strike="noStrike">
              <a:solidFill>
                <a:srgbClr val="000000"/>
              </a:solidFill>
              <a:latin typeface="Arial"/>
              <a:ea typeface="Arial"/>
              <a:cs typeface="Arial"/>
              <a:sym typeface="Arial"/>
            </a:endParaRPr>
          </a:p>
        </p:txBody>
      </p:sp>
      <p:sp>
        <p:nvSpPr>
          <p:cNvPr id="58" name="Google Shape;58;p1"/>
          <p:cNvSpPr txBox="1"/>
          <p:nvPr/>
        </p:nvSpPr>
        <p:spPr>
          <a:xfrm>
            <a:off x="10578550" y="20946994"/>
            <a:ext cx="4281600" cy="621000"/>
          </a:xfrm>
          <a:prstGeom prst="rect">
            <a:avLst/>
          </a:prstGeom>
          <a:noFill/>
          <a:ln>
            <a:noFill/>
          </a:ln>
        </p:spPr>
        <p:txBody>
          <a:bodyPr anchorCtr="0" anchor="ctr"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OBJECT DESIGN</a:t>
            </a:r>
            <a:endParaRPr b="0" i="0" sz="3550" u="none" cap="none" strike="noStrike">
              <a:solidFill>
                <a:srgbClr val="000000"/>
              </a:solidFill>
              <a:latin typeface="Arial"/>
              <a:ea typeface="Arial"/>
              <a:cs typeface="Arial"/>
              <a:sym typeface="Arial"/>
            </a:endParaRPr>
          </a:p>
        </p:txBody>
      </p:sp>
      <p:sp>
        <p:nvSpPr>
          <p:cNvPr id="59" name="Google Shape;59;p1"/>
          <p:cNvSpPr txBox="1"/>
          <p:nvPr/>
        </p:nvSpPr>
        <p:spPr>
          <a:xfrm>
            <a:off x="35421874" y="11261425"/>
            <a:ext cx="4978200" cy="621000"/>
          </a:xfrm>
          <a:prstGeom prst="rect">
            <a:avLst/>
          </a:prstGeom>
          <a:noFill/>
          <a:ln>
            <a:noFill/>
          </a:ln>
        </p:spPr>
        <p:txBody>
          <a:bodyPr anchorCtr="0" anchor="ctr"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IMPLEMENTATION</a:t>
            </a:r>
            <a:endParaRPr b="0" i="0" sz="3550" u="none" cap="none" strike="noStrike">
              <a:solidFill>
                <a:srgbClr val="000000"/>
              </a:solidFill>
              <a:latin typeface="Arial"/>
              <a:ea typeface="Arial"/>
              <a:cs typeface="Arial"/>
              <a:sym typeface="Arial"/>
            </a:endParaRPr>
          </a:p>
        </p:txBody>
      </p:sp>
      <p:sp>
        <p:nvSpPr>
          <p:cNvPr id="60" name="Google Shape;60;p1"/>
          <p:cNvSpPr txBox="1"/>
          <p:nvPr/>
        </p:nvSpPr>
        <p:spPr>
          <a:xfrm>
            <a:off x="6816436" y="2826762"/>
            <a:ext cx="35204400" cy="32301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Course Evaluation System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81E3F"/>
              </a:buClr>
              <a:buSzPts val="10000"/>
              <a:buFont typeface="Arial"/>
              <a:buNone/>
            </a:pPr>
            <a:r>
              <a:rPr b="1" i="0" lang="en-US" sz="3500" u="none" cap="none" strike="noStrike">
                <a:solidFill>
                  <a:srgbClr val="3F3F3F"/>
                </a:solidFill>
                <a:latin typeface="Arial"/>
                <a:ea typeface="Arial"/>
                <a:cs typeface="Arial"/>
                <a:sym typeface="Arial"/>
              </a:rPr>
              <a:t>Student: Mariela Torres Zuniga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Project Owners: Dr. </a:t>
            </a:r>
            <a:r>
              <a:rPr b="1" i="1" lang="en-US" sz="3500" u="none" cap="none" strike="noStrike">
                <a:solidFill>
                  <a:srgbClr val="3F3F3F"/>
                </a:solidFill>
                <a:latin typeface="Arial"/>
                <a:ea typeface="Arial"/>
                <a:cs typeface="Arial"/>
                <a:sym typeface="Arial"/>
              </a:rPr>
              <a:t>Nagarajan Prabakar, Eric Johnson</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Dr. Masoud Sadjadi</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id="61" name="Google Shape;61;p1"/>
          <p:cNvPicPr preferRelativeResize="0"/>
          <p:nvPr/>
        </p:nvPicPr>
        <p:blipFill rotWithShape="1">
          <a:blip r:embed="rId3">
            <a:alphaModFix/>
          </a:blip>
          <a:srcRect b="0" l="0" r="0" t="0"/>
          <a:stretch/>
        </p:blipFill>
        <p:spPr>
          <a:xfrm>
            <a:off x="312129" y="877426"/>
            <a:ext cx="4978299" cy="2851499"/>
          </a:xfrm>
          <a:prstGeom prst="rect">
            <a:avLst/>
          </a:prstGeom>
          <a:noFill/>
          <a:ln>
            <a:noFill/>
          </a:ln>
        </p:spPr>
      </p:pic>
      <p:sp>
        <p:nvSpPr>
          <p:cNvPr id="62" name="Google Shape;62;p1"/>
          <p:cNvSpPr txBox="1"/>
          <p:nvPr/>
        </p:nvSpPr>
        <p:spPr>
          <a:xfrm>
            <a:off x="32327525" y="14502618"/>
            <a:ext cx="11166900" cy="56337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700"/>
              <a:buFont typeface="Arial"/>
              <a:buNone/>
            </a:pPr>
            <a:r>
              <a:rPr b="0" i="0" lang="en-US" sz="3600" u="none" cap="none" strike="noStrike">
                <a:solidFill>
                  <a:srgbClr val="002060"/>
                </a:solidFill>
                <a:latin typeface="Arial"/>
                <a:ea typeface="Arial"/>
                <a:cs typeface="Arial"/>
                <a:sym typeface="Arial"/>
              </a:rPr>
              <a:t>Django and the REST Framework were used in conjunction to create a web API that is modular, more secure, and can support multiple frontend architectures. With the excellent support from the REST Framework, we were able to integrate PostgreSQL as our main database. We used React to develop our frontend because it is flexible, and allows for fast development iterations that were required when modifying the backend. We used GitHub as our version control system.</a:t>
            </a:r>
            <a:endParaRPr b="0" i="0" sz="3600" u="none" cap="none" strike="noStrike">
              <a:solidFill>
                <a:srgbClr val="002060"/>
              </a:solidFill>
              <a:latin typeface="Arial"/>
              <a:ea typeface="Arial"/>
              <a:cs typeface="Arial"/>
              <a:sym typeface="Arial"/>
            </a:endParaRPr>
          </a:p>
        </p:txBody>
      </p:sp>
      <p:pic>
        <p:nvPicPr>
          <p:cNvPr id="63" name="Google Shape;63;p1"/>
          <p:cNvPicPr preferRelativeResize="0"/>
          <p:nvPr/>
        </p:nvPicPr>
        <p:blipFill rotWithShape="1">
          <a:blip r:embed="rId4">
            <a:alphaModFix/>
          </a:blip>
          <a:srcRect b="0" l="0" r="0" t="0"/>
          <a:stretch/>
        </p:blipFill>
        <p:spPr>
          <a:xfrm>
            <a:off x="33475255" y="7708346"/>
            <a:ext cx="2537160" cy="2537160"/>
          </a:xfrm>
          <a:prstGeom prst="rect">
            <a:avLst/>
          </a:prstGeom>
          <a:noFill/>
          <a:ln>
            <a:noFill/>
          </a:ln>
        </p:spPr>
      </p:pic>
      <p:pic>
        <p:nvPicPr>
          <p:cNvPr id="64" name="Google Shape;64;p1"/>
          <p:cNvPicPr preferRelativeResize="0"/>
          <p:nvPr/>
        </p:nvPicPr>
        <p:blipFill rotWithShape="1">
          <a:blip r:embed="rId5">
            <a:alphaModFix/>
          </a:blip>
          <a:srcRect b="0" l="0" r="0" t="0"/>
          <a:stretch/>
        </p:blipFill>
        <p:spPr>
          <a:xfrm>
            <a:off x="36212505" y="7708355"/>
            <a:ext cx="3856163" cy="1037848"/>
          </a:xfrm>
          <a:prstGeom prst="rect">
            <a:avLst/>
          </a:prstGeom>
          <a:noFill/>
          <a:ln>
            <a:noFill/>
          </a:ln>
        </p:spPr>
      </p:pic>
      <p:pic>
        <p:nvPicPr>
          <p:cNvPr id="65" name="Google Shape;65;p1"/>
          <p:cNvPicPr preferRelativeResize="0"/>
          <p:nvPr/>
        </p:nvPicPr>
        <p:blipFill rotWithShape="1">
          <a:blip r:embed="rId6">
            <a:alphaModFix/>
          </a:blip>
          <a:srcRect b="0" l="0" r="0" t="0"/>
          <a:stretch/>
        </p:blipFill>
        <p:spPr>
          <a:xfrm>
            <a:off x="33607651" y="12540402"/>
            <a:ext cx="2937275" cy="1088639"/>
          </a:xfrm>
          <a:prstGeom prst="rect">
            <a:avLst/>
          </a:prstGeom>
          <a:noFill/>
          <a:ln>
            <a:noFill/>
          </a:ln>
        </p:spPr>
      </p:pic>
      <p:pic>
        <p:nvPicPr>
          <p:cNvPr id="66" name="Google Shape;66;p1"/>
          <p:cNvPicPr preferRelativeResize="0"/>
          <p:nvPr/>
        </p:nvPicPr>
        <p:blipFill rotWithShape="1">
          <a:blip r:embed="rId7">
            <a:alphaModFix/>
          </a:blip>
          <a:srcRect b="0" l="0" r="0" t="0"/>
          <a:stretch/>
        </p:blipFill>
        <p:spPr>
          <a:xfrm>
            <a:off x="36872000" y="12309991"/>
            <a:ext cx="2537175" cy="1549447"/>
          </a:xfrm>
          <a:prstGeom prst="rect">
            <a:avLst/>
          </a:prstGeom>
          <a:noFill/>
          <a:ln>
            <a:noFill/>
          </a:ln>
        </p:spPr>
      </p:pic>
      <p:pic>
        <p:nvPicPr>
          <p:cNvPr id="67" name="Google Shape;67;p1"/>
          <p:cNvPicPr preferRelativeResize="0"/>
          <p:nvPr/>
        </p:nvPicPr>
        <p:blipFill rotWithShape="1">
          <a:blip r:embed="rId8">
            <a:alphaModFix/>
          </a:blip>
          <a:srcRect b="0" l="0" r="0" t="0"/>
          <a:stretch/>
        </p:blipFill>
        <p:spPr>
          <a:xfrm>
            <a:off x="40268750" y="7626488"/>
            <a:ext cx="2537175" cy="2619019"/>
          </a:xfrm>
          <a:prstGeom prst="rect">
            <a:avLst/>
          </a:prstGeom>
          <a:noFill/>
          <a:ln>
            <a:noFill/>
          </a:ln>
        </p:spPr>
      </p:pic>
      <p:pic>
        <p:nvPicPr>
          <p:cNvPr id="68" name="Google Shape;68;p1"/>
          <p:cNvPicPr preferRelativeResize="0"/>
          <p:nvPr/>
        </p:nvPicPr>
        <p:blipFill rotWithShape="1">
          <a:blip r:embed="rId9">
            <a:alphaModFix/>
          </a:blip>
          <a:srcRect b="0" l="0" r="0" t="0"/>
          <a:stretch/>
        </p:blipFill>
        <p:spPr>
          <a:xfrm>
            <a:off x="39736261" y="12526599"/>
            <a:ext cx="3069675" cy="1116253"/>
          </a:xfrm>
          <a:prstGeom prst="rect">
            <a:avLst/>
          </a:prstGeom>
          <a:noFill/>
          <a:ln>
            <a:noFill/>
          </a:ln>
        </p:spPr>
      </p:pic>
      <p:sp>
        <p:nvSpPr>
          <p:cNvPr id="69" name="Google Shape;69;p1"/>
          <p:cNvSpPr txBox="1"/>
          <p:nvPr/>
        </p:nvSpPr>
        <p:spPr>
          <a:xfrm>
            <a:off x="10661955" y="12710493"/>
            <a:ext cx="41148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NEW SYSTEM</a:t>
            </a:r>
            <a:endParaRPr b="0" i="0" sz="3550" u="none" cap="none" strike="noStrike">
              <a:solidFill>
                <a:srgbClr val="000000"/>
              </a:solidFill>
              <a:latin typeface="Arial"/>
              <a:ea typeface="Arial"/>
              <a:cs typeface="Arial"/>
              <a:sym typeface="Arial"/>
            </a:endParaRPr>
          </a:p>
        </p:txBody>
      </p:sp>
      <p:sp>
        <p:nvSpPr>
          <p:cNvPr id="70" name="Google Shape;70;p1"/>
          <p:cNvSpPr txBox="1"/>
          <p:nvPr/>
        </p:nvSpPr>
        <p:spPr>
          <a:xfrm>
            <a:off x="34142526" y="20426800"/>
            <a:ext cx="75369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INDIVIDUAL CONTRIBUTIONS</a:t>
            </a:r>
            <a:endParaRPr b="0" i="0" sz="3550" u="none" cap="none" strike="noStrike">
              <a:solidFill>
                <a:srgbClr val="000000"/>
              </a:solidFill>
              <a:latin typeface="Arial"/>
              <a:ea typeface="Arial"/>
              <a:cs typeface="Arial"/>
              <a:sym typeface="Arial"/>
            </a:endParaRPr>
          </a:p>
        </p:txBody>
      </p:sp>
      <p:sp>
        <p:nvSpPr>
          <p:cNvPr id="71" name="Google Shape;71;p1"/>
          <p:cNvSpPr txBox="1"/>
          <p:nvPr/>
        </p:nvSpPr>
        <p:spPr>
          <a:xfrm>
            <a:off x="6921850" y="7634950"/>
            <a:ext cx="11595000" cy="5583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Course Evaluation System (CES) is an online computer software system designed to conduct course evaluations at the end of every semester. The system provides students with a list of courses provided by the School of Computing and Information Sciences that are receiving evaluations and for which they are registered; after the evaluation period is over the system generates reports maintaining the participant's anonymity, and then it allows administrators to look at the generated reports. </a:t>
            </a:r>
            <a:endParaRPr b="0" i="0" sz="36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3075"/>
              <a:buFont typeface="Arial"/>
              <a:buNone/>
            </a:pPr>
            <a:r>
              <a:t/>
            </a:r>
            <a:endParaRPr b="0" i="0" sz="3600" u="none" cap="none" strike="noStrike">
              <a:solidFill>
                <a:srgbClr val="000000"/>
              </a:solidFill>
              <a:latin typeface="Arial"/>
              <a:ea typeface="Arial"/>
              <a:cs typeface="Arial"/>
              <a:sym typeface="Arial"/>
            </a:endParaRPr>
          </a:p>
        </p:txBody>
      </p:sp>
      <p:sp>
        <p:nvSpPr>
          <p:cNvPr id="72" name="Google Shape;72;p1"/>
          <p:cNvSpPr txBox="1"/>
          <p:nvPr/>
        </p:nvSpPr>
        <p:spPr>
          <a:xfrm>
            <a:off x="19311805" y="7105062"/>
            <a:ext cx="12603600" cy="5079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800"/>
              </a:spcBef>
              <a:spcAft>
                <a:spcPts val="0"/>
              </a:spcAft>
              <a:buClr>
                <a:srgbClr val="000000"/>
              </a:buClr>
              <a:buSzPts val="2700"/>
              <a:buFont typeface="Arial"/>
              <a:buNone/>
            </a:pPr>
            <a:r>
              <a:t/>
            </a:r>
            <a:endParaRPr b="0" i="0" sz="2700" u="none" cap="none" strike="noStrike">
              <a:solidFill>
                <a:srgbClr val="000000"/>
              </a:solidFill>
              <a:latin typeface="Arial"/>
              <a:ea typeface="Arial"/>
              <a:cs typeface="Arial"/>
              <a:sym typeface="Arial"/>
            </a:endParaRPr>
          </a:p>
        </p:txBody>
      </p:sp>
      <p:sp>
        <p:nvSpPr>
          <p:cNvPr id="73" name="Google Shape;73;p1"/>
          <p:cNvSpPr txBox="1"/>
          <p:nvPr/>
        </p:nvSpPr>
        <p:spPr>
          <a:xfrm>
            <a:off x="23556205" y="6526525"/>
            <a:ext cx="4114800" cy="5493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75" u="none" cap="none" strike="noStrike">
                <a:solidFill>
                  <a:srgbClr val="3F3F3F"/>
                </a:solidFill>
                <a:latin typeface="Arial"/>
                <a:ea typeface="Arial"/>
                <a:cs typeface="Arial"/>
                <a:sym typeface="Arial"/>
              </a:rPr>
              <a:t>PROBLEM</a:t>
            </a:r>
            <a:endParaRPr b="1" i="0" sz="1900" u="none" cap="none" strike="noStrike">
              <a:solidFill>
                <a:srgbClr val="000000"/>
              </a:solidFill>
              <a:latin typeface="Arial"/>
              <a:ea typeface="Arial"/>
              <a:cs typeface="Arial"/>
              <a:sym typeface="Arial"/>
            </a:endParaRPr>
          </a:p>
        </p:txBody>
      </p:sp>
      <p:sp>
        <p:nvSpPr>
          <p:cNvPr id="74" name="Google Shape;74;p1"/>
          <p:cNvSpPr txBox="1"/>
          <p:nvPr/>
        </p:nvSpPr>
        <p:spPr>
          <a:xfrm>
            <a:off x="19826288" y="7100950"/>
            <a:ext cx="11595000" cy="5583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Course Evaluation System (CES) was first developed in 2006 by the KFSCIS web development team and was used for more than fifteen years at the end of each term. This classic package was built on a Postgres database with several Perl modules to collect student course evaluation data and to generate reports. This package is not modular enough to classify the collected data according to student majors and to generate reports specific for each KFSCIS degree program.</a:t>
            </a:r>
            <a:endParaRPr b="0" i="0" sz="3600" u="none" cap="none" strike="noStrike">
              <a:solidFill>
                <a:srgbClr val="000000"/>
              </a:solidFill>
              <a:latin typeface="Arial"/>
              <a:ea typeface="Arial"/>
              <a:cs typeface="Arial"/>
              <a:sym typeface="Arial"/>
            </a:endParaRPr>
          </a:p>
        </p:txBody>
      </p:sp>
      <p:pic>
        <p:nvPicPr>
          <p:cNvPr id="75" name="Google Shape;75;p1"/>
          <p:cNvPicPr preferRelativeResize="0"/>
          <p:nvPr/>
        </p:nvPicPr>
        <p:blipFill rotWithShape="1">
          <a:blip r:embed="rId10">
            <a:alphaModFix/>
          </a:blip>
          <a:srcRect b="0" l="0" r="0" t="0"/>
          <a:stretch/>
        </p:blipFill>
        <p:spPr>
          <a:xfrm>
            <a:off x="37282750" y="9229076"/>
            <a:ext cx="1715674" cy="1549450"/>
          </a:xfrm>
          <a:prstGeom prst="rect">
            <a:avLst/>
          </a:prstGeom>
          <a:noFill/>
          <a:ln>
            <a:noFill/>
          </a:ln>
        </p:spPr>
      </p:pic>
      <p:sp>
        <p:nvSpPr>
          <p:cNvPr id="76" name="Google Shape;76;p1"/>
          <p:cNvSpPr txBox="1"/>
          <p:nvPr/>
        </p:nvSpPr>
        <p:spPr>
          <a:xfrm>
            <a:off x="6921850" y="13778500"/>
            <a:ext cx="11595000" cy="6648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new system focuses on modularity in order to accelerate the creation of new features, the addition of new APIs to control individual aspects of the system and maintenance by future teams. By creating an individual database that holds all semester information, report generation is done dynamically rather than hard coding HTML pages and saving them for when a faculty member needs a report; this makes the system aware of any changes that could happen in current or previous semesters. Because the new system uses JSON to communicate to the database, frontend development is not tied to an individual framework and can evolve as the backend grows with new features.</a:t>
            </a:r>
            <a:endParaRPr b="0" i="0" sz="3600" u="none" cap="none" strike="noStrike">
              <a:solidFill>
                <a:srgbClr val="000000"/>
              </a:solidFill>
              <a:latin typeface="Arial"/>
              <a:ea typeface="Arial"/>
              <a:cs typeface="Arial"/>
              <a:sym typeface="Arial"/>
            </a:endParaRPr>
          </a:p>
        </p:txBody>
      </p:sp>
      <p:pic>
        <p:nvPicPr>
          <p:cNvPr id="77" name="Google Shape;77;p1"/>
          <p:cNvPicPr preferRelativeResize="0"/>
          <p:nvPr/>
        </p:nvPicPr>
        <p:blipFill rotWithShape="1">
          <a:blip r:embed="rId11">
            <a:alphaModFix/>
          </a:blip>
          <a:srcRect b="0" l="0" r="0" t="0"/>
          <a:stretch/>
        </p:blipFill>
        <p:spPr>
          <a:xfrm>
            <a:off x="20277924" y="14380150"/>
            <a:ext cx="10691750" cy="7588525"/>
          </a:xfrm>
          <a:prstGeom prst="rect">
            <a:avLst/>
          </a:prstGeom>
          <a:noFill/>
          <a:ln>
            <a:noFill/>
          </a:ln>
        </p:spPr>
      </p:pic>
      <p:pic>
        <p:nvPicPr>
          <p:cNvPr id="78" name="Google Shape;78;p1"/>
          <p:cNvPicPr preferRelativeResize="0"/>
          <p:nvPr/>
        </p:nvPicPr>
        <p:blipFill rotWithShape="1">
          <a:blip r:embed="rId12">
            <a:alphaModFix/>
          </a:blip>
          <a:srcRect b="0" l="0" r="0" t="0"/>
          <a:stretch/>
        </p:blipFill>
        <p:spPr>
          <a:xfrm>
            <a:off x="22644924" y="22028437"/>
            <a:ext cx="5957742" cy="9072350"/>
          </a:xfrm>
          <a:prstGeom prst="rect">
            <a:avLst/>
          </a:prstGeom>
          <a:noFill/>
          <a:ln>
            <a:noFill/>
          </a:ln>
        </p:spPr>
      </p:pic>
      <p:pic>
        <p:nvPicPr>
          <p:cNvPr id="79" name="Google Shape;79;p1"/>
          <p:cNvPicPr preferRelativeResize="0"/>
          <p:nvPr/>
        </p:nvPicPr>
        <p:blipFill rotWithShape="1">
          <a:blip r:embed="rId13">
            <a:alphaModFix/>
          </a:blip>
          <a:srcRect b="0" l="0" r="0" t="0"/>
          <a:stretch/>
        </p:blipFill>
        <p:spPr>
          <a:xfrm>
            <a:off x="6417550" y="22088200"/>
            <a:ext cx="12603600" cy="8952822"/>
          </a:xfrm>
          <a:prstGeom prst="rect">
            <a:avLst/>
          </a:prstGeom>
          <a:noFill/>
          <a:ln>
            <a:noFill/>
          </a:ln>
        </p:spPr>
      </p:pic>
      <p:sp>
        <p:nvSpPr>
          <p:cNvPr id="80" name="Google Shape;80;p1"/>
          <p:cNvSpPr txBox="1"/>
          <p:nvPr/>
        </p:nvSpPr>
        <p:spPr>
          <a:xfrm>
            <a:off x="32226450" y="21568000"/>
            <a:ext cx="11595000" cy="9050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600">
                <a:solidFill>
                  <a:srgbClr val="002060"/>
                </a:solidFill>
              </a:rPr>
              <a:t>I helped organize the project in its early phases by setting up our Google group folder and getting started on the essential documentation following the scrum agile methodology (sprint planning, backlog, daily stand up templates, etc). In addition, I worked on setting up my environment and familiarizing myself with the framework and tools. I then had a one-on-one discussion with the team leader to establish my role/responsibility regarding the frontend. Even though this was my first time working in frontend, I was still able to finish the faculty login page thanks to meetings with Daniel and some research. Once I had the basic login components in place, I chose to create a gradient background to aesthetically tie the page together. Finally, I worked on the introduction video for the final deliverables.</a:t>
            </a:r>
            <a:endParaRPr sz="3600">
              <a:solidFill>
                <a:srgbClr val="002060"/>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