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0WguZtsl1pWJo4pade0wBbiCN4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9" name="Google Shape;29;p4"/>
          <p:cNvGrpSpPr/>
          <p:nvPr/>
        </p:nvGrpSpPr>
        <p:grpSpPr>
          <a:xfrm>
            <a:off x="41216979" y="1016360"/>
            <a:ext cx="1881303" cy="2545850"/>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6"/>
          <p:cNvGrpSpPr/>
          <p:nvPr/>
        </p:nvGrpSpPr>
        <p:grpSpPr>
          <a:xfrm>
            <a:off x="41216979" y="1016360"/>
            <a:ext cx="1881303" cy="2545850"/>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3.jpg"/><Relationship Id="rId2" Type="http://schemas.openxmlformats.org/officeDocument/2006/relationships/image" Target="../media/image16.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79" y="1016360"/>
            <a:ext cx="1881303" cy="2545850"/>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3.png"/><Relationship Id="rId10" Type="http://schemas.openxmlformats.org/officeDocument/2006/relationships/image" Target="../media/image4.png"/><Relationship Id="rId13" Type="http://schemas.openxmlformats.org/officeDocument/2006/relationships/image" Target="../media/image18.png"/><Relationship Id="rId12"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6.png"/><Relationship Id="rId5" Type="http://schemas.openxmlformats.org/officeDocument/2006/relationships/image" Target="../media/image9.png"/><Relationship Id="rId6" Type="http://schemas.openxmlformats.org/officeDocument/2006/relationships/image" Target="../media/image8.png"/><Relationship Id="rId7" Type="http://schemas.openxmlformats.org/officeDocument/2006/relationships/image" Target="../media/image10.png"/><Relationship Id="rId8"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61" y="49838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Fall 2022 Capstone 2 Project</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10044703" y="6526900"/>
            <a:ext cx="5349300" cy="5478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CURRENT SYSTEM</a:t>
            </a:r>
            <a:endParaRPr b="0" i="0" sz="3550" u="none" cap="none" strike="noStrike">
              <a:solidFill>
                <a:srgbClr val="000000"/>
              </a:solidFill>
              <a:latin typeface="Arial"/>
              <a:ea typeface="Arial"/>
              <a:cs typeface="Arial"/>
              <a:sym typeface="Arial"/>
            </a:endParaRPr>
          </a:p>
        </p:txBody>
      </p:sp>
      <p:sp>
        <p:nvSpPr>
          <p:cNvPr id="56" name="Google Shape;56;p1"/>
          <p:cNvSpPr txBox="1"/>
          <p:nvPr/>
        </p:nvSpPr>
        <p:spPr>
          <a:xfrm>
            <a:off x="35853581" y="6510525"/>
            <a:ext cx="4114800" cy="5493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REQUIREMENTS</a:t>
            </a:r>
            <a:endParaRPr b="0" i="0" sz="3550" u="none" cap="none" strike="noStrike">
              <a:solidFill>
                <a:srgbClr val="000000"/>
              </a:solidFill>
              <a:latin typeface="Arial"/>
              <a:ea typeface="Arial"/>
              <a:cs typeface="Arial"/>
              <a:sym typeface="Arial"/>
            </a:endParaRPr>
          </a:p>
        </p:txBody>
      </p:sp>
      <p:sp>
        <p:nvSpPr>
          <p:cNvPr id="57" name="Google Shape;57;p1"/>
          <p:cNvSpPr txBox="1"/>
          <p:nvPr/>
        </p:nvSpPr>
        <p:spPr>
          <a:xfrm>
            <a:off x="23556205" y="13258306"/>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SYSTEM DESIGN</a:t>
            </a:r>
            <a:endParaRPr b="0" i="0" sz="3550" u="none" cap="none" strike="noStrike">
              <a:solidFill>
                <a:srgbClr val="000000"/>
              </a:solidFill>
              <a:latin typeface="Arial"/>
              <a:ea typeface="Arial"/>
              <a:cs typeface="Arial"/>
              <a:sym typeface="Arial"/>
            </a:endParaRPr>
          </a:p>
        </p:txBody>
      </p:sp>
      <p:sp>
        <p:nvSpPr>
          <p:cNvPr id="58" name="Google Shape;58;p1"/>
          <p:cNvSpPr txBox="1"/>
          <p:nvPr/>
        </p:nvSpPr>
        <p:spPr>
          <a:xfrm>
            <a:off x="10578550" y="20946994"/>
            <a:ext cx="42816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OBJECT DESIGN</a:t>
            </a:r>
            <a:endParaRPr b="0" i="0" sz="3550" u="none" cap="none" strike="noStrike">
              <a:solidFill>
                <a:srgbClr val="000000"/>
              </a:solidFill>
              <a:latin typeface="Arial"/>
              <a:ea typeface="Arial"/>
              <a:cs typeface="Arial"/>
              <a:sym typeface="Arial"/>
            </a:endParaRPr>
          </a:p>
        </p:txBody>
      </p:sp>
      <p:sp>
        <p:nvSpPr>
          <p:cNvPr id="59" name="Google Shape;59;p1"/>
          <p:cNvSpPr txBox="1"/>
          <p:nvPr/>
        </p:nvSpPr>
        <p:spPr>
          <a:xfrm>
            <a:off x="35421874" y="11261425"/>
            <a:ext cx="49782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IMPLEMENTATION</a:t>
            </a:r>
            <a:endParaRPr b="0" i="0" sz="3550" u="none" cap="none" strike="noStrike">
              <a:solidFill>
                <a:srgbClr val="000000"/>
              </a:solidFill>
              <a:latin typeface="Arial"/>
              <a:ea typeface="Arial"/>
              <a:cs typeface="Arial"/>
              <a:sym typeface="Arial"/>
            </a:endParaRPr>
          </a:p>
        </p:txBody>
      </p:sp>
      <p:sp>
        <p:nvSpPr>
          <p:cNvPr id="60" name="Google Shape;60;p1"/>
          <p:cNvSpPr txBox="1"/>
          <p:nvPr/>
        </p:nvSpPr>
        <p:spPr>
          <a:xfrm>
            <a:off x="6816436" y="2826762"/>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Course Evaluation System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Student: Jose Milanes</a:t>
            </a:r>
            <a:endParaRPr b="1" i="0" sz="3500" u="none" cap="none" strike="noStrike">
              <a:solidFill>
                <a:srgbClr val="3F3F3F"/>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Project Owners: Dr. </a:t>
            </a:r>
            <a:r>
              <a:rPr b="1" i="1" lang="en-US" sz="3500" u="none" cap="none" strike="noStrike">
                <a:solidFill>
                  <a:srgbClr val="3F3F3F"/>
                </a:solidFill>
                <a:latin typeface="Arial"/>
                <a:ea typeface="Arial"/>
                <a:cs typeface="Arial"/>
                <a:sym typeface="Arial"/>
              </a:rPr>
              <a:t>Nagarajan Prabakar, Eric Johnson</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61" name="Google Shape;61;p1"/>
          <p:cNvPicPr preferRelativeResize="0"/>
          <p:nvPr/>
        </p:nvPicPr>
        <p:blipFill rotWithShape="1">
          <a:blip r:embed="rId3">
            <a:alphaModFix/>
          </a:blip>
          <a:srcRect b="0" l="0" r="0" t="0"/>
          <a:stretch/>
        </p:blipFill>
        <p:spPr>
          <a:xfrm>
            <a:off x="312129" y="877426"/>
            <a:ext cx="4978299" cy="2851499"/>
          </a:xfrm>
          <a:prstGeom prst="rect">
            <a:avLst/>
          </a:prstGeom>
          <a:noFill/>
          <a:ln>
            <a:noFill/>
          </a:ln>
        </p:spPr>
      </p:pic>
      <p:sp>
        <p:nvSpPr>
          <p:cNvPr id="62" name="Google Shape;62;p1"/>
          <p:cNvSpPr txBox="1"/>
          <p:nvPr/>
        </p:nvSpPr>
        <p:spPr>
          <a:xfrm>
            <a:off x="32327525" y="14502618"/>
            <a:ext cx="11166900" cy="56337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700"/>
              <a:buFont typeface="Arial"/>
              <a:buNone/>
            </a:pPr>
            <a:r>
              <a:rPr b="0" i="0" lang="en-US" sz="3600" u="none" cap="none" strike="noStrike">
                <a:solidFill>
                  <a:srgbClr val="002060"/>
                </a:solidFill>
                <a:latin typeface="Arial"/>
                <a:ea typeface="Arial"/>
                <a:cs typeface="Arial"/>
                <a:sym typeface="Arial"/>
              </a:rPr>
              <a:t>Django and the REST Framework were used in conjunction to create a web API that is modular, more secure, and can support multiple frontend architectures. With the excellent support from the REST Framework, we were able to integrate PostgreSQL as our main database. We used React to develop our frontend because it is flexible, and allows for fast development iterations that were required when modifying the backend. We used GitHub as our version control system.</a:t>
            </a:r>
            <a:endParaRPr b="0" i="0" sz="3600" u="none" cap="none" strike="noStrike">
              <a:solidFill>
                <a:srgbClr val="002060"/>
              </a:solidFill>
              <a:latin typeface="Arial"/>
              <a:ea typeface="Arial"/>
              <a:cs typeface="Arial"/>
              <a:sym typeface="Arial"/>
            </a:endParaRPr>
          </a:p>
        </p:txBody>
      </p:sp>
      <p:pic>
        <p:nvPicPr>
          <p:cNvPr id="63" name="Google Shape;63;p1"/>
          <p:cNvPicPr preferRelativeResize="0"/>
          <p:nvPr/>
        </p:nvPicPr>
        <p:blipFill rotWithShape="1">
          <a:blip r:embed="rId4">
            <a:alphaModFix/>
          </a:blip>
          <a:srcRect b="0" l="0" r="0" t="0"/>
          <a:stretch/>
        </p:blipFill>
        <p:spPr>
          <a:xfrm>
            <a:off x="33475255" y="7708346"/>
            <a:ext cx="2537160" cy="2537160"/>
          </a:xfrm>
          <a:prstGeom prst="rect">
            <a:avLst/>
          </a:prstGeom>
          <a:noFill/>
          <a:ln>
            <a:noFill/>
          </a:ln>
        </p:spPr>
      </p:pic>
      <p:pic>
        <p:nvPicPr>
          <p:cNvPr id="64" name="Google Shape;64;p1"/>
          <p:cNvPicPr preferRelativeResize="0"/>
          <p:nvPr/>
        </p:nvPicPr>
        <p:blipFill rotWithShape="1">
          <a:blip r:embed="rId5">
            <a:alphaModFix/>
          </a:blip>
          <a:srcRect b="0" l="0" r="0" t="0"/>
          <a:stretch/>
        </p:blipFill>
        <p:spPr>
          <a:xfrm>
            <a:off x="36212505" y="7708355"/>
            <a:ext cx="3856163" cy="1037848"/>
          </a:xfrm>
          <a:prstGeom prst="rect">
            <a:avLst/>
          </a:prstGeom>
          <a:noFill/>
          <a:ln>
            <a:noFill/>
          </a:ln>
        </p:spPr>
      </p:pic>
      <p:pic>
        <p:nvPicPr>
          <p:cNvPr id="65" name="Google Shape;65;p1"/>
          <p:cNvPicPr preferRelativeResize="0"/>
          <p:nvPr/>
        </p:nvPicPr>
        <p:blipFill rotWithShape="1">
          <a:blip r:embed="rId6">
            <a:alphaModFix/>
          </a:blip>
          <a:srcRect b="0" l="0" r="0" t="0"/>
          <a:stretch/>
        </p:blipFill>
        <p:spPr>
          <a:xfrm>
            <a:off x="33607651" y="12540402"/>
            <a:ext cx="2937275" cy="1088639"/>
          </a:xfrm>
          <a:prstGeom prst="rect">
            <a:avLst/>
          </a:prstGeom>
          <a:noFill/>
          <a:ln>
            <a:noFill/>
          </a:ln>
        </p:spPr>
      </p:pic>
      <p:pic>
        <p:nvPicPr>
          <p:cNvPr id="66" name="Google Shape;66;p1"/>
          <p:cNvPicPr preferRelativeResize="0"/>
          <p:nvPr/>
        </p:nvPicPr>
        <p:blipFill rotWithShape="1">
          <a:blip r:embed="rId7">
            <a:alphaModFix/>
          </a:blip>
          <a:srcRect b="0" l="0" r="0" t="0"/>
          <a:stretch/>
        </p:blipFill>
        <p:spPr>
          <a:xfrm>
            <a:off x="36872000" y="12309991"/>
            <a:ext cx="2537175" cy="1549447"/>
          </a:xfrm>
          <a:prstGeom prst="rect">
            <a:avLst/>
          </a:prstGeom>
          <a:noFill/>
          <a:ln>
            <a:noFill/>
          </a:ln>
        </p:spPr>
      </p:pic>
      <p:pic>
        <p:nvPicPr>
          <p:cNvPr id="67" name="Google Shape;67;p1"/>
          <p:cNvPicPr preferRelativeResize="0"/>
          <p:nvPr/>
        </p:nvPicPr>
        <p:blipFill rotWithShape="1">
          <a:blip r:embed="rId8">
            <a:alphaModFix/>
          </a:blip>
          <a:srcRect b="0" l="0" r="0" t="0"/>
          <a:stretch/>
        </p:blipFill>
        <p:spPr>
          <a:xfrm>
            <a:off x="40268750" y="7626488"/>
            <a:ext cx="2537175" cy="2619019"/>
          </a:xfrm>
          <a:prstGeom prst="rect">
            <a:avLst/>
          </a:prstGeom>
          <a:noFill/>
          <a:ln>
            <a:noFill/>
          </a:ln>
        </p:spPr>
      </p:pic>
      <p:pic>
        <p:nvPicPr>
          <p:cNvPr id="68" name="Google Shape;68;p1"/>
          <p:cNvPicPr preferRelativeResize="0"/>
          <p:nvPr/>
        </p:nvPicPr>
        <p:blipFill rotWithShape="1">
          <a:blip r:embed="rId9">
            <a:alphaModFix/>
          </a:blip>
          <a:srcRect b="0" l="0" r="0" t="0"/>
          <a:stretch/>
        </p:blipFill>
        <p:spPr>
          <a:xfrm>
            <a:off x="39736261" y="12526599"/>
            <a:ext cx="3069675" cy="1116253"/>
          </a:xfrm>
          <a:prstGeom prst="rect">
            <a:avLst/>
          </a:prstGeom>
          <a:noFill/>
          <a:ln>
            <a:noFill/>
          </a:ln>
        </p:spPr>
      </p:pic>
      <p:sp>
        <p:nvSpPr>
          <p:cNvPr id="69" name="Google Shape;69;p1"/>
          <p:cNvSpPr txBox="1"/>
          <p:nvPr/>
        </p:nvSpPr>
        <p:spPr>
          <a:xfrm>
            <a:off x="10661955" y="12710493"/>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NEW SYSTEM</a:t>
            </a:r>
            <a:endParaRPr b="0" i="0" sz="3550" u="none" cap="none" strike="noStrike">
              <a:solidFill>
                <a:srgbClr val="000000"/>
              </a:solidFill>
              <a:latin typeface="Arial"/>
              <a:ea typeface="Arial"/>
              <a:cs typeface="Arial"/>
              <a:sym typeface="Arial"/>
            </a:endParaRPr>
          </a:p>
        </p:txBody>
      </p:sp>
      <p:sp>
        <p:nvSpPr>
          <p:cNvPr id="70" name="Google Shape;70;p1"/>
          <p:cNvSpPr txBox="1"/>
          <p:nvPr/>
        </p:nvSpPr>
        <p:spPr>
          <a:xfrm>
            <a:off x="34142526" y="20426800"/>
            <a:ext cx="75369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INDIVIDUAL CONTRIBUTIONS</a:t>
            </a:r>
            <a:endParaRPr b="0" i="0" sz="3550" u="none" cap="none" strike="noStrike">
              <a:solidFill>
                <a:srgbClr val="000000"/>
              </a:solidFill>
              <a:latin typeface="Arial"/>
              <a:ea typeface="Arial"/>
              <a:cs typeface="Arial"/>
              <a:sym typeface="Arial"/>
            </a:endParaRPr>
          </a:p>
        </p:txBody>
      </p:sp>
      <p:sp>
        <p:nvSpPr>
          <p:cNvPr id="71" name="Google Shape;71;p1"/>
          <p:cNvSpPr txBox="1"/>
          <p:nvPr/>
        </p:nvSpPr>
        <p:spPr>
          <a:xfrm>
            <a:off x="6921850"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is an online computer software system designed to conduct course evaluations at the end of every semester. The system provides students with a list of courses provided by the School of Computing and Information Sciences that are receiving evaluations and for which they are registered; after the evaluation period is over the system generates reports maintaining the participant's anonymity, and then it allows administrators to look at the generated reports. </a:t>
            </a:r>
            <a:endParaRPr b="0" i="0" sz="36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075"/>
              <a:buFont typeface="Arial"/>
              <a:buNone/>
            </a:pPr>
            <a:r>
              <a:t/>
            </a:r>
            <a:endParaRPr b="0" i="0" sz="3600" u="none" cap="none" strike="noStrike">
              <a:solidFill>
                <a:srgbClr val="000000"/>
              </a:solidFill>
              <a:latin typeface="Arial"/>
              <a:ea typeface="Arial"/>
              <a:cs typeface="Arial"/>
              <a:sym typeface="Arial"/>
            </a:endParaRPr>
          </a:p>
        </p:txBody>
      </p:sp>
      <p:sp>
        <p:nvSpPr>
          <p:cNvPr id="72" name="Google Shape;72;p1"/>
          <p:cNvSpPr txBox="1"/>
          <p:nvPr/>
        </p:nvSpPr>
        <p:spPr>
          <a:xfrm>
            <a:off x="19311805" y="7105062"/>
            <a:ext cx="12603600" cy="5079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80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73" name="Google Shape;73;p1"/>
          <p:cNvSpPr txBox="1"/>
          <p:nvPr/>
        </p:nvSpPr>
        <p:spPr>
          <a:xfrm>
            <a:off x="23556205" y="6526525"/>
            <a:ext cx="4114800" cy="5493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75" u="none" cap="none" strike="noStrike">
                <a:solidFill>
                  <a:srgbClr val="3F3F3F"/>
                </a:solidFill>
                <a:latin typeface="Arial"/>
                <a:ea typeface="Arial"/>
                <a:cs typeface="Arial"/>
                <a:sym typeface="Arial"/>
              </a:rPr>
              <a:t>PROBLEM</a:t>
            </a:r>
            <a:endParaRPr b="1" i="0" sz="1900" u="none" cap="none" strike="noStrike">
              <a:solidFill>
                <a:srgbClr val="000000"/>
              </a:solidFill>
              <a:latin typeface="Arial"/>
              <a:ea typeface="Arial"/>
              <a:cs typeface="Arial"/>
              <a:sym typeface="Arial"/>
            </a:endParaRPr>
          </a:p>
        </p:txBody>
      </p:sp>
      <p:sp>
        <p:nvSpPr>
          <p:cNvPr id="74" name="Google Shape;74;p1"/>
          <p:cNvSpPr txBox="1"/>
          <p:nvPr/>
        </p:nvSpPr>
        <p:spPr>
          <a:xfrm>
            <a:off x="19826288"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was first developed in 2006 by the KFSCIS web development team and was used for more than fifteen years at the end of each term. This classic package was built on a Postgres database with several Perl modules to collect student course evaluation data and to generate reports. This package is not modular enough to classify the collected data according to student majors and to generate reports specific for each KFSCIS degree program.</a:t>
            </a:r>
            <a:endParaRPr b="0" i="0" sz="3600" u="none" cap="none" strike="noStrike">
              <a:solidFill>
                <a:srgbClr val="000000"/>
              </a:solidFill>
              <a:latin typeface="Arial"/>
              <a:ea typeface="Arial"/>
              <a:cs typeface="Arial"/>
              <a:sym typeface="Arial"/>
            </a:endParaRPr>
          </a:p>
        </p:txBody>
      </p:sp>
      <p:pic>
        <p:nvPicPr>
          <p:cNvPr id="75" name="Google Shape;75;p1"/>
          <p:cNvPicPr preferRelativeResize="0"/>
          <p:nvPr/>
        </p:nvPicPr>
        <p:blipFill rotWithShape="1">
          <a:blip r:embed="rId10">
            <a:alphaModFix/>
          </a:blip>
          <a:srcRect b="0" l="0" r="0" t="0"/>
          <a:stretch/>
        </p:blipFill>
        <p:spPr>
          <a:xfrm>
            <a:off x="37282750" y="9229076"/>
            <a:ext cx="1715674" cy="1549450"/>
          </a:xfrm>
          <a:prstGeom prst="rect">
            <a:avLst/>
          </a:prstGeom>
          <a:noFill/>
          <a:ln>
            <a:noFill/>
          </a:ln>
        </p:spPr>
      </p:pic>
      <p:sp>
        <p:nvSpPr>
          <p:cNvPr id="76" name="Google Shape;76;p1"/>
          <p:cNvSpPr txBox="1"/>
          <p:nvPr/>
        </p:nvSpPr>
        <p:spPr>
          <a:xfrm>
            <a:off x="6921850" y="13778500"/>
            <a:ext cx="11595000" cy="6648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new system focuses on modularity in order to accelerate the creation of new features, the addition of new APIs to control individual aspects of the system and maintenance by future teams. By creating an individual database that holds all semester information, report generation is done dynamically rather than hard coding HTML pages and saving them for when a faculty member needs a report; this makes the system aware of any changes that could happen in current or previous semesters. Because the new system uses JSON to communicate to the database, frontend development is not tied to an individual framework and can evolve as the backend grows with new features.</a:t>
            </a:r>
            <a:endParaRPr b="0" i="0" sz="3600" u="none" cap="none" strike="noStrike">
              <a:solidFill>
                <a:srgbClr val="000000"/>
              </a:solidFill>
              <a:latin typeface="Arial"/>
              <a:ea typeface="Arial"/>
              <a:cs typeface="Arial"/>
              <a:sym typeface="Arial"/>
            </a:endParaRPr>
          </a:p>
        </p:txBody>
      </p:sp>
      <p:pic>
        <p:nvPicPr>
          <p:cNvPr id="77" name="Google Shape;77;p1"/>
          <p:cNvPicPr preferRelativeResize="0"/>
          <p:nvPr/>
        </p:nvPicPr>
        <p:blipFill rotWithShape="1">
          <a:blip r:embed="rId11">
            <a:alphaModFix/>
          </a:blip>
          <a:srcRect b="0" l="0" r="0" t="0"/>
          <a:stretch/>
        </p:blipFill>
        <p:spPr>
          <a:xfrm>
            <a:off x="20277924" y="14380150"/>
            <a:ext cx="10691750" cy="7588525"/>
          </a:xfrm>
          <a:prstGeom prst="rect">
            <a:avLst/>
          </a:prstGeom>
          <a:noFill/>
          <a:ln>
            <a:noFill/>
          </a:ln>
        </p:spPr>
      </p:pic>
      <p:pic>
        <p:nvPicPr>
          <p:cNvPr id="78" name="Google Shape;78;p1"/>
          <p:cNvPicPr preferRelativeResize="0"/>
          <p:nvPr/>
        </p:nvPicPr>
        <p:blipFill rotWithShape="1">
          <a:blip r:embed="rId12">
            <a:alphaModFix/>
          </a:blip>
          <a:srcRect b="0" l="0" r="0" t="0"/>
          <a:stretch/>
        </p:blipFill>
        <p:spPr>
          <a:xfrm>
            <a:off x="22644924" y="22028437"/>
            <a:ext cx="5957742" cy="9072350"/>
          </a:xfrm>
          <a:prstGeom prst="rect">
            <a:avLst/>
          </a:prstGeom>
          <a:noFill/>
          <a:ln>
            <a:noFill/>
          </a:ln>
        </p:spPr>
      </p:pic>
      <p:pic>
        <p:nvPicPr>
          <p:cNvPr id="79" name="Google Shape;79;p1"/>
          <p:cNvPicPr preferRelativeResize="0"/>
          <p:nvPr/>
        </p:nvPicPr>
        <p:blipFill rotWithShape="1">
          <a:blip r:embed="rId13">
            <a:alphaModFix/>
          </a:blip>
          <a:srcRect b="0" l="0" r="0" t="0"/>
          <a:stretch/>
        </p:blipFill>
        <p:spPr>
          <a:xfrm>
            <a:off x="6417550" y="22088200"/>
            <a:ext cx="12603600" cy="8952822"/>
          </a:xfrm>
          <a:prstGeom prst="rect">
            <a:avLst/>
          </a:prstGeom>
          <a:noFill/>
          <a:ln>
            <a:noFill/>
          </a:ln>
        </p:spPr>
      </p:pic>
      <p:sp>
        <p:nvSpPr>
          <p:cNvPr id="80" name="Google Shape;80;p1"/>
          <p:cNvSpPr txBox="1"/>
          <p:nvPr/>
        </p:nvSpPr>
        <p:spPr>
          <a:xfrm>
            <a:off x="32506925" y="21352125"/>
            <a:ext cx="10299000" cy="6648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US" sz="3600"/>
              <a:t>Contributed by creating some serializers as well as our token-based authentication service which allows our application to follow the least-</a:t>
            </a:r>
            <a:r>
              <a:rPr lang="en-US" sz="3600"/>
              <a:t>privilege</a:t>
            </a:r>
            <a:r>
              <a:rPr lang="en-US" sz="3600"/>
              <a:t> principle which states that users should only be allowed to view and /modify data that they need and no more than that. Also, I contributed by developing and documenting the CLI which will be used by admins to insert bulk data via csv files or singular data </a:t>
            </a:r>
            <a:r>
              <a:rPr lang="en-US" sz="3600"/>
              <a:t>interactively</a:t>
            </a:r>
            <a:r>
              <a:rPr lang="en-US" sz="3600"/>
              <a:t> by communicating with the API without the need to access the database directly at any point. The CLI covers part of the resources that the API offers.</a:t>
            </a:r>
            <a:endParaRPr sz="36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