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5w5F86J5STojzBSY3dZ4b1LhAh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4"/>
          <p:cNvGrpSpPr/>
          <p:nvPr/>
        </p:nvGrpSpPr>
        <p:grpSpPr>
          <a:xfrm>
            <a:off x="41216979" y="1016360"/>
            <a:ext cx="1881303" cy="2545850"/>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6"/>
          <p:cNvGrpSpPr/>
          <p:nvPr/>
        </p:nvGrpSpPr>
        <p:grpSpPr>
          <a:xfrm>
            <a:off x="41216979" y="1016360"/>
            <a:ext cx="1881303" cy="2545850"/>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0.jpg"/><Relationship Id="rId2" Type="http://schemas.openxmlformats.org/officeDocument/2006/relationships/image" Target="../media/image1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79" y="1016360"/>
            <a:ext cx="1881303" cy="2545850"/>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6.png"/><Relationship Id="rId13" Type="http://schemas.openxmlformats.org/officeDocument/2006/relationships/image" Target="../media/image18.png"/><Relationship Id="rId12"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5.png"/><Relationship Id="rId9" Type="http://schemas.openxmlformats.org/officeDocument/2006/relationships/image" Target="../media/image1.png"/><Relationship Id="rId5" Type="http://schemas.openxmlformats.org/officeDocument/2006/relationships/image" Target="../media/image13.png"/><Relationship Id="rId6" Type="http://schemas.openxmlformats.org/officeDocument/2006/relationships/image" Target="../media/image15.png"/><Relationship Id="rId7" Type="http://schemas.openxmlformats.org/officeDocument/2006/relationships/image" Target="../media/image19.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10044703"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56" name="Google Shape;56;p1"/>
          <p:cNvSpPr txBox="1"/>
          <p:nvPr/>
        </p:nvSpPr>
        <p:spPr>
          <a:xfrm>
            <a:off x="35853581" y="6510525"/>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57" name="Google Shape;57;p1"/>
          <p:cNvSpPr txBox="1"/>
          <p:nvPr/>
        </p:nvSpPr>
        <p:spPr>
          <a:xfrm>
            <a:off x="23556205" y="13258306"/>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58" name="Google Shape;58;p1"/>
          <p:cNvSpPr txBox="1"/>
          <p:nvPr/>
        </p:nvSpPr>
        <p:spPr>
          <a:xfrm>
            <a:off x="10578550" y="20946994"/>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59" name="Google Shape;59;p1"/>
          <p:cNvSpPr txBox="1"/>
          <p:nvPr/>
        </p:nvSpPr>
        <p:spPr>
          <a:xfrm>
            <a:off x="35421874" y="11261425"/>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60" name="Google Shape;60;p1"/>
          <p:cNvSpPr txBox="1"/>
          <p:nvPr/>
        </p:nvSpPr>
        <p:spPr>
          <a:xfrm>
            <a:off x="6816436" y="28267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Artur Vorojeykin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61" name="Google Shape;61;p1"/>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62" name="Google Shape;62;p1"/>
          <p:cNvSpPr txBox="1"/>
          <p:nvPr/>
        </p:nvSpPr>
        <p:spPr>
          <a:xfrm>
            <a:off x="32327525" y="14502618"/>
            <a:ext cx="11166900" cy="5633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allows for fast development iterations that were required when modifying the backend. We used GitHub as our version control system.</a:t>
            </a:r>
            <a:endParaRPr b="0" i="0" sz="3600" u="none" cap="none" strike="noStrike">
              <a:solidFill>
                <a:srgbClr val="002060"/>
              </a:solidFill>
              <a:latin typeface="Arial"/>
              <a:ea typeface="Arial"/>
              <a:cs typeface="Arial"/>
              <a:sym typeface="Arial"/>
            </a:endParaRPr>
          </a:p>
        </p:txBody>
      </p:sp>
      <p:pic>
        <p:nvPicPr>
          <p:cNvPr id="63" name="Google Shape;63;p1"/>
          <p:cNvPicPr preferRelativeResize="0"/>
          <p:nvPr/>
        </p:nvPicPr>
        <p:blipFill rotWithShape="1">
          <a:blip r:embed="rId4">
            <a:alphaModFix/>
          </a:blip>
          <a:srcRect b="0" l="0" r="0" t="0"/>
          <a:stretch/>
        </p:blipFill>
        <p:spPr>
          <a:xfrm>
            <a:off x="33475255" y="7708346"/>
            <a:ext cx="2537160" cy="2537160"/>
          </a:xfrm>
          <a:prstGeom prst="rect">
            <a:avLst/>
          </a:prstGeom>
          <a:noFill/>
          <a:ln>
            <a:noFill/>
          </a:ln>
        </p:spPr>
      </p:pic>
      <p:pic>
        <p:nvPicPr>
          <p:cNvPr id="64" name="Google Shape;64;p1"/>
          <p:cNvPicPr preferRelativeResize="0"/>
          <p:nvPr/>
        </p:nvPicPr>
        <p:blipFill rotWithShape="1">
          <a:blip r:embed="rId5">
            <a:alphaModFix/>
          </a:blip>
          <a:srcRect b="0" l="0" r="0" t="0"/>
          <a:stretch/>
        </p:blipFill>
        <p:spPr>
          <a:xfrm>
            <a:off x="36212505" y="7708355"/>
            <a:ext cx="3856163" cy="1037848"/>
          </a:xfrm>
          <a:prstGeom prst="rect">
            <a:avLst/>
          </a:prstGeom>
          <a:noFill/>
          <a:ln>
            <a:noFill/>
          </a:ln>
        </p:spPr>
      </p:pic>
      <p:pic>
        <p:nvPicPr>
          <p:cNvPr id="65" name="Google Shape;65;p1"/>
          <p:cNvPicPr preferRelativeResize="0"/>
          <p:nvPr/>
        </p:nvPicPr>
        <p:blipFill rotWithShape="1">
          <a:blip r:embed="rId6">
            <a:alphaModFix/>
          </a:blip>
          <a:srcRect b="0" l="0" r="0" t="0"/>
          <a:stretch/>
        </p:blipFill>
        <p:spPr>
          <a:xfrm>
            <a:off x="33607651" y="12540402"/>
            <a:ext cx="2937275" cy="1088639"/>
          </a:xfrm>
          <a:prstGeom prst="rect">
            <a:avLst/>
          </a:prstGeom>
          <a:noFill/>
          <a:ln>
            <a:noFill/>
          </a:ln>
        </p:spPr>
      </p:pic>
      <p:pic>
        <p:nvPicPr>
          <p:cNvPr id="66" name="Google Shape;66;p1"/>
          <p:cNvPicPr preferRelativeResize="0"/>
          <p:nvPr/>
        </p:nvPicPr>
        <p:blipFill rotWithShape="1">
          <a:blip r:embed="rId7">
            <a:alphaModFix/>
          </a:blip>
          <a:srcRect b="0" l="0" r="0" t="0"/>
          <a:stretch/>
        </p:blipFill>
        <p:spPr>
          <a:xfrm>
            <a:off x="36872000" y="12309991"/>
            <a:ext cx="2537175" cy="1549447"/>
          </a:xfrm>
          <a:prstGeom prst="rect">
            <a:avLst/>
          </a:prstGeom>
          <a:noFill/>
          <a:ln>
            <a:noFill/>
          </a:ln>
        </p:spPr>
      </p:pic>
      <p:pic>
        <p:nvPicPr>
          <p:cNvPr id="67" name="Google Shape;67;p1"/>
          <p:cNvPicPr preferRelativeResize="0"/>
          <p:nvPr/>
        </p:nvPicPr>
        <p:blipFill rotWithShape="1">
          <a:blip r:embed="rId8">
            <a:alphaModFix/>
          </a:blip>
          <a:srcRect b="0" l="0" r="0" t="0"/>
          <a:stretch/>
        </p:blipFill>
        <p:spPr>
          <a:xfrm>
            <a:off x="40268750" y="7626488"/>
            <a:ext cx="2537175" cy="2619019"/>
          </a:xfrm>
          <a:prstGeom prst="rect">
            <a:avLst/>
          </a:prstGeom>
          <a:noFill/>
          <a:ln>
            <a:noFill/>
          </a:ln>
        </p:spPr>
      </p:pic>
      <p:pic>
        <p:nvPicPr>
          <p:cNvPr id="68" name="Google Shape;68;p1"/>
          <p:cNvPicPr preferRelativeResize="0"/>
          <p:nvPr/>
        </p:nvPicPr>
        <p:blipFill rotWithShape="1">
          <a:blip r:embed="rId9">
            <a:alphaModFix/>
          </a:blip>
          <a:srcRect b="0" l="0" r="0" t="0"/>
          <a:stretch/>
        </p:blipFill>
        <p:spPr>
          <a:xfrm>
            <a:off x="39736261" y="12526599"/>
            <a:ext cx="3069675" cy="1116253"/>
          </a:xfrm>
          <a:prstGeom prst="rect">
            <a:avLst/>
          </a:prstGeom>
          <a:noFill/>
          <a:ln>
            <a:noFill/>
          </a:ln>
        </p:spPr>
      </p:pic>
      <p:sp>
        <p:nvSpPr>
          <p:cNvPr id="69" name="Google Shape;69;p1"/>
          <p:cNvSpPr txBox="1"/>
          <p:nvPr/>
        </p:nvSpPr>
        <p:spPr>
          <a:xfrm>
            <a:off x="10661955"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70" name="Google Shape;70;p1"/>
          <p:cNvSpPr txBox="1"/>
          <p:nvPr/>
        </p:nvSpPr>
        <p:spPr>
          <a:xfrm>
            <a:off x="34142526" y="20426800"/>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INDIVIDUAL CONTRIBUTIONS</a:t>
            </a:r>
            <a:endParaRPr b="0" i="0" sz="3550" u="none" cap="none" strike="noStrike">
              <a:solidFill>
                <a:srgbClr val="000000"/>
              </a:solidFill>
              <a:latin typeface="Arial"/>
              <a:ea typeface="Arial"/>
              <a:cs typeface="Arial"/>
              <a:sym typeface="Arial"/>
            </a:endParaRPr>
          </a:p>
        </p:txBody>
      </p:sp>
      <p:sp>
        <p:nvSpPr>
          <p:cNvPr id="71" name="Google Shape;71;p1"/>
          <p:cNvSpPr txBox="1"/>
          <p:nvPr/>
        </p:nvSpPr>
        <p:spPr>
          <a:xfrm>
            <a:off x="6921850"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72" name="Google Shape;72;p1"/>
          <p:cNvSpPr txBox="1"/>
          <p:nvPr/>
        </p:nvSpPr>
        <p:spPr>
          <a:xfrm>
            <a:off x="19311805" y="7105062"/>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73" name="Google Shape;73;p1"/>
          <p:cNvSpPr txBox="1"/>
          <p:nvPr/>
        </p:nvSpPr>
        <p:spPr>
          <a:xfrm>
            <a:off x="23556205" y="6526525"/>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74" name="Google Shape;74;p1"/>
          <p:cNvSpPr txBox="1"/>
          <p:nvPr/>
        </p:nvSpPr>
        <p:spPr>
          <a:xfrm>
            <a:off x="19826288"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75" name="Google Shape;75;p1"/>
          <p:cNvPicPr preferRelativeResize="0"/>
          <p:nvPr/>
        </p:nvPicPr>
        <p:blipFill rotWithShape="1">
          <a:blip r:embed="rId10">
            <a:alphaModFix/>
          </a:blip>
          <a:srcRect b="0" l="0" r="0" t="0"/>
          <a:stretch/>
        </p:blipFill>
        <p:spPr>
          <a:xfrm>
            <a:off x="37282750" y="9229076"/>
            <a:ext cx="1715674" cy="1549450"/>
          </a:xfrm>
          <a:prstGeom prst="rect">
            <a:avLst/>
          </a:prstGeom>
          <a:noFill/>
          <a:ln>
            <a:noFill/>
          </a:ln>
        </p:spPr>
      </p:pic>
      <p:sp>
        <p:nvSpPr>
          <p:cNvPr id="76" name="Google Shape;76;p1"/>
          <p:cNvSpPr txBox="1"/>
          <p:nvPr/>
        </p:nvSpPr>
        <p:spPr>
          <a:xfrm>
            <a:off x="6921850"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11">
            <a:alphaModFix/>
          </a:blip>
          <a:srcRect b="0" l="0" r="0" t="0"/>
          <a:stretch/>
        </p:blipFill>
        <p:spPr>
          <a:xfrm>
            <a:off x="20277924" y="14380150"/>
            <a:ext cx="10691750" cy="7588525"/>
          </a:xfrm>
          <a:prstGeom prst="rect">
            <a:avLst/>
          </a:prstGeom>
          <a:noFill/>
          <a:ln>
            <a:noFill/>
          </a:ln>
        </p:spPr>
      </p:pic>
      <p:pic>
        <p:nvPicPr>
          <p:cNvPr id="78" name="Google Shape;78;p1"/>
          <p:cNvPicPr preferRelativeResize="0"/>
          <p:nvPr/>
        </p:nvPicPr>
        <p:blipFill rotWithShape="1">
          <a:blip r:embed="rId12">
            <a:alphaModFix/>
          </a:blip>
          <a:srcRect b="0" l="0" r="0" t="0"/>
          <a:stretch/>
        </p:blipFill>
        <p:spPr>
          <a:xfrm>
            <a:off x="22644924" y="22028437"/>
            <a:ext cx="5957742" cy="9072350"/>
          </a:xfrm>
          <a:prstGeom prst="rect">
            <a:avLst/>
          </a:prstGeom>
          <a:noFill/>
          <a:ln>
            <a:noFill/>
          </a:ln>
        </p:spPr>
      </p:pic>
      <p:pic>
        <p:nvPicPr>
          <p:cNvPr id="79" name="Google Shape;79;p1"/>
          <p:cNvPicPr preferRelativeResize="0"/>
          <p:nvPr/>
        </p:nvPicPr>
        <p:blipFill rotWithShape="1">
          <a:blip r:embed="rId13">
            <a:alphaModFix/>
          </a:blip>
          <a:srcRect b="0" l="0" r="0" t="0"/>
          <a:stretch/>
        </p:blipFill>
        <p:spPr>
          <a:xfrm>
            <a:off x="6417550" y="22088200"/>
            <a:ext cx="12603600" cy="8952822"/>
          </a:xfrm>
          <a:prstGeom prst="rect">
            <a:avLst/>
          </a:prstGeom>
          <a:noFill/>
          <a:ln>
            <a:noFill/>
          </a:ln>
        </p:spPr>
      </p:pic>
      <p:sp>
        <p:nvSpPr>
          <p:cNvPr id="80" name="Google Shape;80;p1"/>
          <p:cNvSpPr txBox="1"/>
          <p:nvPr/>
        </p:nvSpPr>
        <p:spPr>
          <a:xfrm>
            <a:off x="32327525" y="21265082"/>
            <a:ext cx="11166900" cy="895625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Through out this project there were several contributions to the team and development of the new CES system. During the initial sprint I worked and helped other team members setup the project locally and get all the dependencies working. After the initial spring I worked with Gerrardo and Shaoting to create the new DB design seen under the “Object Design” section. Once the DB design was completed, I worked on the course &amp; faculty model, view and serializers. Once this was done, I began working on faculty actions that can be called from the front end that would pull data from the DB and return a Json query. The specific actions included the ability for a faculty role to pull either annual or semester responses from the Database. Final contributions include creation of the final PowerPoint presentation.</a:t>
            </a:r>
            <a:endParaRPr b="0" i="0" sz="3600" u="none" cap="none" strike="noStrike">
              <a:solidFill>
                <a:srgbClr val="00206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