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0" roundtripDataSignature="AMtx7mhUDj7Ke7CEEPkytJ4A6CAgO7JMz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0" Type="http://customschemas.google.com/relationships/presentationmetadata" Target="metadata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6" name="Google Shape;96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2" name="Google Shape;10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395d4b6db3_0_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9" name="Google Shape;109;g1395d4b6db3_0_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395d4b6db3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6" name="Google Shape;116;g1395d4b6db3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3" name="Google Shape;123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Title Slide">
  <p:cSld name="Blue 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1"/>
          <p:cNvSpPr txBox="1"/>
          <p:nvPr>
            <p:ph type="ctrTitle"/>
          </p:nvPr>
        </p:nvSpPr>
        <p:spPr>
          <a:xfrm>
            <a:off x="560832" y="1303655"/>
            <a:ext cx="9144000" cy="2009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" type="subTitle"/>
          </p:nvPr>
        </p:nvSpPr>
        <p:spPr>
          <a:xfrm>
            <a:off x="560832" y="3446675"/>
            <a:ext cx="9144000" cy="5600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7" name="Google Shape;17;p11"/>
          <p:cNvSpPr txBox="1"/>
          <p:nvPr>
            <p:ph idx="2" type="body"/>
          </p:nvPr>
        </p:nvSpPr>
        <p:spPr>
          <a:xfrm>
            <a:off x="560834" y="4090988"/>
            <a:ext cx="4687887" cy="628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1"/>
          <p:cNvSpPr txBox="1"/>
          <p:nvPr>
            <p:ph idx="11" type="ftr"/>
          </p:nvPr>
        </p:nvSpPr>
        <p:spPr>
          <a:xfrm>
            <a:off x="1645920" y="6217920"/>
            <a:ext cx="5120640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 Solving Problems For A Safer World" id="19" name="Google Shape;19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013152" y="6172200"/>
            <a:ext cx="2764612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1"/>
          <p:cNvSpPr txBox="1"/>
          <p:nvPr>
            <p:ph idx="3" type="body"/>
          </p:nvPr>
        </p:nvSpPr>
        <p:spPr>
          <a:xfrm>
            <a:off x="545592" y="274485"/>
            <a:ext cx="8656320" cy="5600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C00"/>
              </a:buClr>
              <a:buSzPts val="2800"/>
              <a:buFont typeface="Arial"/>
              <a:buNone/>
              <a:defRPr b="1" sz="2800">
                <a:solidFill>
                  <a:srgbClr val="FFFC00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picture containing text, sign&#10;&#10;Description automatically generated" id="21" name="Google Shape;21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303520"/>
            <a:ext cx="1554480" cy="15544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rectangle with a yellow background&#10;&#10;Description automatically generated with low confidence" id="22" name="Google Shape;22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637520" y="0"/>
            <a:ext cx="1554480" cy="1554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Title and Content">
  <p:cSld name="Blue 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" name="Google Shape;25;p12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2"/>
          <p:cNvSpPr txBox="1"/>
          <p:nvPr>
            <p:ph idx="1" type="body"/>
          </p:nvPr>
        </p:nvSpPr>
        <p:spPr>
          <a:xfrm>
            <a:off x="426720" y="1371600"/>
            <a:ext cx="1133856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810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  <a:defRPr sz="2000"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 sz="1800"/>
            </a:lvl5pPr>
            <a:lvl6pPr indent="-3302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sz="1600"/>
            </a:lvl6pPr>
            <a:lvl7pPr indent="-3175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 sz="1400"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12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28" name="Google Shape;28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Section Divider">
  <p:cSld name="Blue Section Divider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" name="Google Shape;31;p13"/>
          <p:cNvSpPr txBox="1"/>
          <p:nvPr>
            <p:ph type="title"/>
          </p:nvPr>
        </p:nvSpPr>
        <p:spPr>
          <a:xfrm>
            <a:off x="426720" y="2926080"/>
            <a:ext cx="10515600" cy="8402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3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33" name="Google Shape;33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3 Images with Content">
  <p:cSld name="Blue 3 Images with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" name="Google Shape;36;p14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4"/>
          <p:cNvSpPr/>
          <p:nvPr>
            <p:ph idx="2" type="pic"/>
          </p:nvPr>
        </p:nvSpPr>
        <p:spPr>
          <a:xfrm>
            <a:off x="429768" y="1550206"/>
            <a:ext cx="3429000" cy="2286000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38" name="Google Shape;38;p14"/>
          <p:cNvSpPr txBox="1"/>
          <p:nvPr>
            <p:ph idx="1" type="body"/>
          </p:nvPr>
        </p:nvSpPr>
        <p:spPr>
          <a:xfrm>
            <a:off x="429768" y="4001580"/>
            <a:ext cx="34290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14"/>
          <p:cNvSpPr txBox="1"/>
          <p:nvPr>
            <p:ph idx="3" type="body"/>
          </p:nvPr>
        </p:nvSpPr>
        <p:spPr>
          <a:xfrm>
            <a:off x="429768" y="4612675"/>
            <a:ext cx="342900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4"/>
          <p:cNvSpPr/>
          <p:nvPr>
            <p:ph idx="4" type="pic"/>
          </p:nvPr>
        </p:nvSpPr>
        <p:spPr>
          <a:xfrm>
            <a:off x="4381500" y="1550206"/>
            <a:ext cx="3429000" cy="2286000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41" name="Google Shape;41;p14"/>
          <p:cNvSpPr txBox="1"/>
          <p:nvPr>
            <p:ph idx="5" type="body"/>
          </p:nvPr>
        </p:nvSpPr>
        <p:spPr>
          <a:xfrm>
            <a:off x="4381500" y="4001580"/>
            <a:ext cx="34290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4"/>
          <p:cNvSpPr txBox="1"/>
          <p:nvPr>
            <p:ph idx="6" type="body"/>
          </p:nvPr>
        </p:nvSpPr>
        <p:spPr>
          <a:xfrm>
            <a:off x="4375983" y="4612675"/>
            <a:ext cx="342900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14"/>
          <p:cNvSpPr/>
          <p:nvPr>
            <p:ph idx="7" type="pic"/>
          </p:nvPr>
        </p:nvSpPr>
        <p:spPr>
          <a:xfrm>
            <a:off x="8349419" y="1550206"/>
            <a:ext cx="3429000" cy="2286000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44" name="Google Shape;44;p14"/>
          <p:cNvSpPr txBox="1"/>
          <p:nvPr>
            <p:ph idx="8" type="body"/>
          </p:nvPr>
        </p:nvSpPr>
        <p:spPr>
          <a:xfrm>
            <a:off x="8349419" y="4001580"/>
            <a:ext cx="34290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14"/>
          <p:cNvSpPr txBox="1"/>
          <p:nvPr>
            <p:ph idx="9" type="body"/>
          </p:nvPr>
        </p:nvSpPr>
        <p:spPr>
          <a:xfrm>
            <a:off x="8343900" y="4612675"/>
            <a:ext cx="342900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4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47" name="Google Shape;47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4 Images with Content">
  <p:cSld name="Blue 4 Images with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5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15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5"/>
          <p:cNvSpPr/>
          <p:nvPr>
            <p:ph idx="2" type="pic"/>
          </p:nvPr>
        </p:nvSpPr>
        <p:spPr>
          <a:xfrm>
            <a:off x="720189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52" name="Google Shape;52;p15"/>
          <p:cNvSpPr txBox="1"/>
          <p:nvPr>
            <p:ph idx="1" type="body"/>
          </p:nvPr>
        </p:nvSpPr>
        <p:spPr>
          <a:xfrm>
            <a:off x="429768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5"/>
          <p:cNvSpPr txBox="1"/>
          <p:nvPr>
            <p:ph idx="3" type="body"/>
          </p:nvPr>
        </p:nvSpPr>
        <p:spPr>
          <a:xfrm>
            <a:off x="429768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15"/>
          <p:cNvSpPr/>
          <p:nvPr>
            <p:ph idx="4" type="pic"/>
          </p:nvPr>
        </p:nvSpPr>
        <p:spPr>
          <a:xfrm>
            <a:off x="3651897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55" name="Google Shape;55;p15"/>
          <p:cNvSpPr txBox="1"/>
          <p:nvPr>
            <p:ph idx="5" type="body"/>
          </p:nvPr>
        </p:nvSpPr>
        <p:spPr>
          <a:xfrm>
            <a:off x="3375855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" name="Google Shape;56;p15"/>
          <p:cNvSpPr txBox="1"/>
          <p:nvPr>
            <p:ph idx="6" type="body"/>
          </p:nvPr>
        </p:nvSpPr>
        <p:spPr>
          <a:xfrm>
            <a:off x="3375855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p15"/>
          <p:cNvSpPr/>
          <p:nvPr>
            <p:ph idx="7" type="pic"/>
          </p:nvPr>
        </p:nvSpPr>
        <p:spPr>
          <a:xfrm>
            <a:off x="6573773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58" name="Google Shape;58;p15"/>
          <p:cNvSpPr txBox="1"/>
          <p:nvPr>
            <p:ph idx="8" type="body"/>
          </p:nvPr>
        </p:nvSpPr>
        <p:spPr>
          <a:xfrm>
            <a:off x="6297731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9" type="body"/>
          </p:nvPr>
        </p:nvSpPr>
        <p:spPr>
          <a:xfrm>
            <a:off x="6297731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15"/>
          <p:cNvSpPr/>
          <p:nvPr>
            <p:ph idx="13" type="pic"/>
          </p:nvPr>
        </p:nvSpPr>
        <p:spPr>
          <a:xfrm>
            <a:off x="9488889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61" name="Google Shape;61;p15"/>
          <p:cNvSpPr txBox="1"/>
          <p:nvPr>
            <p:ph idx="14" type="body"/>
          </p:nvPr>
        </p:nvSpPr>
        <p:spPr>
          <a:xfrm>
            <a:off x="9212847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5" type="body"/>
          </p:nvPr>
        </p:nvSpPr>
        <p:spPr>
          <a:xfrm>
            <a:off x="9212847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64" name="Google Shape;64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Media">
  <p:cSld name="Blue Media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7" name="Google Shape;67;p16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429768" y="1371603"/>
            <a:ext cx="11342735" cy="4937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2" type="body"/>
          </p:nvPr>
        </p:nvSpPr>
        <p:spPr>
          <a:xfrm>
            <a:off x="429768" y="1920240"/>
            <a:ext cx="1133856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MITRE Logo MITRE" id="71" name="Google Shape;71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Content Left with Media">
  <p:cSld name="Blue Content Left with Media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idx="1" type="body"/>
          </p:nvPr>
        </p:nvSpPr>
        <p:spPr>
          <a:xfrm>
            <a:off x="6134100" y="0"/>
            <a:ext cx="6057900" cy="6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17"/>
          <p:cNvSpPr txBox="1"/>
          <p:nvPr>
            <p:ph type="title"/>
          </p:nvPr>
        </p:nvSpPr>
        <p:spPr>
          <a:xfrm>
            <a:off x="426720" y="365763"/>
            <a:ext cx="5486400" cy="914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2" type="body"/>
          </p:nvPr>
        </p:nvSpPr>
        <p:spPr>
          <a:xfrm>
            <a:off x="426720" y="1463041"/>
            <a:ext cx="5486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1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3" type="body"/>
          </p:nvPr>
        </p:nvSpPr>
        <p:spPr>
          <a:xfrm>
            <a:off x="426720" y="2514600"/>
            <a:ext cx="5486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  <a:defRPr sz="2000"/>
            </a:lvl1pPr>
            <a:lvl2pPr indent="-355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Char char="▪"/>
              <a:defRPr sz="1600"/>
            </a:lvl4pPr>
            <a:lvl5pPr indent="-3175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1444752" y="6400800"/>
            <a:ext cx="4474733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79" name="Google Shape;79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Blank with Footer">
  <p:cSld name="Blue Blank with Footer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8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MITRE Logo MITRE" id="83" name="Google Shape;83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Closing Slide Contact Info">
  <p:cSld name="Blue Closing Slide Contact Info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/>
          <p:nvPr>
            <p:ph idx="1" type="body"/>
          </p:nvPr>
        </p:nvSpPr>
        <p:spPr>
          <a:xfrm>
            <a:off x="1097280" y="2971800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2" type="body"/>
          </p:nvPr>
        </p:nvSpPr>
        <p:spPr>
          <a:xfrm>
            <a:off x="1097280" y="3593592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3" type="body"/>
          </p:nvPr>
        </p:nvSpPr>
        <p:spPr>
          <a:xfrm>
            <a:off x="1097280" y="4215384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8" name="Google Shape;88;p19"/>
          <p:cNvSpPr txBox="1"/>
          <p:nvPr>
            <p:ph idx="4" type="body"/>
          </p:nvPr>
        </p:nvSpPr>
        <p:spPr>
          <a:xfrm>
            <a:off x="1097280" y="4837176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19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 Solving Problems For A Safer World" id="90" name="Google Shape;90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008287" y="5783710"/>
            <a:ext cx="2764613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kedin Logo, Icon" id="91" name="Google Shape;9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4928616"/>
            <a:ext cx="537634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witter Logo, icon" id="92" name="Google Shape;92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1752" y="4142232"/>
            <a:ext cx="731520" cy="731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" name="Google Shape;11;p10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0"/>
          <p:cNvSpPr txBox="1"/>
          <p:nvPr>
            <p:ph idx="1" type="body"/>
          </p:nvPr>
        </p:nvSpPr>
        <p:spPr>
          <a:xfrm>
            <a:off x="429768" y="1371600"/>
            <a:ext cx="11338851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▪"/>
              <a:defRPr b="0" i="0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0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40">
          <p15:clr>
            <a:srgbClr val="F26B43"/>
          </p15:clr>
        </p15:guide>
        <p15:guide id="2" pos="3840">
          <p15:clr>
            <a:srgbClr val="F26B43"/>
          </p15:clr>
        </p15:guide>
        <p15:guide id="3" pos="7416">
          <p15:clr>
            <a:srgbClr val="F26B43"/>
          </p15:clr>
        </p15:guide>
        <p15:guide id="4" pos="264">
          <p15:clr>
            <a:srgbClr val="F26B43"/>
          </p15:clr>
        </p15:guide>
        <p15:guide id="5" orient="horz" pos="4104">
          <p15:clr>
            <a:srgbClr val="F26B43"/>
          </p15:clr>
        </p15:guide>
        <p15:guide id="6" orient="horz" pos="3888">
          <p15:clr>
            <a:srgbClr val="F26B43"/>
          </p15:clr>
        </p15:guide>
        <p15:guide id="7" orient="horz" pos="4200">
          <p15:clr>
            <a:srgbClr val="F26B43"/>
          </p15:clr>
        </p15:guide>
        <p15:guide id="8" orient="horz" pos="2160">
          <p15:clr>
            <a:srgbClr val="F26B43"/>
          </p15:clr>
        </p15:guide>
        <p15:guide id="9" orient="horz" pos="81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"/>
          <p:cNvSpPr txBox="1"/>
          <p:nvPr>
            <p:ph idx="1" type="subTitle"/>
          </p:nvPr>
        </p:nvSpPr>
        <p:spPr>
          <a:xfrm>
            <a:off x="288017" y="3428999"/>
            <a:ext cx="11620204" cy="1336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US"/>
              <a:t>Capstone 2 Attendees: Jenniffer Hierro, Maria Perez, Michael Cassidy, Jobin Kurian, Marcus Bedeau, Ernesto Vilches.</a:t>
            </a:r>
            <a:endParaRPr/>
          </a:p>
        </p:txBody>
      </p:sp>
      <p:sp>
        <p:nvSpPr>
          <p:cNvPr id="99" name="Google Shape;99;p1"/>
          <p:cNvSpPr txBox="1"/>
          <p:nvPr>
            <p:ph type="ctrTitle"/>
          </p:nvPr>
        </p:nvSpPr>
        <p:spPr>
          <a:xfrm>
            <a:off x="288017" y="793631"/>
            <a:ext cx="11524073" cy="22256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</a:pPr>
            <a:r>
              <a:rPr i="1" lang="en-US" sz="3600"/>
              <a:t>ML@Edge FIU Capstone Project </a:t>
            </a:r>
            <a:br>
              <a:rPr i="1" lang="en-US" sz="3600"/>
            </a:br>
            <a:r>
              <a:rPr i="1" lang="en-US" sz="3600"/>
              <a:t>Fall 2022</a:t>
            </a:r>
            <a:br>
              <a:rPr i="1" lang="en-US" sz="3600"/>
            </a:br>
            <a:br>
              <a:rPr i="1" lang="en-US" sz="3600"/>
            </a:br>
            <a:r>
              <a:rPr i="1" lang="en-US" sz="3600"/>
              <a:t>Product owner meeting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5" name="Google Shape;105;p3"/>
          <p:cNvSpPr txBox="1"/>
          <p:nvPr>
            <p:ph type="title"/>
          </p:nvPr>
        </p:nvSpPr>
        <p:spPr>
          <a:xfrm>
            <a:off x="251150" y="171621"/>
            <a:ext cx="113385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ML@Edge Development Overview</a:t>
            </a:r>
            <a:endParaRPr/>
          </a:p>
        </p:txBody>
      </p:sp>
      <p:sp>
        <p:nvSpPr>
          <p:cNvPr id="106" name="Google Shape;106;p3"/>
          <p:cNvSpPr txBox="1"/>
          <p:nvPr>
            <p:ph idx="1" type="body"/>
          </p:nvPr>
        </p:nvSpPr>
        <p:spPr>
          <a:xfrm>
            <a:off x="568825" y="1627050"/>
            <a:ext cx="10665900" cy="4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57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 sz="2300"/>
              <a:t>How to evaluate training, what to look for.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Evaluating edge devices on a resource level, understanding constraints.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Determining</a:t>
            </a:r>
            <a:r>
              <a:rPr lang="en-US"/>
              <a:t> how the machine collects data, how to avoid biases.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Evaluating what machine learning can be used for on an edge device.</a:t>
            </a:r>
            <a:endParaRPr/>
          </a:p>
          <a:p>
            <a:pPr indent="-96838" lvl="1" marL="466725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395d4b6db3_0_13"/>
          <p:cNvSpPr txBox="1"/>
          <p:nvPr>
            <p:ph idx="12" type="sldNum"/>
          </p:nvPr>
        </p:nvSpPr>
        <p:spPr>
          <a:xfrm>
            <a:off x="11155681" y="6400800"/>
            <a:ext cx="6228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2" name="Google Shape;112;g1395d4b6db3_0_13"/>
          <p:cNvSpPr txBox="1"/>
          <p:nvPr>
            <p:ph type="title"/>
          </p:nvPr>
        </p:nvSpPr>
        <p:spPr>
          <a:xfrm>
            <a:off x="251150" y="171621"/>
            <a:ext cx="113385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ML@Edge Security Overview</a:t>
            </a:r>
            <a:endParaRPr/>
          </a:p>
        </p:txBody>
      </p:sp>
      <p:sp>
        <p:nvSpPr>
          <p:cNvPr id="113" name="Google Shape;113;g1395d4b6db3_0_13"/>
          <p:cNvSpPr txBox="1"/>
          <p:nvPr>
            <p:ph idx="1" type="body"/>
          </p:nvPr>
        </p:nvSpPr>
        <p:spPr>
          <a:xfrm>
            <a:off x="568825" y="1627050"/>
            <a:ext cx="10665900" cy="4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223836" lvl="0" marL="223836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Understanding machine learning models which can be vulnerable to various attacks, which will compromise the security of the models themselves and the application systems.</a:t>
            </a:r>
            <a:endParaRPr/>
          </a:p>
          <a:p>
            <a:pPr indent="-223836" lvl="0" marL="223836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Reviewing </a:t>
            </a:r>
            <a:r>
              <a:rPr lang="en-US"/>
              <a:t>the Attacks on Machine Learning on edge devices which  include DDos attack,Eavesdropping, Malware infection, Jamming, Spoofing, MITM attack, Routing attacks, Phishing attacks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br>
              <a:rPr lang="en-US"/>
            </a:br>
            <a:endParaRPr/>
          </a:p>
          <a:p>
            <a:pPr indent="-96836" lvl="1" marL="466725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395d4b6db3_0_7"/>
          <p:cNvSpPr txBox="1"/>
          <p:nvPr>
            <p:ph idx="12" type="sldNum"/>
          </p:nvPr>
        </p:nvSpPr>
        <p:spPr>
          <a:xfrm>
            <a:off x="11155681" y="6400800"/>
            <a:ext cx="6228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9" name="Google Shape;119;g1395d4b6db3_0_7"/>
          <p:cNvSpPr txBox="1"/>
          <p:nvPr>
            <p:ph type="title"/>
          </p:nvPr>
        </p:nvSpPr>
        <p:spPr>
          <a:xfrm>
            <a:off x="251150" y="171621"/>
            <a:ext cx="113385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ML@Edge Deployment/Monitoring Overview</a:t>
            </a:r>
            <a:endParaRPr/>
          </a:p>
        </p:txBody>
      </p:sp>
      <p:sp>
        <p:nvSpPr>
          <p:cNvPr id="120" name="Google Shape;120;g1395d4b6db3_0_7"/>
          <p:cNvSpPr txBox="1"/>
          <p:nvPr>
            <p:ph idx="1" type="body"/>
          </p:nvPr>
        </p:nvSpPr>
        <p:spPr>
          <a:xfrm>
            <a:off x="568825" y="1627050"/>
            <a:ext cx="10665900" cy="4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5736" lvl="0" marL="223836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Building on these topics</a:t>
            </a:r>
            <a:endParaRPr/>
          </a:p>
          <a:p>
            <a:pPr indent="-368300" lvl="1" marL="9144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▪"/>
            </a:pPr>
            <a:r>
              <a:rPr lang="en-US" sz="2400"/>
              <a:t> Monitoring- setting up dashboards to see how current models are being run</a:t>
            </a:r>
            <a:endParaRPr sz="2400"/>
          </a:p>
          <a:p>
            <a:pPr indent="-368300" lvl="1" marL="9144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▪"/>
            </a:pPr>
            <a:r>
              <a:rPr lang="en-US" sz="2400"/>
              <a:t>Finding how different model - resource usage affect on edge devices and seeing what things are in place to help </a:t>
            </a:r>
            <a:endParaRPr sz="2400"/>
          </a:p>
          <a:p>
            <a:pPr indent="-381000" lvl="1" marL="9144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Data pipelines - and seeing how we will manage the data as it is deployed as well as changes that needed to be made after it is deployed</a:t>
            </a:r>
            <a:endParaRPr sz="2400"/>
          </a:p>
          <a:p>
            <a:pPr indent="-381000" lvl="1" marL="9144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Deployment - Seeing how the deployment process would work on each type of edge device and seeing which are more suitable to handle it.</a:t>
            </a:r>
            <a:endParaRPr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9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6" name="Google Shape;126;p9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TODO</a:t>
            </a:r>
            <a:endParaRPr/>
          </a:p>
        </p:txBody>
      </p:sp>
      <p:sp>
        <p:nvSpPr>
          <p:cNvPr id="127" name="Google Shape;127;p9"/>
          <p:cNvSpPr txBox="1"/>
          <p:nvPr>
            <p:ph idx="1" type="body"/>
          </p:nvPr>
        </p:nvSpPr>
        <p:spPr>
          <a:xfrm>
            <a:off x="426720" y="1371600"/>
            <a:ext cx="1133856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Consolidate information into LaTeX format.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Push to GitHub.</a:t>
            </a:r>
            <a:endParaRPr/>
          </a:p>
        </p:txBody>
      </p:sp>
      <p:sp>
        <p:nvSpPr>
          <p:cNvPr id="128" name="Google Shape;128;p9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© 2022 THE MITRE CORPORATION. ALL RIGHTS RESERVED. FOR INTERNAL USE ONLY.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lue MITRE">
  <a:themeElements>
    <a:clrScheme name="DB_theme">
      <a:dk1>
        <a:srgbClr val="E6E6E6"/>
      </a:dk1>
      <a:lt1>
        <a:srgbClr val="0D2541"/>
      </a:lt1>
      <a:dk2>
        <a:srgbClr val="FFFFFF"/>
      </a:dk2>
      <a:lt2>
        <a:srgbClr val="000000"/>
      </a:lt2>
      <a:accent1>
        <a:srgbClr val="8FD8F8"/>
      </a:accent1>
      <a:accent2>
        <a:srgbClr val="FEFB00"/>
      </a:accent2>
      <a:accent3>
        <a:srgbClr val="488DC9"/>
      </a:accent3>
      <a:accent4>
        <a:srgbClr val="4FB96E"/>
      </a:accent4>
      <a:accent5>
        <a:srgbClr val="FF6D2B"/>
      </a:accent5>
      <a:accent6>
        <a:srgbClr val="8E7FB9"/>
      </a:accent6>
      <a:hlink>
        <a:srgbClr val="0068DA"/>
      </a:hlink>
      <a:folHlink>
        <a:srgbClr val="FF2D5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2022-08-26T15:54:43Z</dcterms:created>
  <dc:creator>Luis F Robaina</dc:creator>
</cp:coreProperties>
</file>