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6" r:id="rId3"/>
    <p:sldMasterId id="2147483657"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2"/>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2"/>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2" name="Shape 32"/>
        <p:cNvGrpSpPr/>
        <p:nvPr/>
      </p:nvGrpSpPr>
      <p:grpSpPr>
        <a:xfrm>
          <a:off x="0" y="0"/>
          <a:ext cx="0" cy="0"/>
          <a:chOff x="0" y="0"/>
          <a:chExt cx="0" cy="0"/>
        </a:xfrm>
      </p:grpSpPr>
      <p:pic>
        <p:nvPicPr>
          <p:cNvPr descr="A close up of a logo&#10;&#10;Description automatically generated" id="33" name="Google Shape;33;p7"/>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34" name="Google Shape;34;p7"/>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5" name="Google Shape;35;p7"/>
          <p:cNvGrpSpPr/>
          <p:nvPr/>
        </p:nvGrpSpPr>
        <p:grpSpPr>
          <a:xfrm>
            <a:off x="41216985" y="1016366"/>
            <a:ext cx="1881297" cy="2545856"/>
            <a:chOff x="11140977" y="745237"/>
            <a:chExt cx="522582" cy="530387"/>
          </a:xfrm>
        </p:grpSpPr>
        <p:sp>
          <p:nvSpPr>
            <p:cNvPr id="36" name="Google Shape;36;p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 name="Google Shape;37;p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8" name="Google Shape;38;p7"/>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39" name="Google Shape;39;p7"/>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0" name="Shape 40"/>
        <p:cNvGrpSpPr/>
        <p:nvPr/>
      </p:nvGrpSpPr>
      <p:grpSpPr>
        <a:xfrm>
          <a:off x="0" y="0"/>
          <a:ext cx="0" cy="0"/>
          <a:chOff x="0" y="0"/>
          <a:chExt cx="0" cy="0"/>
        </a:xfrm>
      </p:grpSpPr>
      <p:pic>
        <p:nvPicPr>
          <p:cNvPr descr="A close up of a logo&#10;&#10;Description automatically generated" id="41" name="Google Shape;41;p8"/>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2" name="Google Shape;42;p8"/>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rgbClr val="3F3F3F"/>
              </a:solidFill>
              <a:latin typeface="Calibri"/>
              <a:ea typeface="Calibri"/>
              <a:cs typeface="Calibri"/>
              <a:sym typeface="Calibri"/>
            </a:endParaRPr>
          </a:p>
        </p:txBody>
      </p:sp>
      <p:sp>
        <p:nvSpPr>
          <p:cNvPr id="43" name="Google Shape;43;p8"/>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4" name="Google Shape;44;p8"/>
          <p:cNvGrpSpPr/>
          <p:nvPr/>
        </p:nvGrpSpPr>
        <p:grpSpPr>
          <a:xfrm flipH="1">
            <a:off x="41218359" y="992179"/>
            <a:ext cx="1881295" cy="2545853"/>
            <a:chOff x="2645664" y="2011680"/>
            <a:chExt cx="735606" cy="746592"/>
          </a:xfrm>
        </p:grpSpPr>
        <p:sp>
          <p:nvSpPr>
            <p:cNvPr id="45" name="Google Shape;45;p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7" name="Google Shape;47;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48" name="Google Shape;48;p8"/>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49" name="Shape 49"/>
        <p:cNvGrpSpPr/>
        <p:nvPr/>
      </p:nvGrpSpPr>
      <p:grpSpPr>
        <a:xfrm>
          <a:off x="0" y="0"/>
          <a:ext cx="0" cy="0"/>
          <a:chOff x="0" y="0"/>
          <a:chExt cx="0" cy="0"/>
        </a:xfrm>
      </p:grpSpPr>
      <p:pic>
        <p:nvPicPr>
          <p:cNvPr descr="A picture containing bird&#10;&#10;Description automatically generated" id="50" name="Google Shape;50;p9"/>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1" name="Google Shape;51;p9"/>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2" name="Google Shape;52;p9"/>
          <p:cNvGrpSpPr/>
          <p:nvPr/>
        </p:nvGrpSpPr>
        <p:grpSpPr>
          <a:xfrm>
            <a:off x="41216985" y="1016366"/>
            <a:ext cx="1881297" cy="2545856"/>
            <a:chOff x="11140977" y="745237"/>
            <a:chExt cx="522582" cy="530387"/>
          </a:xfrm>
        </p:grpSpPr>
        <p:sp>
          <p:nvSpPr>
            <p:cNvPr id="53" name="Google Shape;53;p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55" name="Google Shape;55;p9"/>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56" name="Google Shape;56;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7" name="Shape 57"/>
        <p:cNvGrpSpPr/>
        <p:nvPr/>
      </p:nvGrpSpPr>
      <p:grpSpPr>
        <a:xfrm>
          <a:off x="0" y="0"/>
          <a:ext cx="0" cy="0"/>
          <a:chOff x="0" y="0"/>
          <a:chExt cx="0" cy="0"/>
        </a:xfrm>
      </p:grpSpPr>
      <p:pic>
        <p:nvPicPr>
          <p:cNvPr descr="A picture containing bird&#10;&#10;Description automatically generated" id="58" name="Google Shape;58;p10"/>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9" name="Google Shape;59;p10"/>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0" name="Google Shape;60;p10"/>
          <p:cNvGrpSpPr/>
          <p:nvPr/>
        </p:nvGrpSpPr>
        <p:grpSpPr>
          <a:xfrm flipH="1">
            <a:off x="41218359" y="992179"/>
            <a:ext cx="1881295" cy="2545853"/>
            <a:chOff x="2645664" y="2011680"/>
            <a:chExt cx="735606" cy="746592"/>
          </a:xfrm>
        </p:grpSpPr>
        <p:sp>
          <p:nvSpPr>
            <p:cNvPr id="61" name="Google Shape;61;p1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 name="Google Shape;62;p1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63" name="Google Shape;63;p10"/>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64" name="Google Shape;64;p10"/>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5.png"/><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6"/>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576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6"/>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5760">
                <a:solidFill>
                  <a:srgbClr val="888888"/>
                </a:solidFill>
                <a:latin typeface="Calibri"/>
                <a:ea typeface="Calibri"/>
                <a:cs typeface="Calibri"/>
                <a:sym typeface="Calibri"/>
              </a:defRPr>
            </a:lvl1pPr>
            <a:lvl2pPr indent="0" lvl="1" marL="0" marR="0" rtl="0" algn="r">
              <a:spcBef>
                <a:spcPts val="0"/>
              </a:spcBef>
              <a:buNone/>
              <a:defRPr sz="5760">
                <a:solidFill>
                  <a:srgbClr val="888888"/>
                </a:solidFill>
                <a:latin typeface="Calibri"/>
                <a:ea typeface="Calibri"/>
                <a:cs typeface="Calibri"/>
                <a:sym typeface="Calibri"/>
              </a:defRPr>
            </a:lvl2pPr>
            <a:lvl3pPr indent="0" lvl="2" marL="0" marR="0" rtl="0" algn="r">
              <a:spcBef>
                <a:spcPts val="0"/>
              </a:spcBef>
              <a:buNone/>
              <a:defRPr sz="5760">
                <a:solidFill>
                  <a:srgbClr val="888888"/>
                </a:solidFill>
                <a:latin typeface="Calibri"/>
                <a:ea typeface="Calibri"/>
                <a:cs typeface="Calibri"/>
                <a:sym typeface="Calibri"/>
              </a:defRPr>
            </a:lvl3pPr>
            <a:lvl4pPr indent="0" lvl="3" marL="0" marR="0" rtl="0" algn="r">
              <a:spcBef>
                <a:spcPts val="0"/>
              </a:spcBef>
              <a:buNone/>
              <a:defRPr sz="5760">
                <a:solidFill>
                  <a:srgbClr val="888888"/>
                </a:solidFill>
                <a:latin typeface="Calibri"/>
                <a:ea typeface="Calibri"/>
                <a:cs typeface="Calibri"/>
                <a:sym typeface="Calibri"/>
              </a:defRPr>
            </a:lvl4pPr>
            <a:lvl5pPr indent="0" lvl="4" marL="0" marR="0" rtl="0" algn="r">
              <a:spcBef>
                <a:spcPts val="0"/>
              </a:spcBef>
              <a:buNone/>
              <a:defRPr sz="5760">
                <a:solidFill>
                  <a:srgbClr val="888888"/>
                </a:solidFill>
                <a:latin typeface="Calibri"/>
                <a:ea typeface="Calibri"/>
                <a:cs typeface="Calibri"/>
                <a:sym typeface="Calibri"/>
              </a:defRPr>
            </a:lvl5pPr>
            <a:lvl6pPr indent="0" lvl="5" marL="0" marR="0" rtl="0" algn="r">
              <a:spcBef>
                <a:spcPts val="0"/>
              </a:spcBef>
              <a:buNone/>
              <a:defRPr sz="5760">
                <a:solidFill>
                  <a:srgbClr val="888888"/>
                </a:solidFill>
                <a:latin typeface="Calibri"/>
                <a:ea typeface="Calibri"/>
                <a:cs typeface="Calibri"/>
                <a:sym typeface="Calibri"/>
              </a:defRPr>
            </a:lvl6pPr>
            <a:lvl7pPr indent="0" lvl="6" marL="0" marR="0" rtl="0" algn="r">
              <a:spcBef>
                <a:spcPts val="0"/>
              </a:spcBef>
              <a:buNone/>
              <a:defRPr sz="5760">
                <a:solidFill>
                  <a:srgbClr val="888888"/>
                </a:solidFill>
                <a:latin typeface="Calibri"/>
                <a:ea typeface="Calibri"/>
                <a:cs typeface="Calibri"/>
                <a:sym typeface="Calibri"/>
              </a:defRPr>
            </a:lvl7pPr>
            <a:lvl8pPr indent="0" lvl="7" marL="0" marR="0" rtl="0" algn="r">
              <a:spcBef>
                <a:spcPts val="0"/>
              </a:spcBef>
              <a:buNone/>
              <a:defRPr sz="5760">
                <a:solidFill>
                  <a:srgbClr val="888888"/>
                </a:solidFill>
                <a:latin typeface="Calibri"/>
                <a:ea typeface="Calibri"/>
                <a:cs typeface="Calibri"/>
                <a:sym typeface="Calibri"/>
              </a:defRPr>
            </a:lvl8pPr>
            <a:lvl9pPr indent="0" lvl="8" marL="0" marR="0" rtl="0" algn="r">
              <a:spcBef>
                <a:spcPts val="0"/>
              </a:spcBef>
              <a:buNone/>
              <a:defRPr sz="576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23" name="Google Shape;23;p6"/>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24" name="Google Shape;24;p6"/>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chemeClr val="lt1"/>
              </a:solidFill>
              <a:latin typeface="Calibri"/>
              <a:ea typeface="Calibri"/>
              <a:cs typeface="Calibri"/>
              <a:sym typeface="Calibri"/>
            </a:endParaRPr>
          </a:p>
        </p:txBody>
      </p:sp>
      <p:sp>
        <p:nvSpPr>
          <p:cNvPr id="25" name="Google Shape;25;p6"/>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sz="2000">
              <a:solidFill>
                <a:schemeClr val="lt1"/>
              </a:solidFill>
              <a:latin typeface="Calibri"/>
              <a:ea typeface="Calibri"/>
              <a:cs typeface="Calibri"/>
              <a:sym typeface="Calibri"/>
            </a:endParaRPr>
          </a:p>
        </p:txBody>
      </p:sp>
      <p:sp>
        <p:nvSpPr>
          <p:cNvPr id="26" name="Google Shape;26;p6"/>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7" name="Google Shape;27;p6"/>
          <p:cNvGrpSpPr/>
          <p:nvPr/>
        </p:nvGrpSpPr>
        <p:grpSpPr>
          <a:xfrm>
            <a:off x="41216985" y="1016366"/>
            <a:ext cx="1881297" cy="2545856"/>
            <a:chOff x="11140977" y="745237"/>
            <a:chExt cx="522582" cy="530387"/>
          </a:xfrm>
        </p:grpSpPr>
        <p:sp>
          <p:nvSpPr>
            <p:cNvPr id="28" name="Google Shape;28;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 name="Google Shape;29;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 name="Google Shape;30;p6"/>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4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31" name="Google Shape;31;p6"/>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2" r:id="rId3"/>
    <p:sldLayoutId id="2147483653" r:id="rId4"/>
    <p:sldLayoutId id="2147483654" r:id="rId5"/>
    <p:sldLayoutId id="2147483655"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19.png"/><Relationship Id="rId13" Type="http://schemas.openxmlformats.org/officeDocument/2006/relationships/image" Target="../media/image22.png"/><Relationship Id="rId12"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15.png"/><Relationship Id="rId14" Type="http://schemas.openxmlformats.org/officeDocument/2006/relationships/image" Target="../media/image16.png"/><Relationship Id="rId5" Type="http://schemas.openxmlformats.org/officeDocument/2006/relationships/image" Target="../media/image14.png"/><Relationship Id="rId6" Type="http://schemas.openxmlformats.org/officeDocument/2006/relationships/image" Target="../media/image8.png"/><Relationship Id="rId7" Type="http://schemas.openxmlformats.org/officeDocument/2006/relationships/image" Target="../media/image17.png"/><Relationship Id="rId8"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1"/>
          <p:cNvSpPr txBox="1"/>
          <p:nvPr/>
        </p:nvSpPr>
        <p:spPr>
          <a:xfrm>
            <a:off x="6163113" y="701250"/>
            <a:ext cx="37074900" cy="20934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7000">
                <a:solidFill>
                  <a:srgbClr val="3F3F3F"/>
                </a:solidFill>
              </a:rPr>
              <a:t>Knight Foundation School of Computing &amp; Information Sciences</a:t>
            </a:r>
            <a:endParaRPr sz="7000"/>
          </a:p>
          <a:p>
            <a:pPr indent="0" lvl="0" marL="0" marR="0" rtl="0" algn="ctr">
              <a:spcBef>
                <a:spcPts val="0"/>
              </a:spcBef>
              <a:spcAft>
                <a:spcPts val="0"/>
              </a:spcAft>
              <a:buNone/>
            </a:pPr>
            <a:r>
              <a:rPr b="1" i="1" lang="en-US" sz="6000">
                <a:solidFill>
                  <a:srgbClr val="081E3F"/>
                </a:solidFill>
              </a:rPr>
              <a:t>Fall 2022</a:t>
            </a:r>
            <a:r>
              <a:rPr b="1" i="1" lang="en-US" sz="6000">
                <a:solidFill>
                  <a:srgbClr val="081E3F"/>
                </a:solidFill>
              </a:rPr>
              <a:t> </a:t>
            </a:r>
            <a:r>
              <a:rPr b="1" i="1" lang="en-US" sz="6000">
                <a:solidFill>
                  <a:srgbClr val="081E3F"/>
                </a:solidFill>
              </a:rPr>
              <a:t>Capstone 1</a:t>
            </a:r>
            <a:endParaRPr b="1" sz="6000">
              <a:solidFill>
                <a:srgbClr val="081E3F"/>
              </a:solidFill>
            </a:endParaRPr>
          </a:p>
        </p:txBody>
      </p:sp>
      <p:sp>
        <p:nvSpPr>
          <p:cNvPr id="70" name="Google Shape;70;p11"/>
          <p:cNvSpPr txBox="1"/>
          <p:nvPr/>
        </p:nvSpPr>
        <p:spPr>
          <a:xfrm>
            <a:off x="6655820" y="31775400"/>
            <a:ext cx="21444300" cy="813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rgbClr val="3F3F3F"/>
                </a:solidFill>
                <a:latin typeface="Arial"/>
                <a:ea typeface="Arial"/>
                <a:cs typeface="Arial"/>
                <a:sym typeface="Arial"/>
              </a:rPr>
              <a:t>The material presented in this poster is based upon the work supported by Luis Robaina with MITRE. We</a:t>
            </a:r>
            <a:r>
              <a:rPr lang="en-US" sz="2400">
                <a:solidFill>
                  <a:srgbClr val="3F3F3F"/>
                </a:solidFill>
              </a:rPr>
              <a:t> </a:t>
            </a:r>
            <a:r>
              <a:rPr lang="en-US" sz="2400">
                <a:solidFill>
                  <a:srgbClr val="3F3F3F"/>
                </a:solidFill>
                <a:latin typeface="Arial"/>
                <a:ea typeface="Arial"/>
                <a:cs typeface="Arial"/>
                <a:sym typeface="Arial"/>
              </a:rPr>
              <a:t>thank </a:t>
            </a:r>
            <a:r>
              <a:rPr lang="en-US" sz="2400">
                <a:solidFill>
                  <a:srgbClr val="3F3F3F"/>
                </a:solidFill>
              </a:rPr>
              <a:t>Luis Robaina and MITRE </a:t>
            </a:r>
            <a:r>
              <a:rPr lang="en-US" sz="2400">
                <a:solidFill>
                  <a:srgbClr val="3F3F3F"/>
                </a:solidFill>
                <a:latin typeface="Arial"/>
                <a:ea typeface="Arial"/>
                <a:cs typeface="Arial"/>
                <a:sym typeface="Arial"/>
              </a:rPr>
              <a:t>for </a:t>
            </a:r>
            <a:r>
              <a:rPr lang="en-US" sz="2400">
                <a:solidFill>
                  <a:srgbClr val="3F3F3F"/>
                </a:solidFill>
              </a:rPr>
              <a:t>their</a:t>
            </a:r>
            <a:r>
              <a:rPr lang="en-US" sz="2400">
                <a:solidFill>
                  <a:srgbClr val="3F3F3F"/>
                </a:solidFill>
                <a:latin typeface="Arial"/>
                <a:ea typeface="Arial"/>
                <a:cs typeface="Arial"/>
                <a:sym typeface="Arial"/>
              </a:rPr>
              <a:t> assistance and mentorship that we received throughout the senior design project.</a:t>
            </a:r>
            <a:endParaRPr/>
          </a:p>
        </p:txBody>
      </p:sp>
      <p:sp>
        <p:nvSpPr>
          <p:cNvPr id="71" name="Google Shape;71;p11"/>
          <p:cNvSpPr txBox="1"/>
          <p:nvPr/>
        </p:nvSpPr>
        <p:spPr>
          <a:xfrm>
            <a:off x="10138750" y="7702777"/>
            <a:ext cx="4114800" cy="5787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275">
                <a:solidFill>
                  <a:srgbClr val="3F3F3F"/>
                </a:solidFill>
                <a:latin typeface="Arial"/>
                <a:ea typeface="Arial"/>
                <a:cs typeface="Arial"/>
                <a:sym typeface="Arial"/>
              </a:rPr>
              <a:t>PROBLEM</a:t>
            </a:r>
            <a:endParaRPr sz="1600"/>
          </a:p>
        </p:txBody>
      </p:sp>
      <p:sp>
        <p:nvSpPr>
          <p:cNvPr id="72" name="Google Shape;72;p1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81E3F"/>
                </a:solidFill>
                <a:latin typeface="Arial"/>
                <a:ea typeface="Arial"/>
                <a:cs typeface="Arial"/>
                <a:sym typeface="Arial"/>
              </a:rPr>
              <a:t>ACKNOWLEDGEMENT</a:t>
            </a:r>
            <a:endParaRPr/>
          </a:p>
        </p:txBody>
      </p:sp>
      <p:sp>
        <p:nvSpPr>
          <p:cNvPr id="73" name="Google Shape;73;p11"/>
          <p:cNvSpPr txBox="1"/>
          <p:nvPr/>
        </p:nvSpPr>
        <p:spPr>
          <a:xfrm>
            <a:off x="21790819" y="7793327"/>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CURRENT SYSTEM</a:t>
            </a:r>
            <a:endParaRPr/>
          </a:p>
        </p:txBody>
      </p:sp>
      <p:sp>
        <p:nvSpPr>
          <p:cNvPr id="74" name="Google Shape;74;p11"/>
          <p:cNvSpPr txBox="1"/>
          <p:nvPr/>
        </p:nvSpPr>
        <p:spPr>
          <a:xfrm>
            <a:off x="35657225" y="783272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REQUIREMENTS</a:t>
            </a:r>
            <a:endParaRPr/>
          </a:p>
        </p:txBody>
      </p:sp>
      <p:sp>
        <p:nvSpPr>
          <p:cNvPr id="75" name="Google Shape;75;p11"/>
          <p:cNvSpPr txBox="1"/>
          <p:nvPr/>
        </p:nvSpPr>
        <p:spPr>
          <a:xfrm>
            <a:off x="11580275" y="1372592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SYSTEM DESIGN</a:t>
            </a:r>
            <a:endParaRPr/>
          </a:p>
        </p:txBody>
      </p:sp>
      <p:sp>
        <p:nvSpPr>
          <p:cNvPr id="76" name="Google Shape;76;p11"/>
          <p:cNvSpPr txBox="1"/>
          <p:nvPr/>
        </p:nvSpPr>
        <p:spPr>
          <a:xfrm>
            <a:off x="32890919" y="1449239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OBJECT DESIGN</a:t>
            </a:r>
            <a:endParaRPr/>
          </a:p>
        </p:txBody>
      </p:sp>
      <p:sp>
        <p:nvSpPr>
          <p:cNvPr id="77" name="Google Shape;77;p11"/>
          <p:cNvSpPr txBox="1"/>
          <p:nvPr/>
        </p:nvSpPr>
        <p:spPr>
          <a:xfrm>
            <a:off x="7084100" y="2303122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IMPLEMENTATION</a:t>
            </a:r>
            <a:endParaRPr/>
          </a:p>
        </p:txBody>
      </p:sp>
      <p:sp>
        <p:nvSpPr>
          <p:cNvPr id="78" name="Google Shape;78;p11"/>
          <p:cNvSpPr txBox="1"/>
          <p:nvPr/>
        </p:nvSpPr>
        <p:spPr>
          <a:xfrm>
            <a:off x="27753331" y="2409220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SUMMARY</a:t>
            </a:r>
            <a:endParaRPr/>
          </a:p>
        </p:txBody>
      </p:sp>
      <p:sp>
        <p:nvSpPr>
          <p:cNvPr id="79" name="Google Shape;79;p11"/>
          <p:cNvSpPr txBox="1"/>
          <p:nvPr/>
        </p:nvSpPr>
        <p:spPr>
          <a:xfrm>
            <a:off x="36804875" y="28920113"/>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latin typeface="Arial"/>
                <a:ea typeface="Arial"/>
                <a:cs typeface="Arial"/>
                <a:sym typeface="Arial"/>
              </a:rPr>
              <a:t>REFERENCES</a:t>
            </a:r>
            <a:endParaRPr/>
          </a:p>
        </p:txBody>
      </p:sp>
      <p:sp>
        <p:nvSpPr>
          <p:cNvPr id="80" name="Google Shape;80;p11"/>
          <p:cNvSpPr txBox="1"/>
          <p:nvPr/>
        </p:nvSpPr>
        <p:spPr>
          <a:xfrm>
            <a:off x="6816436" y="2979162"/>
            <a:ext cx="35204400" cy="4415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81E3F"/>
              </a:buClr>
              <a:buSzPts val="10000"/>
              <a:buFont typeface="Arial"/>
              <a:buNone/>
            </a:pPr>
            <a:r>
              <a:rPr b="1" lang="en-US" sz="6500">
                <a:solidFill>
                  <a:srgbClr val="081E3F"/>
                </a:solidFill>
              </a:rPr>
              <a:t>Deploying Machine Learning Application on Edge Devices, a Study of Challenges and Solutions</a:t>
            </a:r>
            <a:endParaRPr sz="6500"/>
          </a:p>
          <a:p>
            <a:pPr indent="0" lvl="0" marL="0" marR="0" rtl="0" algn="l">
              <a:spcBef>
                <a:spcPts val="0"/>
              </a:spcBef>
              <a:spcAft>
                <a:spcPts val="0"/>
              </a:spcAft>
              <a:buClr>
                <a:srgbClr val="3F3F3F"/>
              </a:buClr>
              <a:buSzPts val="3500"/>
              <a:buFont typeface="Arial"/>
              <a:buNone/>
            </a:pPr>
            <a:r>
              <a:rPr b="1" lang="en-US" sz="3800">
                <a:solidFill>
                  <a:srgbClr val="3F3F3F"/>
                </a:solidFill>
                <a:latin typeface="Arial"/>
                <a:ea typeface="Arial"/>
                <a:cs typeface="Arial"/>
                <a:sym typeface="Arial"/>
              </a:rPr>
              <a:t>Students: </a:t>
            </a:r>
            <a:r>
              <a:rPr lang="en-US" sz="3800">
                <a:solidFill>
                  <a:srgbClr val="3F3F3F"/>
                </a:solidFill>
              </a:rPr>
              <a:t>Osmany Pujol Cancio, Manuel Muniz, Ethan Schnellinger, Manuel Briseno, Jonathan Diaz-Arencibia, Matthew Duyvelaar, Gabriela Ramirez, Damaso Alberto, Jose Espinoza</a:t>
            </a:r>
            <a:endParaRPr sz="1700"/>
          </a:p>
          <a:p>
            <a:pPr indent="0" lvl="0" marL="0" marR="0" rtl="0" algn="l">
              <a:spcBef>
                <a:spcPts val="0"/>
              </a:spcBef>
              <a:spcAft>
                <a:spcPts val="0"/>
              </a:spcAft>
              <a:buClr>
                <a:srgbClr val="3F3F3F"/>
              </a:buClr>
              <a:buSzPts val="3500"/>
              <a:buFont typeface="Arial"/>
              <a:buNone/>
            </a:pPr>
            <a:r>
              <a:rPr b="1" lang="en-US" sz="3800">
                <a:solidFill>
                  <a:srgbClr val="3F3F3F"/>
                </a:solidFill>
                <a:latin typeface="Arial"/>
                <a:ea typeface="Arial"/>
                <a:cs typeface="Arial"/>
                <a:sym typeface="Arial"/>
              </a:rPr>
              <a:t>Mentor:</a:t>
            </a:r>
            <a:r>
              <a:rPr b="1" i="1" lang="en-US" sz="3800">
                <a:solidFill>
                  <a:srgbClr val="3F3F3F"/>
                </a:solidFill>
                <a:latin typeface="Arial"/>
                <a:ea typeface="Arial"/>
                <a:cs typeface="Arial"/>
                <a:sym typeface="Arial"/>
              </a:rPr>
              <a:t> </a:t>
            </a:r>
            <a:r>
              <a:rPr i="1" lang="en-US" sz="3800">
                <a:solidFill>
                  <a:srgbClr val="3F3F3F"/>
                </a:solidFill>
              </a:rPr>
              <a:t>Luis Robaina</a:t>
            </a:r>
            <a:r>
              <a:rPr lang="en-US" sz="3800">
                <a:solidFill>
                  <a:srgbClr val="3F3F3F"/>
                </a:solidFill>
                <a:latin typeface="Arial"/>
                <a:ea typeface="Arial"/>
                <a:cs typeface="Arial"/>
                <a:sym typeface="Arial"/>
              </a:rPr>
              <a:t>,</a:t>
            </a:r>
            <a:r>
              <a:rPr i="1" lang="en-US" sz="3800">
                <a:solidFill>
                  <a:srgbClr val="3F3F3F"/>
                </a:solidFill>
                <a:latin typeface="Arial"/>
                <a:ea typeface="Arial"/>
                <a:cs typeface="Arial"/>
                <a:sym typeface="Arial"/>
              </a:rPr>
              <a:t> </a:t>
            </a:r>
            <a:r>
              <a:rPr i="1" lang="en-US" sz="3800">
                <a:solidFill>
                  <a:srgbClr val="3F3F3F"/>
                </a:solidFill>
              </a:rPr>
              <a:t>MITRE</a:t>
            </a:r>
            <a:r>
              <a:rPr lang="en-US" sz="3800">
                <a:solidFill>
                  <a:srgbClr val="3F3F3F"/>
                </a:solidFill>
                <a:latin typeface="Arial"/>
                <a:ea typeface="Arial"/>
                <a:cs typeface="Arial"/>
                <a:sym typeface="Arial"/>
              </a:rPr>
              <a:t> </a:t>
            </a:r>
            <a:endParaRPr sz="1700"/>
          </a:p>
          <a:p>
            <a:pPr indent="0" lvl="0" marL="0" marR="0" rtl="0" algn="l">
              <a:spcBef>
                <a:spcPts val="0"/>
              </a:spcBef>
              <a:spcAft>
                <a:spcPts val="0"/>
              </a:spcAft>
              <a:buClr>
                <a:srgbClr val="3F3F3F"/>
              </a:buClr>
              <a:buSzPts val="3500"/>
              <a:buFont typeface="Arial"/>
              <a:buNone/>
            </a:pPr>
            <a:r>
              <a:rPr b="1" lang="en-US" sz="3800">
                <a:solidFill>
                  <a:srgbClr val="3F3F3F"/>
                </a:solidFill>
                <a:latin typeface="Arial"/>
                <a:ea typeface="Arial"/>
                <a:cs typeface="Arial"/>
                <a:sym typeface="Arial"/>
              </a:rPr>
              <a:t>Instructor/Faculty:</a:t>
            </a:r>
            <a:r>
              <a:rPr b="1" i="1" lang="en-US" sz="3800">
                <a:solidFill>
                  <a:srgbClr val="3F3F3F"/>
                </a:solidFill>
                <a:latin typeface="Arial"/>
                <a:ea typeface="Arial"/>
                <a:cs typeface="Arial"/>
                <a:sym typeface="Arial"/>
              </a:rPr>
              <a:t> </a:t>
            </a:r>
            <a:r>
              <a:rPr i="1" lang="en-US" sz="3800">
                <a:solidFill>
                  <a:srgbClr val="3F3F3F"/>
                </a:solidFill>
              </a:rPr>
              <a:t>Seyedmasoud Sadjadi</a:t>
            </a:r>
            <a:r>
              <a:rPr lang="en-US" sz="3800">
                <a:solidFill>
                  <a:srgbClr val="3F3F3F"/>
                </a:solidFill>
                <a:latin typeface="Arial"/>
                <a:ea typeface="Arial"/>
                <a:cs typeface="Arial"/>
                <a:sym typeface="Arial"/>
              </a:rPr>
              <a:t>, P</a:t>
            </a:r>
            <a:r>
              <a:rPr lang="en-US" sz="3800">
                <a:solidFill>
                  <a:srgbClr val="3F3F3F"/>
                </a:solidFill>
              </a:rPr>
              <a:t>h</a:t>
            </a:r>
            <a:r>
              <a:rPr lang="en-US" sz="3800">
                <a:solidFill>
                  <a:srgbClr val="3F3F3F"/>
                </a:solidFill>
                <a:latin typeface="Arial"/>
                <a:ea typeface="Arial"/>
                <a:cs typeface="Arial"/>
                <a:sym typeface="Arial"/>
              </a:rPr>
              <a:t>D,</a:t>
            </a:r>
            <a:r>
              <a:rPr i="1" lang="en-US" sz="3800">
                <a:solidFill>
                  <a:srgbClr val="3F3F3F"/>
                </a:solidFill>
                <a:latin typeface="Arial"/>
                <a:ea typeface="Arial"/>
                <a:cs typeface="Arial"/>
                <a:sym typeface="Arial"/>
              </a:rPr>
              <a:t> </a:t>
            </a:r>
            <a:r>
              <a:rPr lang="en-US" sz="3800">
                <a:solidFill>
                  <a:srgbClr val="3F3F3F"/>
                </a:solidFill>
                <a:latin typeface="Arial"/>
                <a:ea typeface="Arial"/>
                <a:cs typeface="Arial"/>
                <a:sym typeface="Arial"/>
              </a:rPr>
              <a:t>Florida International University</a:t>
            </a:r>
            <a:endParaRPr sz="1700"/>
          </a:p>
        </p:txBody>
      </p:sp>
      <p:pic>
        <p:nvPicPr>
          <p:cNvPr id="81" name="Google Shape;81;p11"/>
          <p:cNvPicPr preferRelativeResize="0"/>
          <p:nvPr/>
        </p:nvPicPr>
        <p:blipFill>
          <a:blip r:embed="rId3">
            <a:alphaModFix/>
          </a:blip>
          <a:stretch>
            <a:fillRect/>
          </a:stretch>
        </p:blipFill>
        <p:spPr>
          <a:xfrm>
            <a:off x="0" y="1369019"/>
            <a:ext cx="5534550" cy="3170106"/>
          </a:xfrm>
          <a:prstGeom prst="rect">
            <a:avLst/>
          </a:prstGeom>
          <a:noFill/>
          <a:ln>
            <a:noFill/>
          </a:ln>
        </p:spPr>
      </p:pic>
      <p:sp>
        <p:nvSpPr>
          <p:cNvPr id="82" name="Google Shape;82;p11"/>
          <p:cNvSpPr txBox="1"/>
          <p:nvPr/>
        </p:nvSpPr>
        <p:spPr>
          <a:xfrm>
            <a:off x="6731050" y="8281474"/>
            <a:ext cx="12018600" cy="5473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300"/>
              <a:t>Even </a:t>
            </a:r>
            <a:r>
              <a:rPr lang="en-US" sz="3300"/>
              <a:t>though</a:t>
            </a:r>
            <a:r>
              <a:rPr lang="en-US" sz="3300"/>
              <a:t> there has been a lot of innovation in the world of Artificial Intelligence, most of the current research efforts are focused on developing better algorithms and architectures while not much effort into understanding the engineering challenges of bringing AI systems to edge devices. This project is aimed at understanding the theoretical and practical challenges of building AI solutions, best practices and rationale for developing, securing and deploying AI into edge devices.</a:t>
            </a:r>
            <a:endParaRPr sz="3300"/>
          </a:p>
          <a:p>
            <a:pPr indent="0" lvl="0" marL="0" rtl="0" algn="l">
              <a:spcBef>
                <a:spcPts val="1200"/>
              </a:spcBef>
              <a:spcAft>
                <a:spcPts val="0"/>
              </a:spcAft>
              <a:buNone/>
            </a:pPr>
            <a:r>
              <a:t/>
            </a:r>
            <a:endParaRPr sz="3000"/>
          </a:p>
        </p:txBody>
      </p:sp>
      <p:sp>
        <p:nvSpPr>
          <p:cNvPr id="83" name="Google Shape;83;p11"/>
          <p:cNvSpPr txBox="1"/>
          <p:nvPr/>
        </p:nvSpPr>
        <p:spPr>
          <a:xfrm>
            <a:off x="19644850" y="8495075"/>
            <a:ext cx="8455500" cy="6057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300"/>
              <a:t>There are techniques like Federated Learning for training the model on capable devices and update the model parameters to the cloud, and Edge2Train which is a framework that allows for the training of AI models in resource scarce edge devices locally and offline. These techniques have a lot of potential but they still not always applicable to every edge device.</a:t>
            </a:r>
            <a:endParaRPr sz="3300"/>
          </a:p>
          <a:p>
            <a:pPr indent="0" lvl="0" marL="0" rtl="0" algn="l">
              <a:spcBef>
                <a:spcPts val="1200"/>
              </a:spcBef>
              <a:spcAft>
                <a:spcPts val="0"/>
              </a:spcAft>
              <a:buNone/>
            </a:pPr>
            <a:r>
              <a:t/>
            </a:r>
            <a:endParaRPr sz="3000"/>
          </a:p>
        </p:txBody>
      </p:sp>
      <p:sp>
        <p:nvSpPr>
          <p:cNvPr id="84" name="Google Shape;84;p11"/>
          <p:cNvSpPr txBox="1"/>
          <p:nvPr/>
        </p:nvSpPr>
        <p:spPr>
          <a:xfrm>
            <a:off x="25582975" y="25068150"/>
            <a:ext cx="8455500" cy="618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In summary, we </a:t>
            </a:r>
            <a:r>
              <a:rPr lang="en-US" sz="3000"/>
              <a:t>covered</a:t>
            </a:r>
            <a:r>
              <a:rPr lang="en-US" sz="3000"/>
              <a:t> in this research paper the challenges of </a:t>
            </a:r>
            <a:r>
              <a:rPr lang="en-US" sz="3000"/>
              <a:t>bringing</a:t>
            </a:r>
            <a:r>
              <a:rPr lang="en-US" sz="3000"/>
              <a:t> machine l</a:t>
            </a:r>
            <a:r>
              <a:rPr lang="en-US" sz="3000"/>
              <a:t>earning</a:t>
            </a:r>
            <a:r>
              <a:rPr lang="en-US" sz="3000"/>
              <a:t> to edge devices. We covered the </a:t>
            </a:r>
            <a:r>
              <a:rPr lang="en-US" sz="3000"/>
              <a:t>different</a:t>
            </a:r>
            <a:r>
              <a:rPr lang="en-US" sz="3000"/>
              <a:t> areas such as development, </a:t>
            </a:r>
            <a:r>
              <a:rPr lang="en-US" sz="3000"/>
              <a:t>deployment</a:t>
            </a:r>
            <a:r>
              <a:rPr lang="en-US" sz="3000"/>
              <a:t>, and security of ML on edge devices. We </a:t>
            </a:r>
            <a:r>
              <a:rPr lang="en-US" sz="3000"/>
              <a:t>touched</a:t>
            </a:r>
            <a:r>
              <a:rPr lang="en-US" sz="3000"/>
              <a:t> upon the </a:t>
            </a:r>
            <a:r>
              <a:rPr lang="en-US" sz="3000"/>
              <a:t>difference</a:t>
            </a:r>
            <a:r>
              <a:rPr lang="en-US" sz="3000"/>
              <a:t> of running the model on cloud vs </a:t>
            </a:r>
            <a:r>
              <a:rPr lang="en-US" sz="3000"/>
              <a:t>locally</a:t>
            </a:r>
            <a:r>
              <a:rPr lang="en-US" sz="3000"/>
              <a:t> and the </a:t>
            </a:r>
            <a:r>
              <a:rPr lang="en-US" sz="3000"/>
              <a:t>different</a:t>
            </a:r>
            <a:r>
              <a:rPr lang="en-US" sz="3000"/>
              <a:t> types of frameworks. In terms of security we looked over the types of threats that can occur on edge devices and the defense for those security threats. Finally, we looked at </a:t>
            </a:r>
            <a:r>
              <a:rPr lang="en-US" sz="3000"/>
              <a:t>monitoring</a:t>
            </a:r>
            <a:r>
              <a:rPr lang="en-US" sz="3000"/>
              <a:t> after deployment of the model and wrote on the future work of this project. </a:t>
            </a:r>
            <a:endParaRPr sz="3000"/>
          </a:p>
        </p:txBody>
      </p:sp>
      <p:pic>
        <p:nvPicPr>
          <p:cNvPr id="85" name="Google Shape;85;p11"/>
          <p:cNvPicPr preferRelativeResize="0"/>
          <p:nvPr/>
        </p:nvPicPr>
        <p:blipFill>
          <a:blip r:embed="rId4">
            <a:alphaModFix/>
          </a:blip>
          <a:stretch>
            <a:fillRect/>
          </a:stretch>
        </p:blipFill>
        <p:spPr>
          <a:xfrm>
            <a:off x="6731050" y="14210113"/>
            <a:ext cx="13813257" cy="4204387"/>
          </a:xfrm>
          <a:prstGeom prst="rect">
            <a:avLst/>
          </a:prstGeom>
          <a:noFill/>
          <a:ln>
            <a:noFill/>
          </a:ln>
        </p:spPr>
      </p:pic>
      <p:sp>
        <p:nvSpPr>
          <p:cNvPr id="86" name="Google Shape;86;p11"/>
          <p:cNvSpPr txBox="1"/>
          <p:nvPr/>
        </p:nvSpPr>
        <p:spPr>
          <a:xfrm>
            <a:off x="8464725" y="21867225"/>
            <a:ext cx="15048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87" name="Google Shape;87;p11"/>
          <p:cNvPicPr preferRelativeResize="0"/>
          <p:nvPr/>
        </p:nvPicPr>
        <p:blipFill>
          <a:blip r:embed="rId5">
            <a:alphaModFix/>
          </a:blip>
          <a:stretch>
            <a:fillRect/>
          </a:stretch>
        </p:blipFill>
        <p:spPr>
          <a:xfrm>
            <a:off x="31516762" y="16625725"/>
            <a:ext cx="10504062" cy="4204376"/>
          </a:xfrm>
          <a:prstGeom prst="rect">
            <a:avLst/>
          </a:prstGeom>
          <a:noFill/>
          <a:ln>
            <a:noFill/>
          </a:ln>
        </p:spPr>
      </p:pic>
      <p:pic>
        <p:nvPicPr>
          <p:cNvPr id="88" name="Google Shape;88;p11"/>
          <p:cNvPicPr preferRelativeResize="0"/>
          <p:nvPr/>
        </p:nvPicPr>
        <p:blipFill>
          <a:blip r:embed="rId6">
            <a:alphaModFix/>
          </a:blip>
          <a:stretch>
            <a:fillRect/>
          </a:stretch>
        </p:blipFill>
        <p:spPr>
          <a:xfrm>
            <a:off x="24511775" y="16452575"/>
            <a:ext cx="6678398" cy="4415400"/>
          </a:xfrm>
          <a:prstGeom prst="rect">
            <a:avLst/>
          </a:prstGeom>
          <a:noFill/>
          <a:ln>
            <a:noFill/>
          </a:ln>
        </p:spPr>
      </p:pic>
      <p:sp>
        <p:nvSpPr>
          <p:cNvPr id="89" name="Google Shape;89;p11"/>
          <p:cNvSpPr txBox="1"/>
          <p:nvPr/>
        </p:nvSpPr>
        <p:spPr>
          <a:xfrm>
            <a:off x="6760025" y="19124913"/>
            <a:ext cx="13755300" cy="2031900"/>
          </a:xfrm>
          <a:prstGeom prst="rect">
            <a:avLst/>
          </a:prstGeom>
          <a:noFill/>
          <a:ln>
            <a:noFill/>
          </a:ln>
        </p:spPr>
        <p:txBody>
          <a:bodyPr anchorCtr="0" anchor="t" bIns="91425" lIns="91425" spcFirstLastPara="1" rIns="91425" wrap="square" tIns="91425">
            <a:spAutoFit/>
          </a:bodyPr>
          <a:lstStyle/>
          <a:p>
            <a:pPr indent="457200" lvl="0" marL="4572000" marR="0" rtl="0" algn="l">
              <a:lnSpc>
                <a:spcPct val="100000"/>
              </a:lnSpc>
              <a:spcBef>
                <a:spcPts val="0"/>
              </a:spcBef>
              <a:spcAft>
                <a:spcPts val="0"/>
              </a:spcAft>
              <a:buNone/>
            </a:pPr>
            <a:r>
              <a:rPr lang="en-US" sz="3000"/>
              <a:t>Federated Learning </a:t>
            </a:r>
            <a:endParaRPr sz="3000"/>
          </a:p>
          <a:p>
            <a:pPr indent="0" lvl="0" marL="0" marR="0" rtl="0" algn="l">
              <a:lnSpc>
                <a:spcPct val="100000"/>
              </a:lnSpc>
              <a:spcBef>
                <a:spcPts val="0"/>
              </a:spcBef>
              <a:spcAft>
                <a:spcPts val="0"/>
              </a:spcAft>
              <a:buNone/>
            </a:pPr>
            <a:br>
              <a:rPr lang="en-US" sz="3000"/>
            </a:br>
            <a:r>
              <a:rPr lang="en-US" sz="3000"/>
              <a:t>This ML </a:t>
            </a:r>
            <a:r>
              <a:rPr lang="en-US" sz="3000"/>
              <a:t>architecture</a:t>
            </a:r>
            <a:r>
              <a:rPr lang="en-US" sz="3000"/>
              <a:t> model is a hybrid between fully </a:t>
            </a:r>
            <a:r>
              <a:rPr lang="en-US" sz="3000"/>
              <a:t>centralized</a:t>
            </a:r>
            <a:r>
              <a:rPr lang="en-US" sz="3000"/>
              <a:t> cloud computing and fully local </a:t>
            </a:r>
            <a:r>
              <a:rPr lang="en-US" sz="3000"/>
              <a:t>edge training.</a:t>
            </a:r>
            <a:endParaRPr sz="3000"/>
          </a:p>
        </p:txBody>
      </p:sp>
      <p:sp>
        <p:nvSpPr>
          <p:cNvPr id="90" name="Google Shape;90;p11"/>
          <p:cNvSpPr txBox="1"/>
          <p:nvPr/>
        </p:nvSpPr>
        <p:spPr>
          <a:xfrm>
            <a:off x="27598550" y="15765400"/>
            <a:ext cx="9111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A</a:t>
            </a:r>
            <a:endParaRPr/>
          </a:p>
        </p:txBody>
      </p:sp>
      <p:sp>
        <p:nvSpPr>
          <p:cNvPr id="91" name="Google Shape;91;p11"/>
          <p:cNvSpPr txBox="1"/>
          <p:nvPr/>
        </p:nvSpPr>
        <p:spPr>
          <a:xfrm>
            <a:off x="37005725" y="15588600"/>
            <a:ext cx="480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B</a:t>
            </a:r>
            <a:endParaRPr sz="3000"/>
          </a:p>
        </p:txBody>
      </p:sp>
      <p:sp>
        <p:nvSpPr>
          <p:cNvPr id="92" name="Google Shape;92;p11"/>
          <p:cNvSpPr txBox="1"/>
          <p:nvPr/>
        </p:nvSpPr>
        <p:spPr>
          <a:xfrm>
            <a:off x="24953325" y="20897300"/>
            <a:ext cx="6678300" cy="252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   (A)  Deep Neural Network (DNN)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sz="2700"/>
              <a:t>DNNs involves the usage of the matrix multiplications with convolutional filter operations, which is common in DNNs that are designed for image and video analysi</a:t>
            </a:r>
            <a:r>
              <a:rPr lang="en-US" sz="2700">
                <a:solidFill>
                  <a:srgbClr val="212121"/>
                </a:solidFill>
                <a:highlight>
                  <a:srgbClr val="FFFFFF"/>
                </a:highlight>
                <a:latin typeface="Times New Roman"/>
                <a:ea typeface="Times New Roman"/>
                <a:cs typeface="Times New Roman"/>
                <a:sym typeface="Times New Roman"/>
              </a:rPr>
              <a:t>s</a:t>
            </a:r>
            <a:endParaRPr sz="2600"/>
          </a:p>
        </p:txBody>
      </p:sp>
      <p:sp>
        <p:nvSpPr>
          <p:cNvPr id="93" name="Google Shape;93;p11"/>
          <p:cNvSpPr txBox="1"/>
          <p:nvPr/>
        </p:nvSpPr>
        <p:spPr>
          <a:xfrm>
            <a:off x="34884875" y="29583900"/>
            <a:ext cx="84555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500"/>
              <a:t>https://www.ncbi.nlm.nih.gov/pmc/articles/PMC7273223/</a:t>
            </a:r>
            <a:endParaRPr sz="2500"/>
          </a:p>
        </p:txBody>
      </p:sp>
      <p:sp>
        <p:nvSpPr>
          <p:cNvPr id="94" name="Google Shape;94;p11"/>
          <p:cNvSpPr txBox="1"/>
          <p:nvPr/>
        </p:nvSpPr>
        <p:spPr>
          <a:xfrm>
            <a:off x="33571775" y="20981900"/>
            <a:ext cx="7347900" cy="210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     (B) Support Vector Machine (SVM)</a:t>
            </a:r>
            <a:endParaRPr sz="3000"/>
          </a:p>
          <a:p>
            <a:pPr indent="0" lvl="0" marL="0" rtl="0" algn="l">
              <a:spcBef>
                <a:spcPts val="0"/>
              </a:spcBef>
              <a:spcAft>
                <a:spcPts val="0"/>
              </a:spcAft>
              <a:buNone/>
            </a:pPr>
            <a:r>
              <a:t/>
            </a:r>
            <a:endParaRPr/>
          </a:p>
          <a:p>
            <a:pPr indent="0" lvl="0" marL="0" rtl="0" algn="l">
              <a:spcBef>
                <a:spcPts val="0"/>
              </a:spcBef>
              <a:spcAft>
                <a:spcPts val="0"/>
              </a:spcAft>
              <a:buNone/>
            </a:pPr>
            <a:r>
              <a:rPr lang="en-US" sz="2700"/>
              <a:t>SVM is a supervised learning algorithm that can be used for both classification and regression problem</a:t>
            </a:r>
            <a:endParaRPr sz="3000"/>
          </a:p>
        </p:txBody>
      </p:sp>
      <p:sp>
        <p:nvSpPr>
          <p:cNvPr id="95" name="Google Shape;95;p11"/>
          <p:cNvSpPr txBox="1"/>
          <p:nvPr/>
        </p:nvSpPr>
        <p:spPr>
          <a:xfrm>
            <a:off x="31541075" y="8495075"/>
            <a:ext cx="12347100" cy="6657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Create a research paper on machine learning with edge devices by:</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Researching</a:t>
            </a:r>
            <a:endParaRPr sz="3000">
              <a:solidFill>
                <a:schemeClr val="dk1"/>
              </a:solidFill>
            </a:endParaRPr>
          </a:p>
          <a:p>
            <a:pPr indent="0" lvl="0" marL="914400" rtl="0" algn="l">
              <a:lnSpc>
                <a:spcPct val="115000"/>
              </a:lnSpc>
              <a:spcBef>
                <a:spcPts val="1200"/>
              </a:spcBef>
              <a:spcAft>
                <a:spcPts val="0"/>
              </a:spcAft>
              <a:buClr>
                <a:schemeClr val="dk1"/>
              </a:buClr>
              <a:buSzPts val="1100"/>
              <a:buFont typeface="Arial"/>
              <a:buNone/>
            </a:pPr>
            <a:r>
              <a:rPr lang="en-US" sz="3000">
                <a:solidFill>
                  <a:schemeClr val="dk1"/>
                </a:solidFill>
                <a:latin typeface="Courier New"/>
                <a:ea typeface="Courier New"/>
                <a:cs typeface="Courier New"/>
                <a:sym typeface="Courier New"/>
              </a:rPr>
              <a:t>o</a:t>
            </a:r>
            <a:r>
              <a:rPr lang="en-US" sz="3000">
                <a:solidFill>
                  <a:schemeClr val="dk1"/>
                </a:solidFill>
                <a:latin typeface="Times New Roman"/>
                <a:ea typeface="Times New Roman"/>
                <a:cs typeface="Times New Roman"/>
                <a:sym typeface="Times New Roman"/>
              </a:rPr>
              <a:t>   </a:t>
            </a:r>
            <a:r>
              <a:rPr lang="en-US" sz="3000">
                <a:solidFill>
                  <a:schemeClr val="dk1"/>
                </a:solidFill>
              </a:rPr>
              <a:t>The development of AI/ ML models for edge devices.</a:t>
            </a:r>
            <a:endParaRPr sz="3000">
              <a:solidFill>
                <a:schemeClr val="dk1"/>
              </a:solidFill>
            </a:endParaRPr>
          </a:p>
          <a:p>
            <a:pPr indent="0" lvl="0" marL="914400" rtl="0" algn="l">
              <a:lnSpc>
                <a:spcPct val="115000"/>
              </a:lnSpc>
              <a:spcBef>
                <a:spcPts val="1200"/>
              </a:spcBef>
              <a:spcAft>
                <a:spcPts val="0"/>
              </a:spcAft>
              <a:buClr>
                <a:schemeClr val="dk1"/>
              </a:buClr>
              <a:buSzPts val="1100"/>
              <a:buFont typeface="Arial"/>
              <a:buNone/>
            </a:pPr>
            <a:r>
              <a:rPr lang="en-US" sz="3000">
                <a:solidFill>
                  <a:schemeClr val="dk1"/>
                </a:solidFill>
                <a:latin typeface="Courier New"/>
                <a:ea typeface="Courier New"/>
                <a:cs typeface="Courier New"/>
                <a:sym typeface="Courier New"/>
              </a:rPr>
              <a:t>o</a:t>
            </a:r>
            <a:r>
              <a:rPr lang="en-US" sz="3000">
                <a:solidFill>
                  <a:schemeClr val="dk1"/>
                </a:solidFill>
                <a:latin typeface="Times New Roman"/>
                <a:ea typeface="Times New Roman"/>
                <a:cs typeface="Times New Roman"/>
                <a:sym typeface="Times New Roman"/>
              </a:rPr>
              <a:t>   </a:t>
            </a:r>
            <a:r>
              <a:rPr lang="en-US" sz="3000">
                <a:solidFill>
                  <a:schemeClr val="dk1"/>
                </a:solidFill>
              </a:rPr>
              <a:t>The deployment of AI/ ML applications to edge devices.</a:t>
            </a:r>
            <a:endParaRPr sz="3000">
              <a:solidFill>
                <a:schemeClr val="dk1"/>
              </a:solidFill>
            </a:endParaRPr>
          </a:p>
          <a:p>
            <a:pPr indent="0" lvl="0" marL="914400" rtl="0" algn="l">
              <a:lnSpc>
                <a:spcPct val="115000"/>
              </a:lnSpc>
              <a:spcBef>
                <a:spcPts val="1200"/>
              </a:spcBef>
              <a:spcAft>
                <a:spcPts val="0"/>
              </a:spcAft>
              <a:buClr>
                <a:schemeClr val="dk1"/>
              </a:buClr>
              <a:buSzPts val="1100"/>
              <a:buFont typeface="Arial"/>
              <a:buNone/>
            </a:pPr>
            <a:r>
              <a:rPr lang="en-US" sz="3000">
                <a:solidFill>
                  <a:schemeClr val="dk1"/>
                </a:solidFill>
                <a:latin typeface="Courier New"/>
                <a:ea typeface="Courier New"/>
                <a:cs typeface="Courier New"/>
                <a:sym typeface="Courier New"/>
              </a:rPr>
              <a:t>o</a:t>
            </a:r>
            <a:r>
              <a:rPr lang="en-US" sz="3000">
                <a:solidFill>
                  <a:schemeClr val="dk1"/>
                </a:solidFill>
                <a:latin typeface="Times New Roman"/>
                <a:ea typeface="Times New Roman"/>
                <a:cs typeface="Times New Roman"/>
                <a:sym typeface="Times New Roman"/>
              </a:rPr>
              <a:t>   </a:t>
            </a:r>
            <a:r>
              <a:rPr lang="en-US" sz="3000">
                <a:solidFill>
                  <a:schemeClr val="dk1"/>
                </a:solidFill>
              </a:rPr>
              <a:t>How to secure the AI/ ML applications once deployed on edge devices.</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Learning how to use LaTex in VSCode to write all research.</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Uploading all research to GitHub.</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 </a:t>
            </a:r>
            <a:endParaRPr sz="3000">
              <a:solidFill>
                <a:schemeClr val="dk1"/>
              </a:solidFill>
            </a:endParaRPr>
          </a:p>
          <a:p>
            <a:pPr indent="0" lvl="0" marL="0" rtl="0" algn="l">
              <a:spcBef>
                <a:spcPts val="1200"/>
              </a:spcBef>
              <a:spcAft>
                <a:spcPts val="0"/>
              </a:spcAft>
              <a:buNone/>
            </a:pPr>
            <a:r>
              <a:t/>
            </a:r>
            <a:endParaRPr sz="3000"/>
          </a:p>
        </p:txBody>
      </p:sp>
      <p:sp>
        <p:nvSpPr>
          <p:cNvPr id="96" name="Google Shape;96;p11"/>
          <p:cNvSpPr txBox="1"/>
          <p:nvPr/>
        </p:nvSpPr>
        <p:spPr>
          <a:xfrm>
            <a:off x="6163125" y="24343150"/>
            <a:ext cx="7018500" cy="5356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GitHub was used to create and store all documents relating to the research paper.</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LaTex in VSCode was used to write down all research for upload to GitHub.</a:t>
            </a:r>
            <a:endParaRPr sz="30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US" sz="3000">
                <a:solidFill>
                  <a:schemeClr val="dk1"/>
                </a:solidFill>
              </a:rPr>
              <a:t>·</a:t>
            </a:r>
            <a:r>
              <a:rPr lang="en-US" sz="3000">
                <a:solidFill>
                  <a:schemeClr val="dk1"/>
                </a:solidFill>
                <a:latin typeface="Times New Roman"/>
                <a:ea typeface="Times New Roman"/>
                <a:cs typeface="Times New Roman"/>
                <a:sym typeface="Times New Roman"/>
              </a:rPr>
              <a:t>         </a:t>
            </a:r>
            <a:r>
              <a:rPr lang="en-US" sz="3000">
                <a:solidFill>
                  <a:schemeClr val="dk1"/>
                </a:solidFill>
              </a:rPr>
              <a:t>Draw.io was used to create diagrams for the research paper.</a:t>
            </a:r>
            <a:endParaRPr sz="3000">
              <a:solidFill>
                <a:schemeClr val="dk1"/>
              </a:solidFill>
            </a:endParaRPr>
          </a:p>
          <a:p>
            <a:pPr indent="0" lvl="0" marL="0" rtl="0" algn="l">
              <a:spcBef>
                <a:spcPts val="1200"/>
              </a:spcBef>
              <a:spcAft>
                <a:spcPts val="0"/>
              </a:spcAft>
              <a:buNone/>
            </a:pPr>
            <a:r>
              <a:t/>
            </a:r>
            <a:endParaRPr sz="3000"/>
          </a:p>
        </p:txBody>
      </p:sp>
      <p:sp>
        <p:nvSpPr>
          <p:cNvPr id="97" name="Google Shape;97;p11"/>
          <p:cNvSpPr txBox="1"/>
          <p:nvPr/>
        </p:nvSpPr>
        <p:spPr>
          <a:xfrm>
            <a:off x="15320563" y="21156815"/>
            <a:ext cx="41148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rPr>
              <a:t>SCREENSHOTS</a:t>
            </a:r>
            <a:endParaRPr b="1" sz="3075">
              <a:solidFill>
                <a:srgbClr val="3F3F3F"/>
              </a:solidFill>
            </a:endParaRPr>
          </a:p>
          <a:p>
            <a:pPr indent="0" lvl="0" marL="0" marR="0" rtl="0" algn="ctr">
              <a:spcBef>
                <a:spcPts val="0"/>
              </a:spcBef>
              <a:spcAft>
                <a:spcPts val="0"/>
              </a:spcAft>
              <a:buNone/>
            </a:pPr>
            <a:r>
              <a:t/>
            </a:r>
            <a:endParaRPr b="1" sz="3075">
              <a:solidFill>
                <a:srgbClr val="3F3F3F"/>
              </a:solidFill>
            </a:endParaRPr>
          </a:p>
        </p:txBody>
      </p:sp>
      <p:pic>
        <p:nvPicPr>
          <p:cNvPr id="98" name="Google Shape;98;p11"/>
          <p:cNvPicPr preferRelativeResize="0"/>
          <p:nvPr/>
        </p:nvPicPr>
        <p:blipFill>
          <a:blip r:embed="rId7">
            <a:alphaModFix/>
          </a:blip>
          <a:stretch>
            <a:fillRect/>
          </a:stretch>
        </p:blipFill>
        <p:spPr>
          <a:xfrm>
            <a:off x="17262575" y="25720148"/>
            <a:ext cx="5682221" cy="4796851"/>
          </a:xfrm>
          <a:prstGeom prst="rect">
            <a:avLst/>
          </a:prstGeom>
          <a:noFill/>
          <a:ln>
            <a:noFill/>
          </a:ln>
        </p:spPr>
      </p:pic>
      <p:pic>
        <p:nvPicPr>
          <p:cNvPr id="99" name="Google Shape;99;p11"/>
          <p:cNvPicPr preferRelativeResize="0"/>
          <p:nvPr/>
        </p:nvPicPr>
        <p:blipFill>
          <a:blip r:embed="rId8">
            <a:alphaModFix/>
          </a:blip>
          <a:stretch>
            <a:fillRect/>
          </a:stretch>
        </p:blipFill>
        <p:spPr>
          <a:xfrm>
            <a:off x="15211563" y="21867250"/>
            <a:ext cx="6358747" cy="4213274"/>
          </a:xfrm>
          <a:prstGeom prst="rect">
            <a:avLst/>
          </a:prstGeom>
          <a:noFill/>
          <a:ln>
            <a:noFill/>
          </a:ln>
        </p:spPr>
      </p:pic>
      <p:pic>
        <p:nvPicPr>
          <p:cNvPr id="100" name="Google Shape;100;p11"/>
          <p:cNvPicPr preferRelativeResize="0"/>
          <p:nvPr/>
        </p:nvPicPr>
        <p:blipFill>
          <a:blip r:embed="rId9">
            <a:alphaModFix/>
          </a:blip>
          <a:stretch>
            <a:fillRect/>
          </a:stretch>
        </p:blipFill>
        <p:spPr>
          <a:xfrm>
            <a:off x="-571887" y="5083514"/>
            <a:ext cx="6678300" cy="2749224"/>
          </a:xfrm>
          <a:prstGeom prst="rect">
            <a:avLst/>
          </a:prstGeom>
          <a:noFill/>
          <a:ln>
            <a:noFill/>
          </a:ln>
        </p:spPr>
      </p:pic>
      <p:sp>
        <p:nvSpPr>
          <p:cNvPr id="101" name="Google Shape;101;p11"/>
          <p:cNvSpPr txBox="1"/>
          <p:nvPr/>
        </p:nvSpPr>
        <p:spPr>
          <a:xfrm>
            <a:off x="35909575" y="23929450"/>
            <a:ext cx="6678300" cy="87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Font typeface="Arial"/>
              <a:buNone/>
            </a:pPr>
            <a:r>
              <a:rPr b="1" lang="en-US" sz="3075">
                <a:solidFill>
                  <a:srgbClr val="3F3F3F"/>
                </a:solidFill>
              </a:rPr>
              <a:t>Verification</a:t>
            </a:r>
            <a:endParaRPr>
              <a:solidFill>
                <a:schemeClr val="dk1"/>
              </a:solidFill>
            </a:endParaRPr>
          </a:p>
          <a:p>
            <a:pPr indent="0" lvl="0" marL="0" rtl="0" algn="l">
              <a:spcBef>
                <a:spcPts val="0"/>
              </a:spcBef>
              <a:spcAft>
                <a:spcPts val="0"/>
              </a:spcAft>
              <a:buNone/>
            </a:pPr>
            <a:r>
              <a:t/>
            </a:r>
            <a:endParaRPr/>
          </a:p>
        </p:txBody>
      </p:sp>
      <p:sp>
        <p:nvSpPr>
          <p:cNvPr id="102" name="Google Shape;102;p11"/>
          <p:cNvSpPr txBox="1"/>
          <p:nvPr/>
        </p:nvSpPr>
        <p:spPr>
          <a:xfrm>
            <a:off x="35133025" y="25003213"/>
            <a:ext cx="82314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000"/>
              <a:t>The verification process starts by having our CAP 1 students research and review academic articles relating to our areas of research, then providing the resources to our CAP 2 students where they will rereview articles and take out important information that will help </a:t>
            </a:r>
            <a:r>
              <a:rPr lang="en-US" sz="3000"/>
              <a:t>further</a:t>
            </a:r>
            <a:r>
              <a:rPr lang="en-US" sz="3000"/>
              <a:t> our research.</a:t>
            </a:r>
            <a:endParaRPr sz="3000"/>
          </a:p>
        </p:txBody>
      </p:sp>
      <p:pic>
        <p:nvPicPr>
          <p:cNvPr id="103" name="Google Shape;103;p11"/>
          <p:cNvPicPr preferRelativeResize="0"/>
          <p:nvPr/>
        </p:nvPicPr>
        <p:blipFill>
          <a:blip r:embed="rId10">
            <a:alphaModFix/>
          </a:blip>
          <a:stretch>
            <a:fillRect/>
          </a:stretch>
        </p:blipFill>
        <p:spPr>
          <a:xfrm>
            <a:off x="12901550" y="26268712"/>
            <a:ext cx="5442524" cy="3786676"/>
          </a:xfrm>
          <a:prstGeom prst="rect">
            <a:avLst/>
          </a:prstGeom>
          <a:noFill/>
          <a:ln>
            <a:noFill/>
          </a:ln>
        </p:spPr>
      </p:pic>
      <p:pic>
        <p:nvPicPr>
          <p:cNvPr id="104" name="Google Shape;104;p11"/>
          <p:cNvPicPr preferRelativeResize="0"/>
          <p:nvPr/>
        </p:nvPicPr>
        <p:blipFill>
          <a:blip r:embed="rId11">
            <a:alphaModFix/>
          </a:blip>
          <a:stretch>
            <a:fillRect/>
          </a:stretch>
        </p:blipFill>
        <p:spPr>
          <a:xfrm>
            <a:off x="46012" y="16789638"/>
            <a:ext cx="5442524" cy="5442550"/>
          </a:xfrm>
          <a:prstGeom prst="rect">
            <a:avLst/>
          </a:prstGeom>
          <a:noFill/>
          <a:ln>
            <a:noFill/>
          </a:ln>
        </p:spPr>
      </p:pic>
      <p:pic>
        <p:nvPicPr>
          <p:cNvPr id="105" name="Google Shape;105;p11"/>
          <p:cNvPicPr preferRelativeResize="0"/>
          <p:nvPr/>
        </p:nvPicPr>
        <p:blipFill>
          <a:blip r:embed="rId12">
            <a:alphaModFix/>
          </a:blip>
          <a:stretch>
            <a:fillRect/>
          </a:stretch>
        </p:blipFill>
        <p:spPr>
          <a:xfrm>
            <a:off x="525625" y="22867862"/>
            <a:ext cx="4796872" cy="4796851"/>
          </a:xfrm>
          <a:prstGeom prst="rect">
            <a:avLst/>
          </a:prstGeom>
          <a:noFill/>
          <a:ln>
            <a:noFill/>
          </a:ln>
        </p:spPr>
      </p:pic>
      <p:pic>
        <p:nvPicPr>
          <p:cNvPr id="106" name="Google Shape;106;p11"/>
          <p:cNvPicPr preferRelativeResize="0"/>
          <p:nvPr/>
        </p:nvPicPr>
        <p:blipFill>
          <a:blip r:embed="rId13">
            <a:alphaModFix/>
          </a:blip>
          <a:stretch>
            <a:fillRect/>
          </a:stretch>
        </p:blipFill>
        <p:spPr>
          <a:xfrm>
            <a:off x="519799" y="8137530"/>
            <a:ext cx="4578248" cy="4578273"/>
          </a:xfrm>
          <a:prstGeom prst="rect">
            <a:avLst/>
          </a:prstGeom>
          <a:noFill/>
          <a:ln>
            <a:noFill/>
          </a:ln>
        </p:spPr>
      </p:pic>
      <p:pic>
        <p:nvPicPr>
          <p:cNvPr id="107" name="Google Shape;107;p11"/>
          <p:cNvPicPr preferRelativeResize="0"/>
          <p:nvPr/>
        </p:nvPicPr>
        <p:blipFill>
          <a:blip r:embed="rId14">
            <a:alphaModFix/>
          </a:blip>
          <a:stretch>
            <a:fillRect/>
          </a:stretch>
        </p:blipFill>
        <p:spPr>
          <a:xfrm>
            <a:off x="244350" y="13716000"/>
            <a:ext cx="5290201" cy="2225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