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1" roundtripDataSignature="AMtx7mi2e1ewXozAhN01SfBFQGhEqyZ5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customschemas.google.com/relationships/presentationmetadata" Target="metadata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395d4b6db3_0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1395d4b6db3_0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395d4b6db3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1395d4b6db3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Slide">
  <p:cSld name="Blue 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1"/>
          <p:cNvSpPr txBox="1"/>
          <p:nvPr>
            <p:ph type="ctrTitle"/>
          </p:nvPr>
        </p:nvSpPr>
        <p:spPr>
          <a:xfrm>
            <a:off x="560832" y="1303655"/>
            <a:ext cx="9144000" cy="2009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" type="subTitle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1"/>
          <p:cNvSpPr txBox="1"/>
          <p:nvPr>
            <p:ph idx="2" type="body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1"/>
          <p:cNvSpPr txBox="1"/>
          <p:nvPr>
            <p:ph idx="11" type="ftr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19" name="Google Shape;19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1"/>
          <p:cNvSpPr txBox="1"/>
          <p:nvPr>
            <p:ph idx="3" type="body"/>
          </p:nvPr>
        </p:nvSpPr>
        <p:spPr>
          <a:xfrm>
            <a:off x="545592" y="274485"/>
            <a:ext cx="8656320" cy="5600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C00"/>
              </a:buClr>
              <a:buSzPts val="2800"/>
              <a:buFont typeface="Arial"/>
              <a:buNone/>
              <a:defRPr b="1" sz="2800">
                <a:solidFill>
                  <a:srgbClr val="FFFC00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text, sign&#10;&#10;Description automatically generated" id="21" name="Google Shape;2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303520"/>
            <a:ext cx="1554480" cy="1554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black rectangle with a yellow background&#10;&#10;Description automatically generated with low confidence" id="22" name="Google Shape;2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637520" y="0"/>
            <a:ext cx="1554480" cy="1554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Title and Content">
  <p:cSld name="Blue 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Google Shape;25;p12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2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810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5pPr>
            <a:lvl6pPr indent="-3302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▪"/>
              <a:defRPr sz="1600"/>
            </a:lvl6pPr>
            <a:lvl7pPr indent="-3175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28" name="Google Shape;28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Section Divider">
  <p:cSld name="Blue Section Divi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13"/>
          <p:cNvSpPr txBox="1"/>
          <p:nvPr>
            <p:ph type="title"/>
          </p:nvPr>
        </p:nvSpPr>
        <p:spPr>
          <a:xfrm>
            <a:off x="426720" y="2926080"/>
            <a:ext cx="10515600" cy="8402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33" name="Google Shape;3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3 Images with Content">
  <p:cSld name="Blue 3 Images with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" name="Google Shape;36;p14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/>
          <p:nvPr>
            <p:ph idx="2" type="pic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4"/>
          <p:cNvSpPr txBox="1"/>
          <p:nvPr>
            <p:ph idx="3" type="body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/>
          <p:nvPr>
            <p:ph idx="4" type="pic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1" name="Google Shape;41;p14"/>
          <p:cNvSpPr txBox="1"/>
          <p:nvPr>
            <p:ph idx="5" type="body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6" type="body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4"/>
          <p:cNvSpPr/>
          <p:nvPr>
            <p:ph idx="7" type="pic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44" name="Google Shape;44;p14"/>
          <p:cNvSpPr txBox="1"/>
          <p:nvPr>
            <p:ph idx="8" type="body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4"/>
          <p:cNvSpPr txBox="1"/>
          <p:nvPr>
            <p:ph idx="9" type="body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4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4 Images with Content">
  <p:cSld name="Blue 4 Images with Conten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15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5"/>
          <p:cNvSpPr/>
          <p:nvPr>
            <p:ph idx="2" type="pic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2" name="Google Shape;52;p15"/>
          <p:cNvSpPr txBox="1"/>
          <p:nvPr>
            <p:ph idx="1" type="body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5"/>
          <p:cNvSpPr txBox="1"/>
          <p:nvPr>
            <p:ph idx="3" type="body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5"/>
          <p:cNvSpPr/>
          <p:nvPr>
            <p:ph idx="4" type="pic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5" name="Google Shape;55;p15"/>
          <p:cNvSpPr txBox="1"/>
          <p:nvPr>
            <p:ph idx="5" type="body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" name="Google Shape;56;p15"/>
          <p:cNvSpPr txBox="1"/>
          <p:nvPr>
            <p:ph idx="6" type="body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15"/>
          <p:cNvSpPr/>
          <p:nvPr>
            <p:ph idx="7" type="pic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58" name="Google Shape;58;p15"/>
          <p:cNvSpPr txBox="1"/>
          <p:nvPr>
            <p:ph idx="8" type="body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9" type="body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5"/>
          <p:cNvSpPr/>
          <p:nvPr>
            <p:ph idx="13" type="pic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rgbClr val="133964"/>
          </a:solidFill>
          <a:ln>
            <a:noFill/>
          </a:ln>
        </p:spPr>
      </p:sp>
      <p:sp>
        <p:nvSpPr>
          <p:cNvPr id="61" name="Google Shape;61;p15"/>
          <p:cNvSpPr txBox="1"/>
          <p:nvPr>
            <p:ph idx="14" type="body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5" type="body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0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64" name="Google Shape;64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Media">
  <p:cSld name="Blue Media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16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2" type="body"/>
          </p:nvPr>
        </p:nvSpPr>
        <p:spPr>
          <a:xfrm>
            <a:off x="429768" y="1920240"/>
            <a:ext cx="1133856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MITRE Logo MITRE" id="71" name="Google Shape;71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ontent Left with Media">
  <p:cSld name="Blue Content Left with Media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idx="1" type="body"/>
          </p:nvPr>
        </p:nvSpPr>
        <p:spPr>
          <a:xfrm>
            <a:off x="6134100" y="0"/>
            <a:ext cx="6057900" cy="6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17"/>
          <p:cNvSpPr txBox="1"/>
          <p:nvPr>
            <p:ph type="title"/>
          </p:nvPr>
        </p:nvSpPr>
        <p:spPr>
          <a:xfrm>
            <a:off x="426720" y="365763"/>
            <a:ext cx="5486400" cy="91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2" type="body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 b="1" sz="20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3" type="body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1pPr>
            <a:lvl2pPr indent="-355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▪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▪"/>
              <a:defRPr sz="1600"/>
            </a:lvl4pPr>
            <a:lvl5pPr indent="-3175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Blank with Footer">
  <p:cSld name="Blue Blank with Footer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MITRE Logo MITRE" id="83" name="Google Shape;83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9768" y="6327648"/>
            <a:ext cx="649678" cy="182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ue Closing Slide Contact Info">
  <p:cSld name="Blue Closing Slide Contact Info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idx="1" type="body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2" type="body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3" type="body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19"/>
          <p:cNvSpPr txBox="1"/>
          <p:nvPr>
            <p:ph idx="4" type="body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▪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800" cap="none">
                <a:solidFill>
                  <a:schemeClr val="dk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MITRE Logo MITRE Solving Problems For A Safer World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inkedin Logo, Icon" id="91" name="Google Shape;9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4928616"/>
            <a:ext cx="537634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witter Logo, icon" id="92" name="Google Shape;9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1752" y="4142232"/>
            <a:ext cx="731520" cy="73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0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  <a:defRPr b="1" i="0" sz="3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0"/>
          <p:cNvSpPr txBox="1"/>
          <p:nvPr>
            <p:ph idx="1" type="body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Char char="▪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0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40">
          <p15:clr>
            <a:srgbClr val="F26B43"/>
          </p15:clr>
        </p15:guide>
        <p15:guide id="2" pos="3840">
          <p15:clr>
            <a:srgbClr val="F26B43"/>
          </p15:clr>
        </p15:guide>
        <p15:guide id="3" pos="7416">
          <p15:clr>
            <a:srgbClr val="F26B43"/>
          </p15:clr>
        </p15:guide>
        <p15:guide id="4" pos="264">
          <p15:clr>
            <a:srgbClr val="F26B43"/>
          </p15:clr>
        </p15:guide>
        <p15:guide id="5" orient="horz" pos="4104">
          <p15:clr>
            <a:srgbClr val="F26B43"/>
          </p15:clr>
        </p15:guide>
        <p15:guide id="6" orient="horz" pos="3888">
          <p15:clr>
            <a:srgbClr val="F26B43"/>
          </p15:clr>
        </p15:guide>
        <p15:guide id="7" orient="horz" pos="4200">
          <p15:clr>
            <a:srgbClr val="F26B43"/>
          </p15:clr>
        </p15:guide>
        <p15:guide id="8" orient="horz" pos="2160">
          <p15:clr>
            <a:srgbClr val="F26B43"/>
          </p15:clr>
        </p15:guide>
        <p15:guide id="9" orient="horz" pos="81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"/>
          <p:cNvSpPr txBox="1"/>
          <p:nvPr>
            <p:ph idx="1" type="subTitle"/>
          </p:nvPr>
        </p:nvSpPr>
        <p:spPr>
          <a:xfrm>
            <a:off x="288017" y="3428999"/>
            <a:ext cx="11620204" cy="13361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/>
              <a:t>Capstone 2 Attendees: </a:t>
            </a:r>
            <a:r>
              <a:rPr lang="en-US"/>
              <a:t>Jenniffer Hierro, Maria Perez, Michael Cassidy, Jobin Kurian, Marcus Bedeau, Ernesto Vilches.</a:t>
            </a:r>
            <a:endParaRPr/>
          </a:p>
        </p:txBody>
      </p:sp>
      <p:sp>
        <p:nvSpPr>
          <p:cNvPr id="99" name="Google Shape;99;p1"/>
          <p:cNvSpPr txBox="1"/>
          <p:nvPr>
            <p:ph type="ctrTitle"/>
          </p:nvPr>
        </p:nvSpPr>
        <p:spPr>
          <a:xfrm>
            <a:off x="288017" y="793631"/>
            <a:ext cx="11524073" cy="22256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</a:pPr>
            <a:r>
              <a:rPr i="1" lang="en-US" sz="3600"/>
              <a:t>ML@Edge FIU Capstone Project </a:t>
            </a:r>
            <a:br>
              <a:rPr i="1" lang="en-US" sz="3600"/>
            </a:br>
            <a:r>
              <a:rPr i="1" lang="en-US" sz="3600"/>
              <a:t>Fall 2022</a:t>
            </a:r>
            <a:br>
              <a:rPr i="1" lang="en-US" sz="3600"/>
            </a:br>
            <a:br>
              <a:rPr i="1" lang="en-US" sz="3600"/>
            </a:br>
            <a:r>
              <a:rPr i="1" lang="en-US" sz="3600"/>
              <a:t>Product owner meeting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5" name="Google Shape;105;p2"/>
          <p:cNvSpPr txBox="1"/>
          <p:nvPr>
            <p:ph type="title"/>
          </p:nvPr>
        </p:nvSpPr>
        <p:spPr>
          <a:xfrm>
            <a:off x="426720" y="28803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Introductions</a:t>
            </a:r>
            <a:endParaRPr/>
          </a:p>
        </p:txBody>
      </p:sp>
      <p:sp>
        <p:nvSpPr>
          <p:cNvPr id="106" name="Google Shape;106;p2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2" name="Google Shape;112;p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Development Overview</a:t>
            </a:r>
            <a:endParaRPr/>
          </a:p>
        </p:txBody>
      </p:sp>
      <p:sp>
        <p:nvSpPr>
          <p:cNvPr id="113" name="Google Shape;113;p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1748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300"/>
              <a:buChar char="▪"/>
            </a:pPr>
            <a:r>
              <a:rPr lang="en-US" sz="2300"/>
              <a:t>Understanding the challenges and benefits of on-device ML with edge devices.</a:t>
            </a:r>
            <a:endParaRPr sz="2300"/>
          </a:p>
          <a:p>
            <a:pPr indent="-21748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300"/>
              <a:buChar char="▪"/>
            </a:pPr>
            <a:r>
              <a:rPr lang="en-US" sz="2300"/>
              <a:t>Determining</a:t>
            </a:r>
            <a:r>
              <a:rPr lang="en-US" sz="2300"/>
              <a:t> potential models that can be used for edge devices (such as TensorFlow Lite).</a:t>
            </a:r>
            <a:endParaRPr sz="2300"/>
          </a:p>
          <a:p>
            <a:pPr indent="-21748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300"/>
              <a:buChar char="▪"/>
            </a:pPr>
            <a:r>
              <a:rPr lang="en-US" sz="2300"/>
              <a:t>Understanding what causes model sizes to become large and how to reduce that.</a:t>
            </a:r>
            <a:endParaRPr sz="2300"/>
          </a:p>
          <a:p>
            <a:pPr indent="-21748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300"/>
              <a:buChar char="▪"/>
            </a:pPr>
            <a:r>
              <a:rPr lang="en-US" sz="2300"/>
              <a:t>How to collect data and how to incorporate that data into the edge-device ML.</a:t>
            </a:r>
            <a:endParaRPr sz="2300"/>
          </a:p>
          <a:p>
            <a:pPr indent="-21748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300"/>
              <a:buChar char="▪"/>
            </a:pPr>
            <a:r>
              <a:rPr lang="en-US" sz="2300"/>
              <a:t>Understanding the process that ML models have to go through to become targeted edge device.</a:t>
            </a:r>
            <a:endParaRPr sz="2300"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 sz="2300"/>
              <a:t>Determining the training the model will have, once the prepared data is passed onto the machine learning model.</a:t>
            </a:r>
            <a:br>
              <a:rPr lang="en-US"/>
            </a:br>
            <a:endParaRPr/>
          </a:p>
          <a:p>
            <a:pPr indent="-96838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395d4b6db3_0_13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" name="Google Shape;119;g1395d4b6db3_0_13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</a:t>
            </a:r>
            <a:r>
              <a:rPr lang="en-US"/>
              <a:t> Security </a:t>
            </a:r>
            <a:r>
              <a:rPr lang="en-US"/>
              <a:t>Overview</a:t>
            </a:r>
            <a:endParaRPr/>
          </a:p>
        </p:txBody>
      </p:sp>
      <p:sp>
        <p:nvSpPr>
          <p:cNvPr id="120" name="Google Shape;120;g1395d4b6db3_0_13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3837" lvl="0" marL="2238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We are going to study the challenges and solutions faced when deploying ML in edge devices.</a:t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Edge devices include phones, smartwatches, cars, security cameras, robots, medical devices, ground military equipment, mini-computers, …..</a:t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machine learning models which can be vulnerable to various attacks, which will compromise the security of the models themselves and the application systems.</a:t>
            </a:r>
            <a:br>
              <a:rPr lang="en-US"/>
            </a:br>
            <a:endParaRPr/>
          </a:p>
          <a:p>
            <a:pPr indent="-96837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395d4b6db3_0_7"/>
          <p:cNvSpPr txBox="1"/>
          <p:nvPr>
            <p:ph idx="12" type="sldNum"/>
          </p:nvPr>
        </p:nvSpPr>
        <p:spPr>
          <a:xfrm>
            <a:off x="11155681" y="6400800"/>
            <a:ext cx="622800" cy="18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g1395d4b6db3_0_7"/>
          <p:cNvSpPr txBox="1"/>
          <p:nvPr>
            <p:ph idx="1" type="body"/>
          </p:nvPr>
        </p:nvSpPr>
        <p:spPr>
          <a:xfrm>
            <a:off x="568825" y="1627050"/>
            <a:ext cx="10665900" cy="44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3837" lvl="0" marL="2238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Understanding the model and seeing </a:t>
            </a:r>
            <a:r>
              <a:rPr lang="en-US"/>
              <a:t>what</a:t>
            </a:r>
            <a:r>
              <a:rPr lang="en-US"/>
              <a:t> things it needs to produce an output.</a:t>
            </a:r>
            <a:endParaRPr/>
          </a:p>
          <a:p>
            <a:pPr indent="-2238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400"/>
              <a:buChar char="▪"/>
            </a:pPr>
            <a:r>
              <a:rPr lang="en-US"/>
              <a:t>Finding a way to </a:t>
            </a:r>
            <a:r>
              <a:rPr lang="en-US"/>
              <a:t>containerize</a:t>
            </a:r>
            <a:r>
              <a:rPr lang="en-US"/>
              <a:t> the model and have it hosted </a:t>
            </a:r>
            <a:r>
              <a:rPr lang="en-US"/>
              <a:t>within a cloud platform.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Using CI/CD and jenkins to push any updates to the model.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Using airflow/Luigi to make sure the workflow is being done in order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Deployment architectures - Containerized application that is hosted in the cloud</a:t>
            </a:r>
            <a:endParaRPr/>
          </a:p>
          <a:p>
            <a:pPr indent="-185737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Deployment Technologies- Docker, Jenkins, Airflow, Git</a:t>
            </a:r>
            <a:endParaRPr/>
          </a:p>
          <a:p>
            <a:pPr indent="0" lvl="0" marL="223837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96837" lvl="1" marL="466725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127" name="Google Shape;127;g1395d4b6db3_0_7"/>
          <p:cNvSpPr txBox="1"/>
          <p:nvPr>
            <p:ph type="title"/>
          </p:nvPr>
        </p:nvSpPr>
        <p:spPr>
          <a:xfrm>
            <a:off x="251150" y="171621"/>
            <a:ext cx="11338500" cy="7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ML@Edge Deployment Overview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"/>
          <p:cNvSpPr txBox="1"/>
          <p:nvPr>
            <p:ph idx="12" type="sldNum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3" name="Google Shape;133;p9"/>
          <p:cNvSpPr txBox="1"/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Arial"/>
              <a:buNone/>
            </a:pPr>
            <a:r>
              <a:rPr lang="en-US"/>
              <a:t>TODO</a:t>
            </a:r>
            <a:endParaRPr/>
          </a:p>
        </p:txBody>
      </p:sp>
      <p:sp>
        <p:nvSpPr>
          <p:cNvPr id="134" name="Google Shape;134;p9"/>
          <p:cNvSpPr txBox="1"/>
          <p:nvPr>
            <p:ph idx="1" type="body"/>
          </p:nvPr>
        </p:nvSpPr>
        <p:spPr>
          <a:xfrm>
            <a:off x="426720" y="1371600"/>
            <a:ext cx="1133856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9"/>
          <p:cNvSpPr txBox="1"/>
          <p:nvPr>
            <p:ph idx="11" type="ftr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© 2022 THE MITRE CORPORATION. ALL RIGHTS RESERVED. FOR INTERNAL USE ONLY.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2022-08-26T15:54:43Z</dcterms:created>
  <dc:creator>Luis F Robaina</dc:creator>
</cp:coreProperties>
</file>