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0" roundtripDataSignature="AMtx7mg0qQ4zLRTqjHAbpws+XonJZ422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395d4b6db3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" name="Google Shape;109;g1395d4b6db3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95d4b6db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g1395d4b6db3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Slide">
  <p:cSld name="Blue 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1"/>
          <p:cNvSpPr txBox="1"/>
          <p:nvPr>
            <p:ph type="ctrTitle"/>
          </p:nvPr>
        </p:nvSpPr>
        <p:spPr>
          <a:xfrm>
            <a:off x="560832" y="1303655"/>
            <a:ext cx="9144000" cy="2009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" type="subTitle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11"/>
          <p:cNvSpPr txBox="1"/>
          <p:nvPr>
            <p:ph idx="2" type="body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1" type="ftr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19" name="Google Shape;1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1"/>
          <p:cNvSpPr txBox="1"/>
          <p:nvPr>
            <p:ph idx="3" type="body"/>
          </p:nvPr>
        </p:nvSpPr>
        <p:spPr>
          <a:xfrm>
            <a:off x="545592" y="274485"/>
            <a:ext cx="8656320" cy="5600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C00"/>
              </a:buClr>
              <a:buSzPts val="2800"/>
              <a:buFont typeface="Arial"/>
              <a:buNone/>
              <a:defRPr b="1" sz="2800">
                <a:solidFill>
                  <a:srgbClr val="FFFC00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picture containing text, sign&#10;&#10;Description automatically generated" id="21" name="Google Shape;2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303520"/>
            <a:ext cx="1554480" cy="1554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rectangle with a yellow background&#10;&#10;Description automatically generated with low confidence" id="22" name="Google Shape;2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37520" y="0"/>
            <a:ext cx="1554480" cy="1554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and Content">
  <p:cSld name="Blue 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12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810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/>
            </a:lvl6pPr>
            <a:lvl7pPr indent="-3175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28" name="Google Shape;28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Section Divider">
  <p:cSld name="Blue Section Divi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13"/>
          <p:cNvSpPr txBox="1"/>
          <p:nvPr>
            <p:ph type="title"/>
          </p:nvPr>
        </p:nvSpPr>
        <p:spPr>
          <a:xfrm>
            <a:off x="426720" y="2926080"/>
            <a:ext cx="10515600" cy="8402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33" name="Google Shape;3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3 Images with Content">
  <p:cSld name="Blue 3 Images with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4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/>
          <p:nvPr>
            <p:ph idx="2" type="pic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3" type="body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/>
          <p:nvPr>
            <p:ph idx="4" type="pic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1" name="Google Shape;41;p14"/>
          <p:cNvSpPr txBox="1"/>
          <p:nvPr>
            <p:ph idx="5" type="body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6" type="body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4"/>
          <p:cNvSpPr/>
          <p:nvPr>
            <p:ph idx="7" type="pic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4" name="Google Shape;44;p14"/>
          <p:cNvSpPr txBox="1"/>
          <p:nvPr>
            <p:ph idx="8" type="body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4"/>
          <p:cNvSpPr txBox="1"/>
          <p:nvPr>
            <p:ph idx="9" type="body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4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4 Images with Content">
  <p:cSld name="Blue 4 Images with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5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5"/>
          <p:cNvSpPr/>
          <p:nvPr>
            <p:ph idx="2" type="pic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2" name="Google Shape;52;p15"/>
          <p:cNvSpPr txBox="1"/>
          <p:nvPr>
            <p:ph idx="1" type="body"/>
          </p:nvPr>
        </p:nvSpPr>
        <p:spPr>
          <a:xfrm>
            <a:off x="429768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3" type="body"/>
          </p:nvPr>
        </p:nvSpPr>
        <p:spPr>
          <a:xfrm>
            <a:off x="429768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5"/>
          <p:cNvSpPr/>
          <p:nvPr>
            <p:ph idx="4" type="pic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5" name="Google Shape;55;p15"/>
          <p:cNvSpPr txBox="1"/>
          <p:nvPr>
            <p:ph idx="5" type="body"/>
          </p:nvPr>
        </p:nvSpPr>
        <p:spPr>
          <a:xfrm>
            <a:off x="3375855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6" type="body"/>
          </p:nvPr>
        </p:nvSpPr>
        <p:spPr>
          <a:xfrm>
            <a:off x="3375855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15"/>
          <p:cNvSpPr/>
          <p:nvPr>
            <p:ph idx="7" type="pic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8" name="Google Shape;58;p15"/>
          <p:cNvSpPr txBox="1"/>
          <p:nvPr>
            <p:ph idx="8" type="body"/>
          </p:nvPr>
        </p:nvSpPr>
        <p:spPr>
          <a:xfrm>
            <a:off x="6297731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9" type="body"/>
          </p:nvPr>
        </p:nvSpPr>
        <p:spPr>
          <a:xfrm>
            <a:off x="6297731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5"/>
          <p:cNvSpPr/>
          <p:nvPr>
            <p:ph idx="13" type="pic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61" name="Google Shape;61;p15"/>
          <p:cNvSpPr txBox="1"/>
          <p:nvPr>
            <p:ph idx="14" type="body"/>
          </p:nvPr>
        </p:nvSpPr>
        <p:spPr>
          <a:xfrm>
            <a:off x="9212847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5" type="body"/>
          </p:nvPr>
        </p:nvSpPr>
        <p:spPr>
          <a:xfrm>
            <a:off x="9212847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Media">
  <p:cSld name="Blue Media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2" type="body"/>
          </p:nvPr>
        </p:nvSpPr>
        <p:spPr>
          <a:xfrm>
            <a:off x="429768" y="1920240"/>
            <a:ext cx="1133856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MITRE Logo MITRE" id="71" name="Google Shape;7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ontent Left with Media">
  <p:cSld name="Blue Content Left with Media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body"/>
          </p:nvPr>
        </p:nvSpPr>
        <p:spPr>
          <a:xfrm>
            <a:off x="6134100" y="0"/>
            <a:ext cx="60579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7"/>
          <p:cNvSpPr txBox="1"/>
          <p:nvPr>
            <p:ph type="title"/>
          </p:nvPr>
        </p:nvSpPr>
        <p:spPr>
          <a:xfrm>
            <a:off x="426720" y="365763"/>
            <a:ext cx="5486400" cy="91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2" type="body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3" type="body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Char char="▪"/>
              <a:defRPr sz="1600"/>
            </a:lvl4pPr>
            <a:lvl5pPr indent="-3175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1444752" y="6400800"/>
            <a:ext cx="4474733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79" name="Google Shape;7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Blank with Footer">
  <p:cSld name="Blue Blank with Foot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ITRE Logo MITRE" id="83" name="Google Shape;83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losing Slide Contact Info">
  <p:cSld name="Blue Closing Slide Contact Info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2" type="body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3" type="body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4" type="body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edin Logo, Icon" id="91" name="Google Shape;9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928616"/>
            <a:ext cx="537634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witter Logo, icon" id="92" name="Google Shape;9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752" y="4142232"/>
            <a:ext cx="731520" cy="73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0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" type="body"/>
          </p:nvPr>
        </p:nvSpPr>
        <p:spPr>
          <a:xfrm>
            <a:off x="429768" y="1371600"/>
            <a:ext cx="1133885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40">
          <p15:clr>
            <a:srgbClr val="F26B43"/>
          </p15:clr>
        </p15:guide>
        <p15:guide id="2" pos="3840">
          <p15:clr>
            <a:srgbClr val="F26B43"/>
          </p15:clr>
        </p15:guide>
        <p15:guide id="3" pos="7416">
          <p15:clr>
            <a:srgbClr val="F26B43"/>
          </p15:clr>
        </p15:guide>
        <p15:guide id="4" pos="264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orient="horz" pos="420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orient="horz" pos="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288017" y="3428999"/>
            <a:ext cx="11620204" cy="1336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/>
              <a:t>Capstone 2 Attendees: Jenniffer Hierro, Maria Perez, Michael Cassidy, Jobin Kurian, Marcus Bedeau, Ernesto Vilches.</a:t>
            </a:r>
            <a:endParaRPr/>
          </a:p>
        </p:txBody>
      </p:sp>
      <p:sp>
        <p:nvSpPr>
          <p:cNvPr id="99" name="Google Shape;99;p1"/>
          <p:cNvSpPr txBox="1"/>
          <p:nvPr>
            <p:ph type="ctrTitle"/>
          </p:nvPr>
        </p:nvSpPr>
        <p:spPr>
          <a:xfrm>
            <a:off x="288017" y="793631"/>
            <a:ext cx="11524073" cy="22256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i="1" lang="en-US" sz="3600"/>
              <a:t>ML@Edge FIU Capstone Project </a:t>
            </a:r>
            <a:br>
              <a:rPr i="1" lang="en-US" sz="3600"/>
            </a:br>
            <a:r>
              <a:rPr i="1" lang="en-US" sz="3600"/>
              <a:t>Fall 2022</a:t>
            </a:r>
            <a:br>
              <a:rPr i="1" lang="en-US" sz="3600"/>
            </a:br>
            <a:br>
              <a:rPr i="1" lang="en-US" sz="3600"/>
            </a:br>
            <a:r>
              <a:rPr i="1" lang="en-US" sz="3600"/>
              <a:t>Product owner meeting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Development Overview</a:t>
            </a:r>
            <a:endParaRPr/>
          </a:p>
        </p:txBody>
      </p:sp>
      <p:sp>
        <p:nvSpPr>
          <p:cNvPr id="106" name="Google Shape;106;p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 sz="2300"/>
              <a:t>Comparing and contrasting on-device vs cloud capabilities.</a:t>
            </a:r>
            <a:endParaRPr sz="2300"/>
          </a:p>
          <a:p>
            <a:pPr indent="-3429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Limitations and advantages of each.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Looking into what ML could be used for on an edge device, unique niche compared to ML on a computer.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Determining</a:t>
            </a:r>
            <a:r>
              <a:rPr lang="en-US"/>
              <a:t> what models can run on edge devices.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Determining the training the model will have after choosing a model that could potentially run on edge devices.</a:t>
            </a:r>
            <a:endParaRPr/>
          </a:p>
          <a:p>
            <a:pPr indent="-96838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95d4b6db3_0_13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g1395d4b6db3_0_1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Security Overview</a:t>
            </a:r>
            <a:endParaRPr/>
          </a:p>
        </p:txBody>
      </p:sp>
      <p:sp>
        <p:nvSpPr>
          <p:cNvPr id="113" name="Google Shape;113;g1395d4b6db3_0_1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machine learning models which can be vulnerable to various attacks, which will compromise the security of the models themselves and the application systems.</a:t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the Attacks on Machine Learning which  include training set poisoning, Backdoor in training set, Adversarial attacks, Model theft, Recovery of sensitive data</a:t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Reviewing the defenses backdoor attacks.</a:t>
            </a:r>
            <a:br>
              <a:rPr lang="en-US"/>
            </a:br>
            <a:endParaRPr/>
          </a:p>
          <a:p>
            <a:pPr indent="-96836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395d4b6db3_0_7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g1395d4b6db3_0_7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Deployment/Monitoring Overview</a:t>
            </a:r>
            <a:endParaRPr/>
          </a:p>
        </p:txBody>
      </p:sp>
      <p:sp>
        <p:nvSpPr>
          <p:cNvPr id="120" name="Google Shape;120;g1395d4b6db3_0_7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Finishing the outline of the topics</a:t>
            </a:r>
            <a:endParaRPr/>
          </a:p>
          <a:p>
            <a:pPr indent="-3683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▪"/>
            </a:pPr>
            <a:r>
              <a:rPr lang="en-US" sz="2400"/>
              <a:t> </a:t>
            </a:r>
            <a:r>
              <a:rPr lang="en-US" sz="2400"/>
              <a:t>Monitoring-</a:t>
            </a:r>
            <a:r>
              <a:rPr lang="en-US" sz="2400"/>
              <a:t> setting up dashboards to see how current models are being run</a:t>
            </a:r>
            <a:endParaRPr sz="2400"/>
          </a:p>
          <a:p>
            <a:pPr indent="-3683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▪"/>
            </a:pPr>
            <a:r>
              <a:rPr lang="en-US" sz="2400"/>
              <a:t>Finding how different model - resource </a:t>
            </a:r>
            <a:r>
              <a:rPr lang="en-US" sz="2400"/>
              <a:t>usage</a:t>
            </a:r>
            <a:r>
              <a:rPr lang="en-US" sz="2400"/>
              <a:t> affect on edge devices and seeing what things are in place to help 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Data pipelines - and seeing how we will manage the data as it is deployed as </a:t>
            </a:r>
            <a:r>
              <a:rPr lang="en-US" sz="2400"/>
              <a:t>well</a:t>
            </a:r>
            <a:r>
              <a:rPr lang="en-US" sz="2400"/>
              <a:t> as changes that needed to be made after it is deployed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Deployment - Seeing how the </a:t>
            </a:r>
            <a:r>
              <a:rPr lang="en-US" sz="2400"/>
              <a:t>deployment</a:t>
            </a:r>
            <a:r>
              <a:rPr lang="en-US" sz="2400"/>
              <a:t> process would work on each type of edge device and seeing which are more suitable to handle it.</a:t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9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TODO</a:t>
            </a:r>
            <a:endParaRPr/>
          </a:p>
        </p:txBody>
      </p:sp>
      <p:sp>
        <p:nvSpPr>
          <p:cNvPr id="127" name="Google Shape;127;p9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28" name="Google Shape;128;p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© 2022 THE MITRE CORPORATION. ALL RIGHTS RESERVED. FOR INTERNAL USE ONLY.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lue MITRE">
  <a:themeElements>
    <a:clrScheme name="DB_theme">
      <a:dk1>
        <a:srgbClr val="E6E6E6"/>
      </a:dk1>
      <a:lt1>
        <a:srgbClr val="0D2541"/>
      </a:lt1>
      <a:dk2>
        <a:srgbClr val="FFFFFF"/>
      </a:dk2>
      <a:lt2>
        <a:srgbClr val="000000"/>
      </a:lt2>
      <a:accent1>
        <a:srgbClr val="8FD8F8"/>
      </a:accent1>
      <a:accent2>
        <a:srgbClr val="FEFB00"/>
      </a:accent2>
      <a:accent3>
        <a:srgbClr val="488DC9"/>
      </a:accent3>
      <a:accent4>
        <a:srgbClr val="4FB96E"/>
      </a:accent4>
      <a:accent5>
        <a:srgbClr val="FF6D2B"/>
      </a:accent5>
      <a:accent6>
        <a:srgbClr val="8E7FB9"/>
      </a:accent6>
      <a:hlink>
        <a:srgbClr val="0068DA"/>
      </a:hlink>
      <a:folHlink>
        <a:srgbClr val="FF2D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2022-08-26T15:54:43Z</dcterms:created>
  <dc:creator>Luis F Robaina</dc:creator>
</cp:coreProperties>
</file>