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8895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9" roundtripDataSignature="AMtx7mh1kOayK5Wgf2wNY5L8D+Z+ts5H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988240" y="685800"/>
            <a:ext cx="10835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a9a29d89f1_1_2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Hello all and thank you for viewing our presentation! My name is Leonardo Canizares and I’m a Capstone II collaborator for the  </a:t>
            </a:r>
            <a:r>
              <a:rPr lang="en-US"/>
              <a:t>Information</a:t>
            </a:r>
            <a:r>
              <a:rPr lang="en-US"/>
              <a:t> Theoretic Inequality System Prover, or ITISP for short. In this presentation I’ll be giving a brief introduction to our project, </a:t>
            </a:r>
            <a:r>
              <a:rPr lang="en-US"/>
              <a:t>explaining what ITISP is, some context and background for its existence, the general methodology behind it, and what we accomplished this semester.</a:t>
            </a:r>
            <a:endParaRPr/>
          </a:p>
        </p:txBody>
      </p:sp>
      <p:sp>
        <p:nvSpPr>
          <p:cNvPr id="232" name="Google Shape;232;g1a9a29d89f1_1_210: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1a9a29d89f1_1_26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After </a:t>
            </a:r>
            <a:r>
              <a:rPr lang="en-US"/>
              <a:t>generating the  variations of the inequality seen here at the top, we need to represent it in a format useable by the Fourier-Motzkin elimination method. </a:t>
            </a:r>
            <a:br>
              <a:rPr lang="en-US"/>
            </a:br>
            <a:br>
              <a:rPr lang="en-US"/>
            </a:br>
            <a:r>
              <a:rPr lang="en-US"/>
              <a:t>To do this we create an array where the we put negative or positive integers on the index that corresponds with the key value of each combination entropy as seen above, each integer is representative of the coefficient of each entropy.</a:t>
            </a:r>
            <a:br>
              <a:rPr lang="en-US"/>
            </a:br>
            <a:br>
              <a:rPr lang="en-US"/>
            </a:br>
            <a:r>
              <a:rPr lang="en-US"/>
              <a:t>This array is created for each variation and then a collection of all these arrays along with the users extra inputted inequality serves to run the Fourier Motzkin elimination algorithm.</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kk sorry lol , alert thank u</a:t>
            </a:r>
            <a:endParaRPr/>
          </a:p>
          <a:p>
            <a:pPr indent="0" lvl="0" marL="0" rtl="0" algn="l">
              <a:spcBef>
                <a:spcPts val="0"/>
              </a:spcBef>
              <a:spcAft>
                <a:spcPts val="0"/>
              </a:spcAft>
              <a:buNone/>
            </a:pPr>
            <a:r>
              <a:rPr lang="en-US"/>
              <a:t>just looks busy with the arrow on the right too </a:t>
            </a:r>
            <a:endParaRPr/>
          </a:p>
          <a:p>
            <a:pPr indent="0" lvl="0" marL="0" rtl="0" algn="l">
              <a:spcBef>
                <a:spcPts val="0"/>
              </a:spcBef>
              <a:spcAft>
                <a:spcPts val="0"/>
              </a:spcAft>
              <a:buNone/>
            </a:pPr>
            <a:r>
              <a:rPr lang="en-US"/>
              <a:t>i think it looks cool, fuck lets put it in the middle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damn master of compromise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97" name="Google Shape;297;g1a9a29d89f1_1_267: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1a9a29d89f1_1_2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Verification…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System correctness was verified during the process of debugging where the scripts were split into manageable modules.  We stubbed in dummy inputs specifically to test general and edge cases for the elimination process based on inequalities that could be generated from the user's input. We would frequently consult our Product owner as an expert in the field for further details on correct system behavior.</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07" name="Google Shape;307;g1a9a29d89f1_1_276: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1a9a29d89f1_1_2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Summary of Achievements: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We </a:t>
            </a:r>
            <a:r>
              <a:rPr lang="en-US"/>
              <a:t>successfully</a:t>
            </a:r>
            <a:r>
              <a:rPr lang="en-US"/>
              <a:t> implemented the Fourier Motzkin elimination algorithm to work recursively inside out python script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Fourier-Motzkin Elimination to verify whether a given system of inequalities is inconsistent with Shannon-type inequalities, or whether it is a positive linear combination of these inequalities.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look at ur </a:t>
            </a:r>
            <a:r>
              <a:rPr lang="en-US"/>
              <a:t>discord</a:t>
            </a:r>
            <a:endParaRPr/>
          </a:p>
          <a:p>
            <a:pPr indent="0" lvl="0" marL="0" rtl="0" algn="l">
              <a:spcBef>
                <a:spcPts val="0"/>
              </a:spcBef>
              <a:spcAft>
                <a:spcPts val="0"/>
              </a:spcAft>
              <a:buNone/>
            </a:pPr>
            <a:r>
              <a:t/>
            </a:r>
            <a:endParaRPr/>
          </a:p>
        </p:txBody>
      </p:sp>
      <p:sp>
        <p:nvSpPr>
          <p:cNvPr id="313" name="Google Shape;313;g1a9a29d89f1_1_281: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1a9a29d89f1_1_286: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1a9a29d89f1_1_28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these are our references and </a:t>
            </a:r>
            <a:r>
              <a:rPr lang="en-US"/>
              <a:t>This is the end of the presentation. Thank you for watching! </a:t>
            </a:r>
            <a:endParaRPr/>
          </a:p>
        </p:txBody>
      </p:sp>
      <p:sp>
        <p:nvSpPr>
          <p:cNvPr id="320" name="Google Shape;320;g1a9a29d89f1_1_28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1a9a29d89f1_1_21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To start, we need a bit of context behind the project and what applications ones like this can have. Information measures such as entropy, mutual information, and their conditional counterparts arise and are quantified in a variety of fields of study. These fields include but are not limited to quantum physics, communications, cybersecurity, and machine learning. In many problems of interest in these areas, it is necessary to prove or disprove the correctness of a linear system if inequality involving said information measures.</a:t>
            </a:r>
            <a:endParaRPr/>
          </a:p>
        </p:txBody>
      </p:sp>
      <p:sp>
        <p:nvSpPr>
          <p:cNvPr id="240" name="Google Shape;240;g1a9a29d89f1_1_218: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a9a29d89f1_1_2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To this goal, there is a rich literature in prior works focusing on checking the validity of linear inequalities from these information measures. Validity in this context is interpreted as follows. An inequality involving information measure is called valid if it is true regardless of the underlying random variables and their distributions. It is not valid if it is false for all random variables and distributions. It is sometimes valid and sometimes not valid if there exists distributions where it is correct and also distributions where it is false. Some of the prior works include the Information Theoretic Inequality Prover or ITIP, the first proof checker of its kind, and several other variations. XITIP is based off of ITIP but written in C with improvements made by a research group at EPFL, resulting in a checker faster than the original ITIP. Other implementations include oXITIP and AITIP which both feature web-based services, using different optimization strategies. These are just a few of the many proof-checkers of this kind, which should help illustrate that this isn’t just a niche problem but something with a broad possibility of application. One thing all these checkers have in common though, is that their domain is only for single inequalities, and not a full system. Our project differs as it focuses on proving the correctness of a </a:t>
            </a:r>
            <a:r>
              <a:rPr i="1" lang="en-US"/>
              <a:t>SYSTEM </a:t>
            </a:r>
            <a:r>
              <a:rPr lang="en-US"/>
              <a:t> of linear inequalities, which can be used in a wider range of applications.</a:t>
            </a:r>
            <a:endParaRPr/>
          </a:p>
          <a:p>
            <a:pPr indent="0" lvl="0" marL="0" rtl="0" algn="l">
              <a:spcBef>
                <a:spcPts val="0"/>
              </a:spcBef>
              <a:spcAft>
                <a:spcPts val="0"/>
              </a:spcAft>
              <a:buNone/>
            </a:pPr>
            <a:r>
              <a:t/>
            </a:r>
            <a:endParaRPr/>
          </a:p>
        </p:txBody>
      </p:sp>
      <p:sp>
        <p:nvSpPr>
          <p:cNvPr id="246" name="Google Shape;246;g1a9a29d89f1_1_223: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a9a29d89f1_1_22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More recent works in this space detail different approaches to the checking of inequalities. Our proof-checker employs an </a:t>
            </a:r>
            <a:r>
              <a:rPr b="1" lang="en-US"/>
              <a:t>algebraic</a:t>
            </a:r>
            <a:r>
              <a:rPr lang="en-US"/>
              <a:t> and </a:t>
            </a:r>
            <a:r>
              <a:rPr b="1" lang="en-US"/>
              <a:t>dual</a:t>
            </a:r>
            <a:r>
              <a:rPr lang="en-US"/>
              <a:t> approach, we reconstruct our information inequalities into a conic combination,meaning we maintain non negative coefficients. The flowchart on the right goes over an optimization method used in this other work as well, which has very low complexity due to the nature of linear programs, and is based on the concept of primal and dual optimization. Some of the details of this chart are involved with advanced optimization theory which is currently out of our scope of knowledge, but we’ve included it to highlight the underlying mathematical basis between it and our project.</a:t>
            </a:r>
            <a:endParaRPr/>
          </a:p>
          <a:p>
            <a:pPr indent="0" lvl="0" marL="0" rtl="0" algn="l">
              <a:spcBef>
                <a:spcPts val="0"/>
              </a:spcBef>
              <a:spcAft>
                <a:spcPts val="0"/>
              </a:spcAft>
              <a:buNone/>
            </a:pPr>
            <a:r>
              <a:t/>
            </a:r>
            <a:endParaRPr/>
          </a:p>
        </p:txBody>
      </p:sp>
      <p:sp>
        <p:nvSpPr>
          <p:cNvPr id="252" name="Google Shape;252;g1a9a29d89f1_1_228: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a9a29d89f1_1_23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A key component of our proof-checker is implementation of the Fourier-Motzkin Elimination technique. The Fourier Motzkin elimination technique is very widely used to check the validity of general systems of linear inequalities (not necessarily involving information measures). The way the technique works is as follows. Let us assume that we have a system of inequalities with n variables. This characterizes a polytome (possibly infinite volume if it is open ended) in the n-dimensional space. The Fourier-Motzkin elimination method provides a relatively low-complexity algorithm for projecting this polytope on a lower-dimensional (hyper) plane. Note that if the system of inequalities is inconsistent (invalid), then the original polytope is empty and has zero volume, whereas if it is consistent, the polytope will have non-zero volume. As a result, the same holds for the projection. After the projection, if the original polytope was empty, i.e. inconsistent system, then the projection would be empty as well. Whereas if the original polytope is not empty, i.e. consistent system, then the projection will be non-empty as well. By applying the Fourier Motzkin elimination method iteratively, one can keep projecting the polytope on lower dimensional spaces until we reach dimension one, i.e. a line. If there are any points in the projection so that it is non-empty, then the original system is consistent, otherwise it is not consistent. . A quick rundown of the FME method is to select a variable to eliminate, divide the inequalities into groups which contain positive and negative coefficients for said variable, and then for each pair of inequalities to multiply both sides by a positive coefficient and combine to eliminate said variable. Those two steps are repeated until all variables have been eliminated, where then it can be determined if the system of inequalities is consistent and valid.</a:t>
            </a:r>
            <a:endParaRPr/>
          </a:p>
        </p:txBody>
      </p:sp>
      <p:sp>
        <p:nvSpPr>
          <p:cNvPr id="259" name="Google Shape;259;g1a9a29d89f1_1_234: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a9a29d89f1_1_24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The second key component in our proof-checker is to leverage the so-called Shannon-Type inequalities which are known to always be true. Meaning that any system of inequalities produced by positive linear combinations of the Shannon-Type inequalities seen here in the middle is and always will be true. Using the number of variables the user wishes to work with we create a system of inequalities corresponding to their joint entropies that should always be true. It should be noted that given m variables, there are 2^m-1 joint entropy terms and so the number of Shannon-type inequalities is huge. We use the Shannon-type inequalities as follows. Since these inequalities are always true, any positive linear combination of them is also always true. So, we can check whether the user’s input system is a positive linear combination of these which implies consistency. Otherwise, if we append the user’s system to the Shannon-type inequalities and perform Fourier-Motzkin and arrive at an empty projection, that means that the appended system is not consistent. Since the Shannon-type inequalities are always correct, that means that the user’s input is not consistent.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69" name="Google Shape;269;g1a9a29d89f1_1_243: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a9a29d89f1_1_24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Piecing it all together, the core concepts of our project are to: One, take in the number of variables and the system of inequalities we would like to check. </a:t>
            </a:r>
            <a:endParaRPr/>
          </a:p>
          <a:p>
            <a:pPr indent="0" lvl="0" marL="0" rtl="0" algn="l">
              <a:spcBef>
                <a:spcPts val="0"/>
              </a:spcBef>
              <a:spcAft>
                <a:spcPts val="0"/>
              </a:spcAft>
              <a:buClr>
                <a:schemeClr val="dk1"/>
              </a:buClr>
              <a:buSzPts val="1100"/>
              <a:buFont typeface="Arial"/>
              <a:buNone/>
            </a:pPr>
            <a:r>
              <a:rPr lang="en-US"/>
              <a:t>Two, generating all shannon-type inequalities involving the two to the ‘m’ minus 1 entropy terms based on the variables. </a:t>
            </a:r>
            <a:endParaRPr/>
          </a:p>
          <a:p>
            <a:pPr indent="0" lvl="0" marL="0" rtl="0" algn="l">
              <a:spcBef>
                <a:spcPts val="0"/>
              </a:spcBef>
              <a:spcAft>
                <a:spcPts val="0"/>
              </a:spcAft>
              <a:buClr>
                <a:schemeClr val="dk1"/>
              </a:buClr>
              <a:buSzPts val="1100"/>
              <a:buFont typeface="Arial"/>
              <a:buNone/>
            </a:pPr>
            <a:r>
              <a:rPr lang="en-US"/>
              <a:t>Three: append the system of inequalities from step one to the system of channon-type inequalities. </a:t>
            </a:r>
            <a:endParaRPr/>
          </a:p>
          <a:p>
            <a:pPr indent="0" lvl="0" marL="0" rtl="0" algn="l">
              <a:spcBef>
                <a:spcPts val="0"/>
              </a:spcBef>
              <a:spcAft>
                <a:spcPts val="0"/>
              </a:spcAft>
              <a:buClr>
                <a:schemeClr val="dk1"/>
              </a:buClr>
              <a:buSzPts val="1100"/>
              <a:buFont typeface="Arial"/>
              <a:buNone/>
            </a:pPr>
            <a:r>
              <a:rPr lang="en-US"/>
              <a:t>Four, proceed with the FM elimination. If the result is a logical contradiction, then the system can be deemed unviable. If the first FM elimination finds no contradictions, then the system is reversed and run again. If the latter result is inconsistent then the former system can be deemed correct. In the instance where none of the above results are found, the system may be true or false depending on additional underlying statistics outside of the scope of the proof-checker.</a:t>
            </a:r>
            <a:endParaRPr/>
          </a:p>
          <a:p>
            <a:pPr indent="0" lvl="0" marL="0" rtl="0" algn="l">
              <a:spcBef>
                <a:spcPts val="0"/>
              </a:spcBef>
              <a:spcAft>
                <a:spcPts val="0"/>
              </a:spcAft>
              <a:buNone/>
            </a:pPr>
            <a:r>
              <a:rPr lang="en-US"/>
              <a:t>I’ll now be handing it over to my partner Alfredo.</a:t>
            </a:r>
            <a:endParaRPr/>
          </a:p>
        </p:txBody>
      </p:sp>
      <p:sp>
        <p:nvSpPr>
          <p:cNvPr id="276" name="Google Shape;276;g1a9a29d89f1_1_249: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1a9a29d89f1_1_25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Hello </a:t>
            </a:r>
            <a:r>
              <a:rPr lang="en-US"/>
              <a:t>everyone</a:t>
            </a:r>
            <a:r>
              <a:rPr lang="en-US"/>
              <a:t> my name is Alfredo Cabanas im another capstone two </a:t>
            </a:r>
            <a:r>
              <a:rPr lang="en-US"/>
              <a:t>collaborator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requirements for this program start with getting variables from the user and from these variable generating all </a:t>
            </a:r>
            <a:r>
              <a:rPr lang="en-US"/>
              <a:t>shannon</a:t>
            </a:r>
            <a:r>
              <a:rPr lang="en-US"/>
              <a:t> type inequalities to start. We also require to allow the user to input an extra condition in the form of an </a:t>
            </a:r>
            <a:r>
              <a:rPr lang="en-US"/>
              <a:t>information theoretic inequality.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 addition, The already existing Fourier Motzkin algorithm must be integrated into our program such that after generating the whole set of inequalities we can prepare the input arrays for the </a:t>
            </a:r>
            <a:r>
              <a:rPr lang="en-US"/>
              <a:t>Fourier Motzkin algorithm and append the users extra inequality to that array.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Finally, After receiving a result from running Fourier Motzkin elimination we must display the conclusions to the user.</a:t>
            </a:r>
            <a:endParaRPr/>
          </a:p>
        </p:txBody>
      </p:sp>
      <p:sp>
        <p:nvSpPr>
          <p:cNvPr id="282" name="Google Shape;282;g1a9a29d89f1_1_254: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a9a29d89f1_1_2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To explain our programs internal </a:t>
            </a:r>
            <a:r>
              <a:rPr lang="en-US"/>
              <a:t>generation</a:t>
            </a:r>
            <a:r>
              <a:rPr lang="en-US"/>
              <a:t> process we will take an example where the user declares they want three random variables.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X1, X2, and X3.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Our algorithm Finds all possible non-repeating permutations of these  3 variables and saves them to a hash map </a:t>
            </a:r>
            <a:r>
              <a:rPr lang="en-US"/>
              <a:t>assigning</a:t>
            </a:r>
            <a:r>
              <a:rPr lang="en-US"/>
              <a:t> them keys 1-7 for the 7 different combinations.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These combinations are used to </a:t>
            </a:r>
            <a:r>
              <a:rPr lang="en-US"/>
              <a:t>generate</a:t>
            </a:r>
            <a:r>
              <a:rPr lang="en-US"/>
              <a:t> variations of the inequality seen here at the top. Later on these inequalities along with the user’s inputted inequality are fed to the Fourier Motzkin elimination algorithm.</a:t>
            </a:r>
            <a:endParaRPr/>
          </a:p>
        </p:txBody>
      </p:sp>
      <p:sp>
        <p:nvSpPr>
          <p:cNvPr id="288" name="Google Shape;288;g1a9a29d89f1_1_259:notes"/>
          <p:cNvSpPr/>
          <p:nvPr>
            <p:ph idx="2" type="sldImg"/>
          </p:nvPr>
        </p:nvSpPr>
        <p:spPr>
          <a:xfrm>
            <a:off x="686486" y="1143000"/>
            <a:ext cx="5485027"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4.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g"/><Relationship Id="rId3"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txBox="1"/>
          <p:nvPr/>
        </p:nvSpPr>
        <p:spPr>
          <a:xfrm>
            <a:off x="8022818" y="6625910"/>
            <a:ext cx="3890100" cy="166200"/>
          </a:xfrm>
          <a:prstGeom prst="rect">
            <a:avLst/>
          </a:prstGeom>
          <a:noFill/>
          <a:ln>
            <a:noFill/>
          </a:ln>
        </p:spPr>
        <p:txBody>
          <a:bodyPr anchorCtr="0" anchor="t" bIns="13650" lIns="27325" spcFirstLastPara="1" rIns="27325" wrap="square" tIns="1365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sz="400"/>
          </a:p>
        </p:txBody>
      </p:sp>
      <p:sp>
        <p:nvSpPr>
          <p:cNvPr id="8" name="Google Shape;8;p3"/>
          <p:cNvSpPr/>
          <p:nvPr/>
        </p:nvSpPr>
        <p:spPr>
          <a:xfrm>
            <a:off x="0" y="6233273"/>
            <a:ext cx="12189000" cy="82200"/>
          </a:xfrm>
          <a:prstGeom prst="rect">
            <a:avLst/>
          </a:prstGeom>
          <a:solidFill>
            <a:srgbClr val="00FFFF"/>
          </a:solidFill>
          <a:ln>
            <a:noFill/>
          </a:ln>
        </p:spPr>
        <p:txBody>
          <a:bodyPr anchorCtr="0" anchor="ctr" bIns="13650" lIns="27325" spcFirstLastPara="1" rIns="27325" wrap="square" tIns="13650">
            <a:noAutofit/>
          </a:bodyPr>
          <a:lstStyle/>
          <a:p>
            <a:pPr indent="0" lvl="0" marL="0" marR="0" rtl="0" algn="ctr">
              <a:spcBef>
                <a:spcPts val="0"/>
              </a:spcBef>
              <a:spcAft>
                <a:spcPts val="0"/>
              </a:spcAft>
              <a:buNone/>
            </a:pPr>
            <a:r>
              <a:t/>
            </a:r>
            <a:endParaRPr b="0" i="0" sz="1500" u="none" cap="none" strike="noStrike">
              <a:solidFill>
                <a:schemeClr val="lt1"/>
              </a:solidFill>
              <a:latin typeface="Calibri"/>
              <a:ea typeface="Calibri"/>
              <a:cs typeface="Calibri"/>
              <a:sym typeface="Calibri"/>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276103" y="6448348"/>
            <a:ext cx="413564" cy="355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66" name="Shape 66"/>
        <p:cNvGrpSpPr/>
        <p:nvPr/>
      </p:nvGrpSpPr>
      <p:grpSpPr>
        <a:xfrm>
          <a:off x="0" y="0"/>
          <a:ext cx="0" cy="0"/>
          <a:chOff x="0" y="0"/>
          <a:chExt cx="0" cy="0"/>
        </a:xfrm>
      </p:grpSpPr>
      <p:pic>
        <p:nvPicPr>
          <p:cNvPr descr="A screenshot of a cell phone&#10;&#10;Description automatically generated" id="67" name="Google Shape;67;g1a9a29d89f1_1_46"/>
          <p:cNvPicPr preferRelativeResize="0"/>
          <p:nvPr/>
        </p:nvPicPr>
        <p:blipFill rotWithShape="1">
          <a:blip r:embed="rId2">
            <a:alphaModFix/>
          </a:blip>
          <a:srcRect b="0" l="0" r="0" t="0"/>
          <a:stretch/>
        </p:blipFill>
        <p:spPr>
          <a:xfrm>
            <a:off x="-1" y="0"/>
            <a:ext cx="12188951" cy="6856284"/>
          </a:xfrm>
          <a:prstGeom prst="rect">
            <a:avLst/>
          </a:prstGeom>
          <a:noFill/>
          <a:ln>
            <a:noFill/>
          </a:ln>
        </p:spPr>
      </p:pic>
      <p:sp>
        <p:nvSpPr>
          <p:cNvPr id="68" name="Google Shape;68;g1a9a29d89f1_1_46"/>
          <p:cNvSpPr txBox="1"/>
          <p:nvPr/>
        </p:nvSpPr>
        <p:spPr>
          <a:xfrm>
            <a:off x="3243362" y="1626141"/>
            <a:ext cx="5789751"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69" name="Google Shape;69;g1a9a29d89f1_1_46"/>
          <p:cNvSpPr txBox="1"/>
          <p:nvPr>
            <p:ph idx="1" type="body"/>
          </p:nvPr>
        </p:nvSpPr>
        <p:spPr>
          <a:xfrm>
            <a:off x="2228632" y="2737943"/>
            <a:ext cx="8145266"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g1a9a29d89f1_1_46"/>
          <p:cNvSpPr txBox="1"/>
          <p:nvPr>
            <p:ph type="title"/>
          </p:nvPr>
        </p:nvSpPr>
        <p:spPr>
          <a:xfrm>
            <a:off x="3959373" y="1809715"/>
            <a:ext cx="435772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g1a9a29d89f1_1_46"/>
          <p:cNvSpPr txBox="1"/>
          <p:nvPr/>
        </p:nvSpPr>
        <p:spPr>
          <a:xfrm>
            <a:off x="245878" y="6439788"/>
            <a:ext cx="652626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72" name="Shape 72"/>
        <p:cNvGrpSpPr/>
        <p:nvPr/>
      </p:nvGrpSpPr>
      <p:grpSpPr>
        <a:xfrm>
          <a:off x="0" y="0"/>
          <a:ext cx="0" cy="0"/>
          <a:chOff x="0" y="0"/>
          <a:chExt cx="0" cy="0"/>
        </a:xfrm>
      </p:grpSpPr>
      <p:pic>
        <p:nvPicPr>
          <p:cNvPr descr="A picture containing holding, yellow, colorful, sign&#10;&#10;Description automatically generated" id="73" name="Google Shape;73;g1a9a29d89f1_1_52"/>
          <p:cNvPicPr preferRelativeResize="0"/>
          <p:nvPr/>
        </p:nvPicPr>
        <p:blipFill rotWithShape="1">
          <a:blip r:embed="rId2">
            <a:alphaModFix/>
          </a:blip>
          <a:srcRect b="0" l="0" r="0" t="0"/>
          <a:stretch/>
        </p:blipFill>
        <p:spPr>
          <a:xfrm>
            <a:off x="0" y="0"/>
            <a:ext cx="12188950" cy="6856284"/>
          </a:xfrm>
          <a:prstGeom prst="rect">
            <a:avLst/>
          </a:prstGeom>
          <a:noFill/>
          <a:ln>
            <a:noFill/>
          </a:ln>
        </p:spPr>
      </p:pic>
      <p:sp>
        <p:nvSpPr>
          <p:cNvPr id="74" name="Google Shape;74;g1a9a29d89f1_1_52"/>
          <p:cNvSpPr txBox="1"/>
          <p:nvPr>
            <p:ph idx="1" type="body"/>
          </p:nvPr>
        </p:nvSpPr>
        <p:spPr>
          <a:xfrm>
            <a:off x="2228632" y="2737943"/>
            <a:ext cx="8145266"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g1a9a29d89f1_1_52"/>
          <p:cNvSpPr txBox="1"/>
          <p:nvPr>
            <p:ph type="title"/>
          </p:nvPr>
        </p:nvSpPr>
        <p:spPr>
          <a:xfrm>
            <a:off x="3959373" y="1809715"/>
            <a:ext cx="435772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g1a9a29d89f1_1_52"/>
          <p:cNvSpPr txBox="1"/>
          <p:nvPr/>
        </p:nvSpPr>
        <p:spPr>
          <a:xfrm>
            <a:off x="245880" y="6483240"/>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77" name="Google Shape;77;g1a9a29d89f1_1_52"/>
          <p:cNvSpPr txBox="1"/>
          <p:nvPr/>
        </p:nvSpPr>
        <p:spPr>
          <a:xfrm>
            <a:off x="7258403" y="6473301"/>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78" name="Shape 78"/>
        <p:cNvGrpSpPr/>
        <p:nvPr/>
      </p:nvGrpSpPr>
      <p:grpSpPr>
        <a:xfrm>
          <a:off x="0" y="0"/>
          <a:ext cx="0" cy="0"/>
          <a:chOff x="0" y="0"/>
          <a:chExt cx="0" cy="0"/>
        </a:xfrm>
      </p:grpSpPr>
      <p:sp>
        <p:nvSpPr>
          <p:cNvPr id="79" name="Google Shape;79;g1a9a29d89f1_1_58"/>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80" name="Google Shape;80;g1a9a29d89f1_1_58"/>
          <p:cNvGrpSpPr/>
          <p:nvPr/>
        </p:nvGrpSpPr>
        <p:grpSpPr>
          <a:xfrm flipH="1" rot="10800000">
            <a:off x="11182282" y="298640"/>
            <a:ext cx="735422" cy="746592"/>
            <a:chOff x="10666920" y="5421408"/>
            <a:chExt cx="735606" cy="746592"/>
          </a:xfrm>
        </p:grpSpPr>
        <p:sp>
          <p:nvSpPr>
            <p:cNvPr id="81" name="Google Shape;81;g1a9a29d89f1_1_58"/>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2" name="Google Shape;82;g1a9a29d89f1_1_58"/>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3" name="Google Shape;83;g1a9a29d89f1_1_58"/>
          <p:cNvSpPr txBox="1"/>
          <p:nvPr>
            <p:ph idx="1" type="body"/>
          </p:nvPr>
        </p:nvSpPr>
        <p:spPr>
          <a:xfrm>
            <a:off x="3281382" y="1788668"/>
            <a:ext cx="7900900"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g1a9a29d89f1_1_58"/>
          <p:cNvSpPr txBox="1"/>
          <p:nvPr/>
        </p:nvSpPr>
        <p:spPr>
          <a:xfrm>
            <a:off x="3281382" y="894071"/>
            <a:ext cx="6104110"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85" name="Google Shape;85;g1a9a29d89f1_1_58"/>
          <p:cNvSpPr txBox="1"/>
          <p:nvPr>
            <p:ph type="title"/>
          </p:nvPr>
        </p:nvSpPr>
        <p:spPr>
          <a:xfrm>
            <a:off x="3281382" y="819848"/>
            <a:ext cx="7900900"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6" name="Google Shape;86;g1a9a29d89f1_1_58"/>
          <p:cNvPicPr preferRelativeResize="0"/>
          <p:nvPr/>
        </p:nvPicPr>
        <p:blipFill rotWithShape="1">
          <a:blip r:embed="rId2">
            <a:alphaModFix/>
          </a:blip>
          <a:srcRect b="0" l="0" r="0" t="0"/>
          <a:stretch/>
        </p:blipFill>
        <p:spPr>
          <a:xfrm>
            <a:off x="0" y="1"/>
            <a:ext cx="2465181" cy="6856283"/>
          </a:xfrm>
          <a:prstGeom prst="rect">
            <a:avLst/>
          </a:prstGeom>
          <a:noFill/>
          <a:ln>
            <a:noFill/>
          </a:ln>
        </p:spPr>
      </p:pic>
      <p:pic>
        <p:nvPicPr>
          <p:cNvPr descr="A close up of a sign&#10;&#10;Description automatically generated" id="87" name="Google Shape;87;g1a9a29d89f1_1_58"/>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88" name="Google Shape;88;g1a9a29d89f1_1_58"/>
          <p:cNvSpPr txBox="1"/>
          <p:nvPr/>
        </p:nvSpPr>
        <p:spPr>
          <a:xfrm>
            <a:off x="5416806"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89" name="Shape 89"/>
        <p:cNvGrpSpPr/>
        <p:nvPr/>
      </p:nvGrpSpPr>
      <p:grpSpPr>
        <a:xfrm>
          <a:off x="0" y="0"/>
          <a:ext cx="0" cy="0"/>
          <a:chOff x="0" y="0"/>
          <a:chExt cx="0" cy="0"/>
        </a:xfrm>
      </p:grpSpPr>
      <p:sp>
        <p:nvSpPr>
          <p:cNvPr id="90" name="Google Shape;90;g1a9a29d89f1_1_69"/>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1" name="Google Shape;91;g1a9a29d89f1_1_69"/>
          <p:cNvSpPr txBox="1"/>
          <p:nvPr>
            <p:ph idx="1" type="body"/>
          </p:nvPr>
        </p:nvSpPr>
        <p:spPr>
          <a:xfrm>
            <a:off x="3281382" y="1788667"/>
            <a:ext cx="7927620"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g1a9a29d89f1_1_69"/>
          <p:cNvSpPr txBox="1"/>
          <p:nvPr>
            <p:ph type="title"/>
          </p:nvPr>
        </p:nvSpPr>
        <p:spPr>
          <a:xfrm>
            <a:off x="3281382" y="819848"/>
            <a:ext cx="7927620"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3" name="Google Shape;93;g1a9a29d89f1_1_69"/>
          <p:cNvPicPr preferRelativeResize="0"/>
          <p:nvPr/>
        </p:nvPicPr>
        <p:blipFill rotWithShape="1">
          <a:blip r:embed="rId2">
            <a:alphaModFix/>
          </a:blip>
          <a:srcRect b="0" l="0" r="0" t="0"/>
          <a:stretch/>
        </p:blipFill>
        <p:spPr>
          <a:xfrm>
            <a:off x="0" y="1"/>
            <a:ext cx="2465181" cy="6856284"/>
          </a:xfrm>
          <a:prstGeom prst="rect">
            <a:avLst/>
          </a:prstGeom>
          <a:noFill/>
          <a:ln>
            <a:noFill/>
          </a:ln>
        </p:spPr>
      </p:pic>
      <p:pic>
        <p:nvPicPr>
          <p:cNvPr descr="A close up of a sign&#10;&#10;Description automatically generated" id="94" name="Google Shape;94;g1a9a29d89f1_1_69"/>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grpSp>
        <p:nvGrpSpPr>
          <p:cNvPr id="95" name="Google Shape;95;g1a9a29d89f1_1_69"/>
          <p:cNvGrpSpPr/>
          <p:nvPr/>
        </p:nvGrpSpPr>
        <p:grpSpPr>
          <a:xfrm>
            <a:off x="2393280" y="0"/>
            <a:ext cx="9795670" cy="6889337"/>
            <a:chOff x="2421466" y="-1"/>
            <a:chExt cx="9810796" cy="6874007"/>
          </a:xfrm>
        </p:grpSpPr>
        <p:sp>
          <p:nvSpPr>
            <p:cNvPr id="96" name="Google Shape;96;g1a9a29d89f1_1_69"/>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7" name="Google Shape;97;g1a9a29d89f1_1_69"/>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 name="Google Shape;98;g1a9a29d89f1_1_69"/>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g1a9a29d89f1_1_69"/>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0" name="Google Shape;100;g1a9a29d89f1_1_69"/>
          <p:cNvSpPr txBox="1"/>
          <p:nvPr/>
        </p:nvSpPr>
        <p:spPr>
          <a:xfrm>
            <a:off x="5416806"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01" name="Shape 101"/>
        <p:cNvGrpSpPr/>
        <p:nvPr/>
      </p:nvGrpSpPr>
      <p:grpSpPr>
        <a:xfrm>
          <a:off x="0" y="0"/>
          <a:ext cx="0" cy="0"/>
          <a:chOff x="0" y="0"/>
          <a:chExt cx="0" cy="0"/>
        </a:xfrm>
      </p:grpSpPr>
      <p:sp>
        <p:nvSpPr>
          <p:cNvPr id="102" name="Google Shape;102;g1a9a29d89f1_1_81"/>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03" name="Google Shape;103;g1a9a29d89f1_1_81"/>
          <p:cNvPicPr preferRelativeResize="0"/>
          <p:nvPr/>
        </p:nvPicPr>
        <p:blipFill rotWithShape="1">
          <a:blip r:embed="rId2">
            <a:alphaModFix/>
          </a:blip>
          <a:srcRect b="0" l="0" r="0" t="0"/>
          <a:stretch/>
        </p:blipFill>
        <p:spPr>
          <a:xfrm>
            <a:off x="545154" y="5713629"/>
            <a:ext cx="1217245" cy="563739"/>
          </a:xfrm>
          <a:prstGeom prst="rect">
            <a:avLst/>
          </a:prstGeom>
          <a:noFill/>
          <a:ln>
            <a:noFill/>
          </a:ln>
        </p:spPr>
      </p:pic>
      <p:sp>
        <p:nvSpPr>
          <p:cNvPr id="104" name="Google Shape;104;g1a9a29d89f1_1_81"/>
          <p:cNvSpPr txBox="1"/>
          <p:nvPr>
            <p:ph idx="1" type="body"/>
          </p:nvPr>
        </p:nvSpPr>
        <p:spPr>
          <a:xfrm>
            <a:off x="545154" y="1852474"/>
            <a:ext cx="3801824"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g1a9a29d89f1_1_81"/>
          <p:cNvSpPr txBox="1"/>
          <p:nvPr>
            <p:ph type="title"/>
          </p:nvPr>
        </p:nvSpPr>
        <p:spPr>
          <a:xfrm>
            <a:off x="545154" y="1039190"/>
            <a:ext cx="3801824"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06" name="Google Shape;106;g1a9a29d89f1_1_81"/>
          <p:cNvPicPr preferRelativeResize="0"/>
          <p:nvPr/>
        </p:nvPicPr>
        <p:blipFill rotWithShape="1">
          <a:blip r:embed="rId3">
            <a:alphaModFix/>
          </a:blip>
          <a:srcRect b="0" l="0" r="0" t="0"/>
          <a:stretch/>
        </p:blipFill>
        <p:spPr>
          <a:xfrm>
            <a:off x="4976323" y="0"/>
            <a:ext cx="7212627" cy="6856284"/>
          </a:xfrm>
          <a:prstGeom prst="rect">
            <a:avLst/>
          </a:prstGeom>
          <a:noFill/>
          <a:ln>
            <a:noFill/>
          </a:ln>
        </p:spPr>
      </p:pic>
      <p:sp>
        <p:nvSpPr>
          <p:cNvPr id="107" name="Google Shape;107;g1a9a29d89f1_1_81"/>
          <p:cNvSpPr txBox="1"/>
          <p:nvPr>
            <p:ph idx="2" type="body"/>
          </p:nvPr>
        </p:nvSpPr>
        <p:spPr>
          <a:xfrm>
            <a:off x="6488723" y="1852474"/>
            <a:ext cx="427611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8" name="Google Shape;108;g1a9a29d89f1_1_81"/>
          <p:cNvGrpSpPr/>
          <p:nvPr/>
        </p:nvGrpSpPr>
        <p:grpSpPr>
          <a:xfrm flipH="1" rot="10800000">
            <a:off x="5538164" y="5593682"/>
            <a:ext cx="522451" cy="530386"/>
            <a:chOff x="5537620" y="745237"/>
            <a:chExt cx="522582" cy="530387"/>
          </a:xfrm>
        </p:grpSpPr>
        <p:sp>
          <p:nvSpPr>
            <p:cNvPr id="109" name="Google Shape;109;g1a9a29d89f1_1_8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0" name="Google Shape;110;g1a9a29d89f1_1_8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11" name="Google Shape;111;g1a9a29d89f1_1_81"/>
          <p:cNvGrpSpPr/>
          <p:nvPr/>
        </p:nvGrpSpPr>
        <p:grpSpPr>
          <a:xfrm>
            <a:off x="5538164" y="745237"/>
            <a:ext cx="522451" cy="529650"/>
            <a:chOff x="5537620" y="745237"/>
            <a:chExt cx="522582" cy="529650"/>
          </a:xfrm>
        </p:grpSpPr>
        <p:sp>
          <p:nvSpPr>
            <p:cNvPr id="112" name="Google Shape;112;g1a9a29d89f1_1_8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3" name="Google Shape;113;g1a9a29d89f1_1_8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14" name="Google Shape;114;g1a9a29d89f1_1_81"/>
          <p:cNvGrpSpPr/>
          <p:nvPr/>
        </p:nvGrpSpPr>
        <p:grpSpPr>
          <a:xfrm>
            <a:off x="11083834" y="745237"/>
            <a:ext cx="522452" cy="530387"/>
            <a:chOff x="11140977" y="745237"/>
            <a:chExt cx="522582" cy="530387"/>
          </a:xfrm>
        </p:grpSpPr>
        <p:sp>
          <p:nvSpPr>
            <p:cNvPr id="115" name="Google Shape;115;g1a9a29d89f1_1_8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6" name="Google Shape;116;g1a9a29d89f1_1_8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17" name="Google Shape;117;g1a9a29d89f1_1_81"/>
          <p:cNvGrpSpPr/>
          <p:nvPr/>
        </p:nvGrpSpPr>
        <p:grpSpPr>
          <a:xfrm flipH="1" rot="10800000">
            <a:off x="11083834" y="5593682"/>
            <a:ext cx="522452" cy="530386"/>
            <a:chOff x="11140977" y="745237"/>
            <a:chExt cx="522582" cy="530387"/>
          </a:xfrm>
        </p:grpSpPr>
        <p:sp>
          <p:nvSpPr>
            <p:cNvPr id="118" name="Google Shape;118;g1a9a29d89f1_1_8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g1a9a29d89f1_1_8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0" name="Google Shape;120;g1a9a29d89f1_1_81"/>
          <p:cNvSpPr txBox="1"/>
          <p:nvPr/>
        </p:nvSpPr>
        <p:spPr>
          <a:xfrm>
            <a:off x="6380964" y="222722"/>
            <a:ext cx="4491627"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21" name="Google Shape;121;g1a9a29d89f1_1_81"/>
          <p:cNvSpPr txBox="1"/>
          <p:nvPr/>
        </p:nvSpPr>
        <p:spPr>
          <a:xfrm>
            <a:off x="5363644" y="6473301"/>
            <a:ext cx="6526266"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22" name="Shape 122"/>
        <p:cNvGrpSpPr/>
        <p:nvPr/>
      </p:nvGrpSpPr>
      <p:grpSpPr>
        <a:xfrm>
          <a:off x="0" y="0"/>
          <a:ext cx="0" cy="0"/>
          <a:chOff x="0" y="0"/>
          <a:chExt cx="0" cy="0"/>
        </a:xfrm>
      </p:grpSpPr>
      <p:sp>
        <p:nvSpPr>
          <p:cNvPr id="123" name="Google Shape;123;g1a9a29d89f1_1_102"/>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24" name="Google Shape;124;g1a9a29d89f1_1_102"/>
          <p:cNvPicPr preferRelativeResize="0"/>
          <p:nvPr/>
        </p:nvPicPr>
        <p:blipFill rotWithShape="1">
          <a:blip r:embed="rId2">
            <a:alphaModFix/>
          </a:blip>
          <a:srcRect b="0" l="0" r="0" t="0"/>
          <a:stretch/>
        </p:blipFill>
        <p:spPr>
          <a:xfrm>
            <a:off x="4976323" y="0"/>
            <a:ext cx="7212627" cy="6856284"/>
          </a:xfrm>
          <a:prstGeom prst="rect">
            <a:avLst/>
          </a:prstGeom>
          <a:noFill/>
          <a:ln>
            <a:noFill/>
          </a:ln>
        </p:spPr>
      </p:pic>
      <p:pic>
        <p:nvPicPr>
          <p:cNvPr descr="A close up of a sign&#10;&#10;Description automatically generated" id="125" name="Google Shape;125;g1a9a29d89f1_1_102"/>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126" name="Google Shape;126;g1a9a29d89f1_1_102"/>
          <p:cNvSpPr txBox="1"/>
          <p:nvPr>
            <p:ph idx="1" type="body"/>
          </p:nvPr>
        </p:nvSpPr>
        <p:spPr>
          <a:xfrm>
            <a:off x="545154" y="1852474"/>
            <a:ext cx="3801824"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 name="Google Shape;127;g1a9a29d89f1_1_102"/>
          <p:cNvSpPr txBox="1"/>
          <p:nvPr>
            <p:ph type="title"/>
          </p:nvPr>
        </p:nvSpPr>
        <p:spPr>
          <a:xfrm>
            <a:off x="545154" y="1039190"/>
            <a:ext cx="3801824"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28" name="Google Shape;128;g1a9a29d89f1_1_102"/>
          <p:cNvGrpSpPr/>
          <p:nvPr/>
        </p:nvGrpSpPr>
        <p:grpSpPr>
          <a:xfrm rot="10800000">
            <a:off x="11084686" y="5596087"/>
            <a:ext cx="522451" cy="530386"/>
            <a:chOff x="2645664" y="2011680"/>
            <a:chExt cx="735606" cy="746592"/>
          </a:xfrm>
        </p:grpSpPr>
        <p:sp>
          <p:nvSpPr>
            <p:cNvPr id="129" name="Google Shape;129;g1a9a29d89f1_1_10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0" name="Google Shape;130;g1a9a29d89f1_1_10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31" name="Google Shape;131;g1a9a29d89f1_1_102"/>
          <p:cNvGrpSpPr/>
          <p:nvPr/>
        </p:nvGrpSpPr>
        <p:grpSpPr>
          <a:xfrm flipH="1" rot="10800000">
            <a:off x="5538163" y="5593683"/>
            <a:ext cx="522451" cy="530386"/>
            <a:chOff x="2645664" y="2011680"/>
            <a:chExt cx="735606" cy="746592"/>
          </a:xfrm>
        </p:grpSpPr>
        <p:sp>
          <p:nvSpPr>
            <p:cNvPr id="132" name="Google Shape;132;g1a9a29d89f1_1_10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3" name="Google Shape;133;g1a9a29d89f1_1_10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34" name="Google Shape;134;g1a9a29d89f1_1_102"/>
          <p:cNvGrpSpPr/>
          <p:nvPr/>
        </p:nvGrpSpPr>
        <p:grpSpPr>
          <a:xfrm>
            <a:off x="5539228" y="745361"/>
            <a:ext cx="522451" cy="530386"/>
            <a:chOff x="2645664" y="2011680"/>
            <a:chExt cx="735606" cy="746592"/>
          </a:xfrm>
        </p:grpSpPr>
        <p:sp>
          <p:nvSpPr>
            <p:cNvPr id="135" name="Google Shape;135;g1a9a29d89f1_1_10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6" name="Google Shape;136;g1a9a29d89f1_1_10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37" name="Google Shape;137;g1a9a29d89f1_1_102"/>
          <p:cNvGrpSpPr/>
          <p:nvPr/>
        </p:nvGrpSpPr>
        <p:grpSpPr>
          <a:xfrm flipH="1">
            <a:off x="11084686" y="742129"/>
            <a:ext cx="522451" cy="530386"/>
            <a:chOff x="2645664" y="2011680"/>
            <a:chExt cx="735606" cy="746592"/>
          </a:xfrm>
        </p:grpSpPr>
        <p:sp>
          <p:nvSpPr>
            <p:cNvPr id="138" name="Google Shape;138;g1a9a29d89f1_1_10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9" name="Google Shape;139;g1a9a29d89f1_1_10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40" name="Google Shape;140;g1a9a29d89f1_1_102"/>
          <p:cNvSpPr txBox="1"/>
          <p:nvPr>
            <p:ph idx="2" type="body"/>
          </p:nvPr>
        </p:nvSpPr>
        <p:spPr>
          <a:xfrm>
            <a:off x="6488723" y="1852474"/>
            <a:ext cx="427611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g1a9a29d89f1_1_102"/>
          <p:cNvSpPr txBox="1"/>
          <p:nvPr/>
        </p:nvSpPr>
        <p:spPr>
          <a:xfrm>
            <a:off x="6380964" y="222722"/>
            <a:ext cx="4491627"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42" name="Google Shape;142;g1a9a29d89f1_1_102"/>
          <p:cNvSpPr txBox="1"/>
          <p:nvPr/>
        </p:nvSpPr>
        <p:spPr>
          <a:xfrm>
            <a:off x="5363644" y="6473301"/>
            <a:ext cx="6526266"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43" name="Shape 143"/>
        <p:cNvGrpSpPr/>
        <p:nvPr/>
      </p:nvGrpSpPr>
      <p:grpSpPr>
        <a:xfrm>
          <a:off x="0" y="0"/>
          <a:ext cx="0" cy="0"/>
          <a:chOff x="0" y="0"/>
          <a:chExt cx="0" cy="0"/>
        </a:xfrm>
      </p:grpSpPr>
      <p:sp>
        <p:nvSpPr>
          <p:cNvPr id="144" name="Google Shape;144;g1a9a29d89f1_1_123"/>
          <p:cNvSpPr txBox="1"/>
          <p:nvPr/>
        </p:nvSpPr>
        <p:spPr>
          <a:xfrm>
            <a:off x="7258407"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45" name="Google Shape;145;g1a9a29d89f1_1_123"/>
          <p:cNvSpPr txBox="1"/>
          <p:nvPr/>
        </p:nvSpPr>
        <p:spPr>
          <a:xfrm>
            <a:off x="245878"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46" name="Shape 146"/>
        <p:cNvGrpSpPr/>
        <p:nvPr/>
      </p:nvGrpSpPr>
      <p:grpSpPr>
        <a:xfrm>
          <a:off x="0" y="0"/>
          <a:ext cx="0" cy="0"/>
          <a:chOff x="0" y="0"/>
          <a:chExt cx="0" cy="0"/>
        </a:xfrm>
      </p:grpSpPr>
      <p:sp>
        <p:nvSpPr>
          <p:cNvPr id="147" name="Google Shape;147;g1a9a29d89f1_1_126"/>
          <p:cNvSpPr txBox="1"/>
          <p:nvPr>
            <p:ph idx="1" type="body"/>
          </p:nvPr>
        </p:nvSpPr>
        <p:spPr>
          <a:xfrm>
            <a:off x="1589824" y="1951592"/>
            <a:ext cx="4221693"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48" name="Google Shape;148;g1a9a29d89f1_1_126"/>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149" name="Google Shape;149;g1a9a29d89f1_1_126"/>
          <p:cNvSpPr txBox="1"/>
          <p:nvPr>
            <p:ph type="title"/>
          </p:nvPr>
        </p:nvSpPr>
        <p:spPr>
          <a:xfrm>
            <a:off x="1589824" y="470310"/>
            <a:ext cx="8982295"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g1a9a29d89f1_1_126"/>
          <p:cNvSpPr txBox="1"/>
          <p:nvPr>
            <p:ph idx="2" type="body"/>
          </p:nvPr>
        </p:nvSpPr>
        <p:spPr>
          <a:xfrm>
            <a:off x="6350427" y="1951592"/>
            <a:ext cx="4221693"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g1a9a29d89f1_1_126"/>
          <p:cNvSpPr txBox="1"/>
          <p:nvPr/>
        </p:nvSpPr>
        <p:spPr>
          <a:xfrm>
            <a:off x="245878"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52" name="Google Shape;152;g1a9a29d89f1_1_126"/>
          <p:cNvSpPr txBox="1"/>
          <p:nvPr/>
        </p:nvSpPr>
        <p:spPr>
          <a:xfrm>
            <a:off x="7258407"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53" name="Shape 153"/>
        <p:cNvGrpSpPr/>
        <p:nvPr/>
      </p:nvGrpSpPr>
      <p:grpSpPr>
        <a:xfrm>
          <a:off x="0" y="0"/>
          <a:ext cx="0" cy="0"/>
          <a:chOff x="0" y="0"/>
          <a:chExt cx="0" cy="0"/>
        </a:xfrm>
      </p:grpSpPr>
      <p:sp>
        <p:nvSpPr>
          <p:cNvPr id="154" name="Google Shape;154;g1a9a29d89f1_1_133"/>
          <p:cNvSpPr/>
          <p:nvPr>
            <p:ph idx="2" type="pic"/>
          </p:nvPr>
        </p:nvSpPr>
        <p:spPr>
          <a:xfrm>
            <a:off x="3842995" y="696340"/>
            <a:ext cx="7620094" cy="5015143"/>
          </a:xfrm>
          <a:prstGeom prst="corner">
            <a:avLst>
              <a:gd fmla="val 78408" name="adj1"/>
              <a:gd fmla="val 117748" name="adj2"/>
            </a:avLst>
          </a:prstGeom>
          <a:noFill/>
          <a:ln>
            <a:noFill/>
          </a:ln>
        </p:spPr>
      </p:sp>
      <p:pic>
        <p:nvPicPr>
          <p:cNvPr descr="A close up of a sign&#10;&#10;Description automatically generated" id="155" name="Google Shape;155;g1a9a29d89f1_1_133"/>
          <p:cNvPicPr preferRelativeResize="0"/>
          <p:nvPr/>
        </p:nvPicPr>
        <p:blipFill rotWithShape="1">
          <a:blip r:embed="rId2">
            <a:alphaModFix/>
          </a:blip>
          <a:srcRect b="0" l="0" r="0" t="0"/>
          <a:stretch/>
        </p:blipFill>
        <p:spPr>
          <a:xfrm>
            <a:off x="10127402" y="686124"/>
            <a:ext cx="1217245" cy="563739"/>
          </a:xfrm>
          <a:prstGeom prst="rect">
            <a:avLst/>
          </a:prstGeom>
          <a:noFill/>
          <a:ln>
            <a:noFill/>
          </a:ln>
        </p:spPr>
      </p:pic>
      <p:sp>
        <p:nvSpPr>
          <p:cNvPr id="156" name="Google Shape;156;g1a9a29d89f1_1_133"/>
          <p:cNvSpPr txBox="1"/>
          <p:nvPr>
            <p:ph idx="1" type="body"/>
          </p:nvPr>
        </p:nvSpPr>
        <p:spPr>
          <a:xfrm>
            <a:off x="725860" y="1371538"/>
            <a:ext cx="2582569"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7" name="Google Shape;157;g1a9a29d89f1_1_133"/>
          <p:cNvSpPr txBox="1"/>
          <p:nvPr>
            <p:ph type="title"/>
          </p:nvPr>
        </p:nvSpPr>
        <p:spPr>
          <a:xfrm>
            <a:off x="725858" y="544528"/>
            <a:ext cx="2582571"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58" name="Google Shape;158;g1a9a29d89f1_1_133"/>
          <p:cNvGrpSpPr/>
          <p:nvPr/>
        </p:nvGrpSpPr>
        <p:grpSpPr>
          <a:xfrm>
            <a:off x="3842995" y="582803"/>
            <a:ext cx="7626443" cy="1197932"/>
            <a:chOff x="3840781" y="580943"/>
            <a:chExt cx="7628351" cy="1197932"/>
          </a:xfrm>
        </p:grpSpPr>
        <p:sp>
          <p:nvSpPr>
            <p:cNvPr id="159" name="Google Shape;159;g1a9a29d89f1_1_133"/>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g1a9a29d89f1_1_133"/>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g1a9a29d89f1_1_133"/>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g1a9a29d89f1_1_133"/>
          <p:cNvSpPr txBox="1"/>
          <p:nvPr/>
        </p:nvSpPr>
        <p:spPr>
          <a:xfrm>
            <a:off x="7258407"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63" name="Google Shape;163;g1a9a29d89f1_1_133"/>
          <p:cNvSpPr txBox="1"/>
          <p:nvPr/>
        </p:nvSpPr>
        <p:spPr>
          <a:xfrm>
            <a:off x="245880" y="6483240"/>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64" name="Shape 164"/>
        <p:cNvGrpSpPr/>
        <p:nvPr/>
      </p:nvGrpSpPr>
      <p:grpSpPr>
        <a:xfrm>
          <a:off x="0" y="0"/>
          <a:ext cx="0" cy="0"/>
          <a:chOff x="0" y="0"/>
          <a:chExt cx="0" cy="0"/>
        </a:xfrm>
      </p:grpSpPr>
      <p:pic>
        <p:nvPicPr>
          <p:cNvPr descr="A picture containing flying, plane, bird&#10;&#10;Description automatically generated" id="165" name="Google Shape;165;g1a9a29d89f1_1_144"/>
          <p:cNvPicPr preferRelativeResize="0"/>
          <p:nvPr/>
        </p:nvPicPr>
        <p:blipFill rotWithShape="1">
          <a:blip r:embed="rId2">
            <a:alphaModFix/>
          </a:blip>
          <a:srcRect b="0" l="0" r="0" t="0"/>
          <a:stretch/>
        </p:blipFill>
        <p:spPr>
          <a:xfrm>
            <a:off x="-1" y="0"/>
            <a:ext cx="12194392" cy="6856284"/>
          </a:xfrm>
          <a:prstGeom prst="rect">
            <a:avLst/>
          </a:prstGeom>
          <a:noFill/>
          <a:ln>
            <a:noFill/>
          </a:ln>
        </p:spPr>
      </p:pic>
      <p:sp>
        <p:nvSpPr>
          <p:cNvPr id="166" name="Google Shape;166;g1a9a29d89f1_1_144"/>
          <p:cNvSpPr/>
          <p:nvPr>
            <p:ph idx="2" type="pic"/>
          </p:nvPr>
        </p:nvSpPr>
        <p:spPr>
          <a:xfrm>
            <a:off x="3886675" y="546137"/>
            <a:ext cx="7576413" cy="5618863"/>
          </a:xfrm>
          <a:prstGeom prst="corner">
            <a:avLst>
              <a:gd fmla="val 80709" name="adj1"/>
              <a:gd fmla="val 104483" name="adj2"/>
            </a:avLst>
          </a:prstGeom>
          <a:noFill/>
          <a:ln>
            <a:noFill/>
          </a:ln>
        </p:spPr>
      </p:sp>
      <p:pic>
        <p:nvPicPr>
          <p:cNvPr descr="A close up of a sign&#10;&#10;Description automatically generated" id="167" name="Google Shape;167;g1a9a29d89f1_1_144"/>
          <p:cNvPicPr preferRelativeResize="0"/>
          <p:nvPr/>
        </p:nvPicPr>
        <p:blipFill rotWithShape="1">
          <a:blip r:embed="rId3">
            <a:alphaModFix/>
          </a:blip>
          <a:srcRect b="0" l="0" r="0" t="0"/>
          <a:stretch/>
        </p:blipFill>
        <p:spPr>
          <a:xfrm>
            <a:off x="10127402" y="686124"/>
            <a:ext cx="1217245" cy="563739"/>
          </a:xfrm>
          <a:prstGeom prst="rect">
            <a:avLst/>
          </a:prstGeom>
          <a:noFill/>
          <a:ln>
            <a:noFill/>
          </a:ln>
        </p:spPr>
      </p:pic>
      <p:sp>
        <p:nvSpPr>
          <p:cNvPr id="168" name="Google Shape;168;g1a9a29d89f1_1_144"/>
          <p:cNvSpPr txBox="1"/>
          <p:nvPr>
            <p:ph idx="1" type="body"/>
          </p:nvPr>
        </p:nvSpPr>
        <p:spPr>
          <a:xfrm>
            <a:off x="725860" y="1371538"/>
            <a:ext cx="2582569"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69" name="Google Shape;169;g1a9a29d89f1_1_144"/>
          <p:cNvGrpSpPr/>
          <p:nvPr/>
        </p:nvGrpSpPr>
        <p:grpSpPr>
          <a:xfrm>
            <a:off x="3886675" y="438917"/>
            <a:ext cx="7576542" cy="1195570"/>
            <a:chOff x="3884346" y="453875"/>
            <a:chExt cx="7578438" cy="1195570"/>
          </a:xfrm>
        </p:grpSpPr>
        <p:sp>
          <p:nvSpPr>
            <p:cNvPr id="170" name="Google Shape;170;g1a9a29d89f1_1_144"/>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1" name="Google Shape;171;g1a9a29d89f1_1_144"/>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2" name="Google Shape;172;g1a9a29d89f1_1_144"/>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3" name="Google Shape;173;g1a9a29d89f1_1_144"/>
          <p:cNvSpPr txBox="1"/>
          <p:nvPr>
            <p:ph type="title"/>
          </p:nvPr>
        </p:nvSpPr>
        <p:spPr>
          <a:xfrm>
            <a:off x="725858" y="544528"/>
            <a:ext cx="2582571"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g1a9a29d89f1_1_144"/>
          <p:cNvSpPr txBox="1"/>
          <p:nvPr/>
        </p:nvSpPr>
        <p:spPr>
          <a:xfrm>
            <a:off x="245878"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75" name="Google Shape;175;g1a9a29d89f1_1_144"/>
          <p:cNvSpPr txBox="1"/>
          <p:nvPr/>
        </p:nvSpPr>
        <p:spPr>
          <a:xfrm>
            <a:off x="5416806"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8022818" y="6534593"/>
            <a:ext cx="3890100" cy="166200"/>
          </a:xfrm>
          <a:prstGeom prst="rect">
            <a:avLst/>
          </a:prstGeom>
          <a:noFill/>
          <a:ln>
            <a:noFill/>
          </a:ln>
        </p:spPr>
        <p:txBody>
          <a:bodyPr anchorCtr="0" anchor="t" bIns="13650" lIns="27325" spcFirstLastPara="1" rIns="27325" wrap="square" tIns="1365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sz="400"/>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406309" y="170186"/>
            <a:ext cx="568977" cy="488578"/>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76" name="Shape 176"/>
        <p:cNvGrpSpPr/>
        <p:nvPr/>
      </p:nvGrpSpPr>
      <p:grpSpPr>
        <a:xfrm>
          <a:off x="0" y="0"/>
          <a:ext cx="0" cy="0"/>
          <a:chOff x="0" y="0"/>
          <a:chExt cx="0" cy="0"/>
        </a:xfrm>
      </p:grpSpPr>
      <p:sp>
        <p:nvSpPr>
          <p:cNvPr id="177" name="Google Shape;177;g1a9a29d89f1_1_156"/>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8" name="Google Shape;178;g1a9a29d89f1_1_156"/>
          <p:cNvSpPr/>
          <p:nvPr>
            <p:ph idx="2" type="pic"/>
          </p:nvPr>
        </p:nvSpPr>
        <p:spPr>
          <a:xfrm>
            <a:off x="3892931" y="537158"/>
            <a:ext cx="7569055" cy="5799726"/>
          </a:xfrm>
          <a:prstGeom prst="corner">
            <a:avLst>
              <a:gd fmla="val 83572" name="adj1"/>
              <a:gd fmla="val 113968" name="adj2"/>
            </a:avLst>
          </a:prstGeom>
          <a:noFill/>
          <a:ln>
            <a:noFill/>
          </a:ln>
        </p:spPr>
      </p:sp>
      <p:pic>
        <p:nvPicPr>
          <p:cNvPr descr="A close up of a sign&#10;&#10;Description automatically generated" id="179" name="Google Shape;179;g1a9a29d89f1_1_156"/>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180" name="Google Shape;180;g1a9a29d89f1_1_156"/>
          <p:cNvSpPr txBox="1"/>
          <p:nvPr>
            <p:ph type="title"/>
          </p:nvPr>
        </p:nvSpPr>
        <p:spPr>
          <a:xfrm>
            <a:off x="725858" y="544528"/>
            <a:ext cx="2582571"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g1a9a29d89f1_1_156"/>
          <p:cNvSpPr txBox="1"/>
          <p:nvPr>
            <p:ph idx="1" type="body"/>
          </p:nvPr>
        </p:nvSpPr>
        <p:spPr>
          <a:xfrm>
            <a:off x="725860" y="1371538"/>
            <a:ext cx="2582569"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82" name="Google Shape;182;g1a9a29d89f1_1_156"/>
          <p:cNvGrpSpPr/>
          <p:nvPr/>
        </p:nvGrpSpPr>
        <p:grpSpPr>
          <a:xfrm>
            <a:off x="3892931" y="434340"/>
            <a:ext cx="7569055" cy="1059565"/>
            <a:chOff x="3893905" y="434339"/>
            <a:chExt cx="7570949" cy="1059565"/>
          </a:xfrm>
        </p:grpSpPr>
        <p:sp>
          <p:nvSpPr>
            <p:cNvPr id="183" name="Google Shape;183;g1a9a29d89f1_1_156"/>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g1a9a29d89f1_1_156"/>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g1a9a29d89f1_1_156"/>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g1a9a29d89f1_1_156"/>
          <p:cNvSpPr txBox="1"/>
          <p:nvPr/>
        </p:nvSpPr>
        <p:spPr>
          <a:xfrm>
            <a:off x="5416806"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87" name="Shape 187"/>
        <p:cNvGrpSpPr/>
        <p:nvPr/>
      </p:nvGrpSpPr>
      <p:grpSpPr>
        <a:xfrm>
          <a:off x="0" y="0"/>
          <a:ext cx="0" cy="0"/>
          <a:chOff x="0" y="0"/>
          <a:chExt cx="0" cy="0"/>
        </a:xfrm>
      </p:grpSpPr>
      <p:sp>
        <p:nvSpPr>
          <p:cNvPr id="188" name="Google Shape;188;g1a9a29d89f1_1_167"/>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89" name="Google Shape;189;g1a9a29d89f1_1_167"/>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190" name="Google Shape;190;g1a9a29d89f1_1_167"/>
          <p:cNvSpPr txBox="1"/>
          <p:nvPr>
            <p:ph type="title"/>
          </p:nvPr>
        </p:nvSpPr>
        <p:spPr>
          <a:xfrm>
            <a:off x="725858" y="544528"/>
            <a:ext cx="335744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g1a9a29d89f1_1_167"/>
          <p:cNvSpPr txBox="1"/>
          <p:nvPr>
            <p:ph idx="1" type="body"/>
          </p:nvPr>
        </p:nvSpPr>
        <p:spPr>
          <a:xfrm>
            <a:off x="725860" y="1371538"/>
            <a:ext cx="2582569"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92" name="Google Shape;192;g1a9a29d89f1_1_167"/>
          <p:cNvPicPr preferRelativeResize="0"/>
          <p:nvPr>
            <p:ph idx="2" type="pic"/>
          </p:nvPr>
        </p:nvPicPr>
        <p:blipFill/>
        <p:spPr>
          <a:xfrm flipH="1">
            <a:off x="3631290" y="743802"/>
            <a:ext cx="7974036"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93" name="Google Shape;193;g1a9a29d89f1_1_167"/>
          <p:cNvGrpSpPr/>
          <p:nvPr/>
        </p:nvGrpSpPr>
        <p:grpSpPr>
          <a:xfrm>
            <a:off x="3631291" y="637953"/>
            <a:ext cx="7974036" cy="2393648"/>
            <a:chOff x="3683000" y="638356"/>
            <a:chExt cx="7976031" cy="2393648"/>
          </a:xfrm>
        </p:grpSpPr>
        <p:sp>
          <p:nvSpPr>
            <p:cNvPr id="194" name="Google Shape;194;g1a9a29d89f1_1_167"/>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5" name="Google Shape;195;g1a9a29d89f1_1_167"/>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6" name="Google Shape;196;g1a9a29d89f1_1_167"/>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97" name="Google Shape;197;g1a9a29d89f1_1_167"/>
          <p:cNvSpPr txBox="1"/>
          <p:nvPr/>
        </p:nvSpPr>
        <p:spPr>
          <a:xfrm>
            <a:off x="5416806" y="6483240"/>
            <a:ext cx="6526266"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98" name="Shape 198"/>
        <p:cNvGrpSpPr/>
        <p:nvPr/>
      </p:nvGrpSpPr>
      <p:grpSpPr>
        <a:xfrm>
          <a:off x="0" y="0"/>
          <a:ext cx="0" cy="0"/>
          <a:chOff x="0" y="0"/>
          <a:chExt cx="0" cy="0"/>
        </a:xfrm>
      </p:grpSpPr>
      <p:pic>
        <p:nvPicPr>
          <p:cNvPr descr="A picture containing screenshot&#10;&#10;Description automatically generated" id="199" name="Google Shape;199;g1a9a29d89f1_1_178"/>
          <p:cNvPicPr preferRelativeResize="0"/>
          <p:nvPr/>
        </p:nvPicPr>
        <p:blipFill rotWithShape="1">
          <a:blip r:embed="rId2">
            <a:alphaModFix/>
          </a:blip>
          <a:srcRect b="0" l="0" r="0" t="0"/>
          <a:stretch/>
        </p:blipFill>
        <p:spPr>
          <a:xfrm>
            <a:off x="1" y="0"/>
            <a:ext cx="12188950" cy="6856284"/>
          </a:xfrm>
          <a:prstGeom prst="rect">
            <a:avLst/>
          </a:prstGeom>
          <a:noFill/>
          <a:ln>
            <a:noFill/>
          </a:ln>
        </p:spPr>
      </p:pic>
      <p:sp>
        <p:nvSpPr>
          <p:cNvPr id="200" name="Google Shape;200;g1a9a29d89f1_1_178"/>
          <p:cNvSpPr txBox="1"/>
          <p:nvPr>
            <p:ph idx="1" type="body"/>
          </p:nvPr>
        </p:nvSpPr>
        <p:spPr>
          <a:xfrm>
            <a:off x="2228632" y="2737943"/>
            <a:ext cx="8145266"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1" name="Google Shape;201;g1a9a29d89f1_1_178"/>
          <p:cNvSpPr txBox="1"/>
          <p:nvPr>
            <p:ph type="title"/>
          </p:nvPr>
        </p:nvSpPr>
        <p:spPr>
          <a:xfrm>
            <a:off x="3959373" y="1809715"/>
            <a:ext cx="435772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 name="Google Shape;202;g1a9a29d89f1_1_178"/>
          <p:cNvSpPr txBox="1"/>
          <p:nvPr/>
        </p:nvSpPr>
        <p:spPr>
          <a:xfrm>
            <a:off x="245878" y="6439788"/>
            <a:ext cx="652626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203" name="Shape 203"/>
        <p:cNvGrpSpPr/>
        <p:nvPr/>
      </p:nvGrpSpPr>
      <p:grpSpPr>
        <a:xfrm>
          <a:off x="0" y="0"/>
          <a:ext cx="0" cy="0"/>
          <a:chOff x="0" y="0"/>
          <a:chExt cx="0" cy="0"/>
        </a:xfrm>
      </p:grpSpPr>
      <p:pic>
        <p:nvPicPr>
          <p:cNvPr descr="A close up of a sign&#10;&#10;Description automatically generated" id="204" name="Google Shape;204;g1a9a29d89f1_1_183"/>
          <p:cNvPicPr preferRelativeResize="0"/>
          <p:nvPr/>
        </p:nvPicPr>
        <p:blipFill rotWithShape="1">
          <a:blip r:embed="rId2">
            <a:alphaModFix/>
          </a:blip>
          <a:srcRect b="0" l="0" r="0" t="0"/>
          <a:stretch/>
        </p:blipFill>
        <p:spPr>
          <a:xfrm>
            <a:off x="-1" y="0"/>
            <a:ext cx="12194392" cy="6856284"/>
          </a:xfrm>
          <a:prstGeom prst="rect">
            <a:avLst/>
          </a:prstGeom>
          <a:noFill/>
          <a:ln>
            <a:noFill/>
          </a:ln>
        </p:spPr>
      </p:pic>
      <p:sp>
        <p:nvSpPr>
          <p:cNvPr id="205" name="Google Shape;205;g1a9a29d89f1_1_183"/>
          <p:cNvSpPr txBox="1"/>
          <p:nvPr>
            <p:ph idx="1" type="body"/>
          </p:nvPr>
        </p:nvSpPr>
        <p:spPr>
          <a:xfrm>
            <a:off x="2228632" y="2737943"/>
            <a:ext cx="8145266"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g1a9a29d89f1_1_183"/>
          <p:cNvSpPr txBox="1"/>
          <p:nvPr>
            <p:ph type="title"/>
          </p:nvPr>
        </p:nvSpPr>
        <p:spPr>
          <a:xfrm>
            <a:off x="3959373" y="1809715"/>
            <a:ext cx="435772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 name="Google Shape;207;g1a9a29d89f1_1_183"/>
          <p:cNvSpPr txBox="1"/>
          <p:nvPr/>
        </p:nvSpPr>
        <p:spPr>
          <a:xfrm>
            <a:off x="7258403" y="6473301"/>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08" name="Google Shape;208;g1a9a29d89f1_1_183"/>
          <p:cNvSpPr txBox="1"/>
          <p:nvPr/>
        </p:nvSpPr>
        <p:spPr>
          <a:xfrm>
            <a:off x="245880" y="6483240"/>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209" name="Shape 209"/>
        <p:cNvGrpSpPr/>
        <p:nvPr/>
      </p:nvGrpSpPr>
      <p:grpSpPr>
        <a:xfrm>
          <a:off x="0" y="0"/>
          <a:ext cx="0" cy="0"/>
          <a:chOff x="0" y="0"/>
          <a:chExt cx="0" cy="0"/>
        </a:xfrm>
      </p:grpSpPr>
      <p:sp>
        <p:nvSpPr>
          <p:cNvPr id="210" name="Google Shape;210;g1a9a29d89f1_1_189"/>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11" name="Google Shape;211;g1a9a29d89f1_1_189"/>
          <p:cNvGrpSpPr/>
          <p:nvPr/>
        </p:nvGrpSpPr>
        <p:grpSpPr>
          <a:xfrm>
            <a:off x="5538164" y="745237"/>
            <a:ext cx="522451" cy="530387"/>
            <a:chOff x="5537620" y="745237"/>
            <a:chExt cx="522582" cy="530387"/>
          </a:xfrm>
        </p:grpSpPr>
        <p:sp>
          <p:nvSpPr>
            <p:cNvPr id="212" name="Google Shape;212;g1a9a29d89f1_1_18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3" name="Google Shape;213;g1a9a29d89f1_1_18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14" name="Google Shape;214;g1a9a29d89f1_1_189"/>
          <p:cNvGrpSpPr/>
          <p:nvPr/>
        </p:nvGrpSpPr>
        <p:grpSpPr>
          <a:xfrm flipH="1" rot="10800000">
            <a:off x="5538164" y="5593682"/>
            <a:ext cx="522451" cy="530386"/>
            <a:chOff x="5537620" y="745237"/>
            <a:chExt cx="522582" cy="530387"/>
          </a:xfrm>
        </p:grpSpPr>
        <p:sp>
          <p:nvSpPr>
            <p:cNvPr id="215" name="Google Shape;215;g1a9a29d89f1_1_18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6" name="Google Shape;216;g1a9a29d89f1_1_18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17" name="Google Shape;217;g1a9a29d89f1_1_189"/>
          <p:cNvGrpSpPr/>
          <p:nvPr/>
        </p:nvGrpSpPr>
        <p:grpSpPr>
          <a:xfrm>
            <a:off x="11083834" y="745237"/>
            <a:ext cx="522452" cy="530387"/>
            <a:chOff x="11140977" y="745237"/>
            <a:chExt cx="522582" cy="530387"/>
          </a:xfrm>
        </p:grpSpPr>
        <p:sp>
          <p:nvSpPr>
            <p:cNvPr id="218" name="Google Shape;218;g1a9a29d89f1_1_18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9" name="Google Shape;219;g1a9a29d89f1_1_18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20" name="Google Shape;220;g1a9a29d89f1_1_189"/>
          <p:cNvGrpSpPr/>
          <p:nvPr/>
        </p:nvGrpSpPr>
        <p:grpSpPr>
          <a:xfrm flipH="1" rot="10800000">
            <a:off x="11083834" y="5593682"/>
            <a:ext cx="522452" cy="530386"/>
            <a:chOff x="11140977" y="745237"/>
            <a:chExt cx="522582" cy="530387"/>
          </a:xfrm>
        </p:grpSpPr>
        <p:sp>
          <p:nvSpPr>
            <p:cNvPr id="221" name="Google Shape;221;g1a9a29d89f1_1_18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2" name="Google Shape;222;g1a9a29d89f1_1_18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23" name="Google Shape;223;g1a9a29d89f1_1_189"/>
          <p:cNvSpPr txBox="1"/>
          <p:nvPr>
            <p:ph idx="1" type="body"/>
          </p:nvPr>
        </p:nvSpPr>
        <p:spPr>
          <a:xfrm>
            <a:off x="6488723" y="1852474"/>
            <a:ext cx="427611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24" name="Google Shape;224;g1a9a29d89f1_1_189"/>
          <p:cNvPicPr preferRelativeResize="0"/>
          <p:nvPr/>
        </p:nvPicPr>
        <p:blipFill rotWithShape="1">
          <a:blip r:embed="rId2">
            <a:alphaModFix/>
          </a:blip>
          <a:srcRect b="0" l="0" r="0" t="0"/>
          <a:stretch/>
        </p:blipFill>
        <p:spPr>
          <a:xfrm>
            <a:off x="0" y="1"/>
            <a:ext cx="5064606" cy="6856284"/>
          </a:xfrm>
          <a:prstGeom prst="rect">
            <a:avLst/>
          </a:prstGeom>
          <a:noFill/>
          <a:ln>
            <a:noFill/>
          </a:ln>
        </p:spPr>
      </p:pic>
      <p:pic>
        <p:nvPicPr>
          <p:cNvPr descr="A close up of a sign&#10;&#10;Description automatically generated" id="225" name="Google Shape;225;g1a9a29d89f1_1_189"/>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226" name="Google Shape;226;g1a9a29d89f1_1_189"/>
          <p:cNvSpPr txBox="1"/>
          <p:nvPr>
            <p:ph idx="2" type="body"/>
          </p:nvPr>
        </p:nvSpPr>
        <p:spPr>
          <a:xfrm>
            <a:off x="545154" y="1852474"/>
            <a:ext cx="3801824"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7" name="Google Shape;227;g1a9a29d89f1_1_189"/>
          <p:cNvSpPr txBox="1"/>
          <p:nvPr>
            <p:ph type="title"/>
          </p:nvPr>
        </p:nvSpPr>
        <p:spPr>
          <a:xfrm>
            <a:off x="545154" y="1039190"/>
            <a:ext cx="3801824"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8" name="Google Shape;228;g1a9a29d89f1_1_189"/>
          <p:cNvSpPr txBox="1"/>
          <p:nvPr/>
        </p:nvSpPr>
        <p:spPr>
          <a:xfrm>
            <a:off x="6380964" y="222722"/>
            <a:ext cx="4491627"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29" name="Google Shape;229;g1a9a29d89f1_1_189"/>
          <p:cNvSpPr txBox="1"/>
          <p:nvPr/>
        </p:nvSpPr>
        <p:spPr>
          <a:xfrm>
            <a:off x="5363644" y="6473301"/>
            <a:ext cx="6526266"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8022818" y="6534593"/>
            <a:ext cx="3890100" cy="166200"/>
          </a:xfrm>
          <a:prstGeom prst="rect">
            <a:avLst/>
          </a:prstGeom>
          <a:noFill/>
          <a:ln>
            <a:noFill/>
          </a:ln>
        </p:spPr>
        <p:txBody>
          <a:bodyPr anchorCtr="0" anchor="t" bIns="13650" lIns="27325" spcFirstLastPara="1" rIns="27325" wrap="square" tIns="1365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sz="400"/>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443147" y="158793"/>
            <a:ext cx="568977" cy="48857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sp>
        <p:nvSpPr>
          <p:cNvPr id="17" name="Google Shape;17;p6"/>
          <p:cNvSpPr txBox="1"/>
          <p:nvPr/>
        </p:nvSpPr>
        <p:spPr>
          <a:xfrm>
            <a:off x="8022818" y="6625910"/>
            <a:ext cx="3890100" cy="166200"/>
          </a:xfrm>
          <a:prstGeom prst="rect">
            <a:avLst/>
          </a:prstGeom>
          <a:noFill/>
          <a:ln>
            <a:noFill/>
          </a:ln>
        </p:spPr>
        <p:txBody>
          <a:bodyPr anchorCtr="0" anchor="t" bIns="13650" lIns="27325" spcFirstLastPara="1" rIns="27325" wrap="square" tIns="1365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sz="400"/>
          </a:p>
        </p:txBody>
      </p:sp>
      <p:sp>
        <p:nvSpPr>
          <p:cNvPr id="18" name="Google Shape;18;p6"/>
          <p:cNvSpPr/>
          <p:nvPr/>
        </p:nvSpPr>
        <p:spPr>
          <a:xfrm>
            <a:off x="0" y="6233273"/>
            <a:ext cx="12189000" cy="82200"/>
          </a:xfrm>
          <a:prstGeom prst="rect">
            <a:avLst/>
          </a:prstGeom>
          <a:solidFill>
            <a:srgbClr val="081E3F"/>
          </a:solidFill>
          <a:ln>
            <a:noFill/>
          </a:ln>
        </p:spPr>
        <p:txBody>
          <a:bodyPr anchorCtr="0" anchor="ctr" bIns="13650" lIns="27325" spcFirstLastPara="1" rIns="27325" wrap="square" tIns="1365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pic>
        <p:nvPicPr>
          <p:cNvPr descr="A close up of a sign&#10;&#10;Description automatically generated" id="19" name="Google Shape;19;p6"/>
          <p:cNvPicPr preferRelativeResize="0"/>
          <p:nvPr/>
        </p:nvPicPr>
        <p:blipFill rotWithShape="1">
          <a:blip r:embed="rId2">
            <a:alphaModFix/>
          </a:blip>
          <a:srcRect b="0" l="0" r="0" t="0"/>
          <a:stretch/>
        </p:blipFill>
        <p:spPr>
          <a:xfrm>
            <a:off x="276103" y="6448031"/>
            <a:ext cx="414301" cy="3557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4" name="Shape 24"/>
        <p:cNvGrpSpPr/>
        <p:nvPr/>
      </p:nvGrpSpPr>
      <p:grpSpPr>
        <a:xfrm>
          <a:off x="0" y="0"/>
          <a:ext cx="0" cy="0"/>
          <a:chOff x="0" y="0"/>
          <a:chExt cx="0" cy="0"/>
        </a:xfrm>
      </p:grpSpPr>
      <p:sp>
        <p:nvSpPr>
          <p:cNvPr id="25" name="Google Shape;25;g1a9a29d89f1_1_4"/>
          <p:cNvSpPr txBox="1"/>
          <p:nvPr/>
        </p:nvSpPr>
        <p:spPr>
          <a:xfrm>
            <a:off x="4063278" y="418470"/>
            <a:ext cx="4071916"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26" name="Google Shape;26;g1a9a29d89f1_1_4"/>
          <p:cNvSpPr txBox="1"/>
          <p:nvPr>
            <p:ph type="title"/>
          </p:nvPr>
        </p:nvSpPr>
        <p:spPr>
          <a:xfrm>
            <a:off x="1603326" y="3721808"/>
            <a:ext cx="8982295"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7" name="Shape 27"/>
        <p:cNvGrpSpPr/>
        <p:nvPr/>
      </p:nvGrpSpPr>
      <p:grpSpPr>
        <a:xfrm>
          <a:off x="0" y="0"/>
          <a:ext cx="0" cy="0"/>
          <a:chOff x="0" y="0"/>
          <a:chExt cx="0" cy="0"/>
        </a:xfrm>
      </p:grpSpPr>
      <p:sp>
        <p:nvSpPr>
          <p:cNvPr id="28" name="Google Shape;28;g1a9a29d89f1_1_7"/>
          <p:cNvSpPr txBox="1"/>
          <p:nvPr>
            <p:ph idx="1" type="body"/>
          </p:nvPr>
        </p:nvSpPr>
        <p:spPr>
          <a:xfrm>
            <a:off x="1589824" y="1939925"/>
            <a:ext cx="8982295"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g1a9a29d89f1_1_7"/>
          <p:cNvSpPr txBox="1"/>
          <p:nvPr>
            <p:ph type="title"/>
          </p:nvPr>
        </p:nvSpPr>
        <p:spPr>
          <a:xfrm>
            <a:off x="1589824" y="470310"/>
            <a:ext cx="8982295"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g1a9a29d89f1_1_7"/>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31" name="Google Shape;31;g1a9a29d89f1_1_7"/>
          <p:cNvSpPr txBox="1"/>
          <p:nvPr/>
        </p:nvSpPr>
        <p:spPr>
          <a:xfrm>
            <a:off x="7258403" y="6473301"/>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32" name="Google Shape;32;g1a9a29d89f1_1_7"/>
          <p:cNvSpPr txBox="1"/>
          <p:nvPr/>
        </p:nvSpPr>
        <p:spPr>
          <a:xfrm>
            <a:off x="245880" y="6483240"/>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33" name="Shape 33"/>
        <p:cNvGrpSpPr/>
        <p:nvPr/>
      </p:nvGrpSpPr>
      <p:grpSpPr>
        <a:xfrm>
          <a:off x="0" y="0"/>
          <a:ext cx="0" cy="0"/>
          <a:chOff x="0" y="0"/>
          <a:chExt cx="0" cy="0"/>
        </a:xfrm>
      </p:grpSpPr>
      <p:sp>
        <p:nvSpPr>
          <p:cNvPr id="34" name="Google Shape;34;g1a9a29d89f1_1_13"/>
          <p:cNvSpPr txBox="1"/>
          <p:nvPr>
            <p:ph idx="1" type="body"/>
          </p:nvPr>
        </p:nvSpPr>
        <p:spPr>
          <a:xfrm>
            <a:off x="2993325" y="2799440"/>
            <a:ext cx="6202300"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 name="Google Shape;35;g1a9a29d89f1_1_13"/>
          <p:cNvSpPr txBox="1"/>
          <p:nvPr/>
        </p:nvSpPr>
        <p:spPr>
          <a:xfrm>
            <a:off x="7258407"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36" name="Google Shape;36;g1a9a29d89f1_1_13"/>
          <p:cNvSpPr txBox="1"/>
          <p:nvPr/>
        </p:nvSpPr>
        <p:spPr>
          <a:xfrm>
            <a:off x="245880" y="6483240"/>
            <a:ext cx="4684667"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37" name="Shape 37"/>
        <p:cNvGrpSpPr/>
        <p:nvPr/>
      </p:nvGrpSpPr>
      <p:grpSpPr>
        <a:xfrm>
          <a:off x="0" y="0"/>
          <a:ext cx="0" cy="0"/>
          <a:chOff x="0" y="0"/>
          <a:chExt cx="0" cy="0"/>
        </a:xfrm>
      </p:grpSpPr>
      <p:pic>
        <p:nvPicPr>
          <p:cNvPr id="38" name="Google Shape;38;g1a9a29d89f1_1_17"/>
          <p:cNvPicPr preferRelativeResize="0"/>
          <p:nvPr>
            <p:ph idx="2" type="pic"/>
          </p:nvPr>
        </p:nvPicPr>
        <p:blipFill/>
        <p:spPr>
          <a:xfrm flipH="1">
            <a:off x="3720903" y="880677"/>
            <a:ext cx="7986144" cy="5366010"/>
          </a:xfrm>
          <a:prstGeom prst="corner">
            <a:avLst>
              <a:gd fmla="val 57242" name="adj1"/>
              <a:gd fmla="val 95740" name="adj2"/>
            </a:avLst>
          </a:prstGeom>
          <a:blipFill rotWithShape="0">
            <a:blip r:embed="rId2">
              <a:alphaModFix amt="0"/>
            </a:blip>
            <a:stretch>
              <a:fillRect b="0" l="0" r="0" t="0"/>
            </a:stretch>
          </a:blipFill>
          <a:ln>
            <a:noFill/>
          </a:ln>
        </p:spPr>
      </p:pic>
      <p:sp>
        <p:nvSpPr>
          <p:cNvPr id="39" name="Google Shape;39;g1a9a29d89f1_1_17"/>
          <p:cNvSpPr txBox="1"/>
          <p:nvPr>
            <p:ph idx="1" type="body"/>
          </p:nvPr>
        </p:nvSpPr>
        <p:spPr>
          <a:xfrm>
            <a:off x="839578" y="2951929"/>
            <a:ext cx="2468851"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0" name="Google Shape;40;g1a9a29d89f1_1_17"/>
          <p:cNvSpPr txBox="1"/>
          <p:nvPr>
            <p:ph type="title"/>
          </p:nvPr>
        </p:nvSpPr>
        <p:spPr>
          <a:xfrm>
            <a:off x="839578" y="748430"/>
            <a:ext cx="4719706"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41" name="Google Shape;41;g1a9a29d89f1_1_17"/>
          <p:cNvPicPr preferRelativeResize="0"/>
          <p:nvPr/>
        </p:nvPicPr>
        <p:blipFill rotWithShape="1">
          <a:blip r:embed="rId3">
            <a:alphaModFix/>
          </a:blip>
          <a:srcRect b="0" l="0" r="0" t="0"/>
          <a:stretch/>
        </p:blipFill>
        <p:spPr>
          <a:xfrm>
            <a:off x="207602" y="6123851"/>
            <a:ext cx="1217245" cy="563739"/>
          </a:xfrm>
          <a:prstGeom prst="rect">
            <a:avLst/>
          </a:prstGeom>
          <a:noFill/>
          <a:ln>
            <a:noFill/>
          </a:ln>
        </p:spPr>
      </p:pic>
      <p:grpSp>
        <p:nvGrpSpPr>
          <p:cNvPr id="42" name="Google Shape;42;g1a9a29d89f1_1_17"/>
          <p:cNvGrpSpPr/>
          <p:nvPr/>
        </p:nvGrpSpPr>
        <p:grpSpPr>
          <a:xfrm>
            <a:off x="3720904" y="773552"/>
            <a:ext cx="7986143" cy="2408473"/>
            <a:chOff x="3673920" y="736031"/>
            <a:chExt cx="7988141" cy="2408473"/>
          </a:xfrm>
        </p:grpSpPr>
        <p:sp>
          <p:nvSpPr>
            <p:cNvPr id="43" name="Google Shape;43;g1a9a29d89f1_1_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g1a9a29d89f1_1_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 name="Google Shape;45;g1a9a29d89f1_1_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6" name="Google Shape;46;g1a9a29d89f1_1_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7" name="Google Shape;47;g1a9a29d89f1_1_17"/>
          <p:cNvSpPr txBox="1"/>
          <p:nvPr/>
        </p:nvSpPr>
        <p:spPr>
          <a:xfrm>
            <a:off x="7258407" y="6475545"/>
            <a:ext cx="4684667"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48" name="Shape 48"/>
        <p:cNvGrpSpPr/>
        <p:nvPr/>
      </p:nvGrpSpPr>
      <p:grpSpPr>
        <a:xfrm>
          <a:off x="0" y="0"/>
          <a:ext cx="0" cy="0"/>
          <a:chOff x="0" y="0"/>
          <a:chExt cx="0" cy="0"/>
        </a:xfrm>
      </p:grpSpPr>
      <p:sp>
        <p:nvSpPr>
          <p:cNvPr id="49" name="Google Shape;49;g1a9a29d89f1_1_28"/>
          <p:cNvSpPr/>
          <p:nvPr/>
        </p:nvSpPr>
        <p:spPr>
          <a:xfrm>
            <a:off x="0" y="0"/>
            <a:ext cx="1218895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50" name="Google Shape;50;g1a9a29d89f1_1_28"/>
          <p:cNvGrpSpPr/>
          <p:nvPr/>
        </p:nvGrpSpPr>
        <p:grpSpPr>
          <a:xfrm rot="10800000">
            <a:off x="10642011" y="5408676"/>
            <a:ext cx="735422" cy="746592"/>
            <a:chOff x="897887" y="745236"/>
            <a:chExt cx="735606" cy="746592"/>
          </a:xfrm>
        </p:grpSpPr>
        <p:sp>
          <p:nvSpPr>
            <p:cNvPr id="51" name="Google Shape;51;g1a9a29d89f1_1_2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g1a9a29d89f1_1_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53" name="Google Shape;53;g1a9a29d89f1_1_28"/>
          <p:cNvGrpSpPr/>
          <p:nvPr/>
        </p:nvGrpSpPr>
        <p:grpSpPr>
          <a:xfrm flipH="1" rot="10800000">
            <a:off x="789277" y="5408676"/>
            <a:ext cx="735422" cy="746592"/>
            <a:chOff x="897887" y="745236"/>
            <a:chExt cx="735606" cy="746592"/>
          </a:xfrm>
        </p:grpSpPr>
        <p:sp>
          <p:nvSpPr>
            <p:cNvPr id="54" name="Google Shape;54;g1a9a29d89f1_1_2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5" name="Google Shape;55;g1a9a29d89f1_1_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56" name="Google Shape;56;g1a9a29d89f1_1_28"/>
          <p:cNvGrpSpPr/>
          <p:nvPr/>
        </p:nvGrpSpPr>
        <p:grpSpPr>
          <a:xfrm flipH="1">
            <a:off x="10642011" y="745236"/>
            <a:ext cx="735422" cy="746592"/>
            <a:chOff x="897887" y="745236"/>
            <a:chExt cx="735606" cy="746592"/>
          </a:xfrm>
        </p:grpSpPr>
        <p:sp>
          <p:nvSpPr>
            <p:cNvPr id="57" name="Google Shape;57;g1a9a29d89f1_1_2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8" name="Google Shape;58;g1a9a29d89f1_1_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9" name="Google Shape;59;g1a9a29d89f1_1_28"/>
          <p:cNvSpPr txBox="1"/>
          <p:nvPr>
            <p:ph idx="1" type="body"/>
          </p:nvPr>
        </p:nvSpPr>
        <p:spPr>
          <a:xfrm>
            <a:off x="2417986" y="2310784"/>
            <a:ext cx="7508838"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g1a9a29d89f1_1_28"/>
          <p:cNvSpPr txBox="1"/>
          <p:nvPr>
            <p:ph type="title"/>
          </p:nvPr>
        </p:nvSpPr>
        <p:spPr>
          <a:xfrm>
            <a:off x="2417985" y="1198471"/>
            <a:ext cx="7508839"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61" name="Google Shape;61;g1a9a29d89f1_1_28"/>
          <p:cNvGrpSpPr/>
          <p:nvPr/>
        </p:nvGrpSpPr>
        <p:grpSpPr>
          <a:xfrm flipH="1" rot="-5400000">
            <a:off x="786356" y="682578"/>
            <a:ext cx="731520" cy="747644"/>
            <a:chOff x="897887" y="745236"/>
            <a:chExt cx="731520" cy="747831"/>
          </a:xfrm>
        </p:grpSpPr>
        <p:sp>
          <p:nvSpPr>
            <p:cNvPr id="62" name="Google Shape;62;g1a9a29d89f1_1_28"/>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3" name="Google Shape;63;g1a9a29d89f1_1_2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64" name="Google Shape;64;g1a9a29d89f1_1_28"/>
          <p:cNvSpPr txBox="1"/>
          <p:nvPr/>
        </p:nvSpPr>
        <p:spPr>
          <a:xfrm>
            <a:off x="3848661" y="222722"/>
            <a:ext cx="4491627"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65" name="Google Shape;65;g1a9a29d89f1_1_28"/>
          <p:cNvSpPr txBox="1"/>
          <p:nvPr/>
        </p:nvSpPr>
        <p:spPr>
          <a:xfrm>
            <a:off x="3848660" y="6404446"/>
            <a:ext cx="4491627"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3.xml"/><Relationship Id="rId11" Type="http://schemas.openxmlformats.org/officeDocument/2006/relationships/slideLayout" Target="../slideLayouts/slideLayout14.xml"/><Relationship Id="rId22" Type="http://schemas.openxmlformats.org/officeDocument/2006/relationships/theme" Target="../theme/theme3.xml"/><Relationship Id="rId10" Type="http://schemas.openxmlformats.org/officeDocument/2006/relationships/slideLayout" Target="../slideLayouts/slideLayout13.xml"/><Relationship Id="rId21" Type="http://schemas.openxmlformats.org/officeDocument/2006/relationships/slideLayout" Target="../slideLayouts/slideLayout24.xml"/><Relationship Id="rId13" Type="http://schemas.openxmlformats.org/officeDocument/2006/relationships/slideLayout" Target="../slideLayouts/slideLayout16.xml"/><Relationship Id="rId12" Type="http://schemas.openxmlformats.org/officeDocument/2006/relationships/slideLayout" Target="../slideLayouts/slideLayout15.xml"/><Relationship Id="rId1" Type="http://schemas.openxmlformats.org/officeDocument/2006/relationships/image" Target="../media/image6.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9" Type="http://schemas.openxmlformats.org/officeDocument/2006/relationships/slideLayout" Target="../slideLayouts/slideLayout12.xml"/><Relationship Id="rId15" Type="http://schemas.openxmlformats.org/officeDocument/2006/relationships/slideLayout" Target="../slideLayouts/slideLayout18.xml"/><Relationship Id="rId14" Type="http://schemas.openxmlformats.org/officeDocument/2006/relationships/slideLayout" Target="../slideLayouts/slideLayout17.xml"/><Relationship Id="rId17" Type="http://schemas.openxmlformats.org/officeDocument/2006/relationships/slideLayout" Target="../slideLayouts/slideLayout20.xml"/><Relationship Id="rId16" Type="http://schemas.openxmlformats.org/officeDocument/2006/relationships/slideLayout" Target="../slideLayouts/slideLayout19.xml"/><Relationship Id="rId5" Type="http://schemas.openxmlformats.org/officeDocument/2006/relationships/slideLayout" Target="../slideLayouts/slideLayout8.xml"/><Relationship Id="rId19" Type="http://schemas.openxmlformats.org/officeDocument/2006/relationships/slideLayout" Target="../slideLayouts/slideLayout22.xml"/><Relationship Id="rId6" Type="http://schemas.openxmlformats.org/officeDocument/2006/relationships/slideLayout" Target="../slideLayouts/slideLayout9.xml"/><Relationship Id="rId18" Type="http://schemas.openxmlformats.org/officeDocument/2006/relationships/slideLayout" Target="../slideLayouts/slideLayout21.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g1a9a29d89f1_1_0"/>
          <p:cNvSpPr txBox="1"/>
          <p:nvPr>
            <p:ph type="title"/>
          </p:nvPr>
        </p:nvSpPr>
        <p:spPr>
          <a:xfrm>
            <a:off x="837990" y="365125"/>
            <a:ext cx="10512969"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2" name="Google Shape;22;g1a9a29d89f1_1_0"/>
          <p:cNvSpPr txBox="1"/>
          <p:nvPr>
            <p:ph idx="1" type="body"/>
          </p:nvPr>
        </p:nvSpPr>
        <p:spPr>
          <a:xfrm>
            <a:off x="837990" y="1825625"/>
            <a:ext cx="10512969"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23" name="Google Shape;23;g1a9a29d89f1_1_0"/>
          <p:cNvPicPr preferRelativeResize="0"/>
          <p:nvPr/>
        </p:nvPicPr>
        <p:blipFill rotWithShape="1">
          <a:blip r:embed="rId1">
            <a:alphaModFix/>
          </a:blip>
          <a:srcRect b="0" l="0" r="0" t="0"/>
          <a:stretch/>
        </p:blipFill>
        <p:spPr>
          <a:xfrm>
            <a:off x="0" y="3060"/>
            <a:ext cx="12188950" cy="68532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23.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1a9a29d89f1_1_210"/>
          <p:cNvSpPr txBox="1"/>
          <p:nvPr>
            <p:ph type="title"/>
          </p:nvPr>
        </p:nvSpPr>
        <p:spPr>
          <a:xfrm>
            <a:off x="1603326" y="2545283"/>
            <a:ext cx="8982152"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b="1" lang="en-US"/>
              <a:t>Information Theoretic Inequality System Prover</a:t>
            </a:r>
            <a:endParaRPr b="1"/>
          </a:p>
        </p:txBody>
      </p:sp>
      <p:pic>
        <p:nvPicPr>
          <p:cNvPr descr="A picture containing drawing&#10;&#10;Description automatically generated" id="235" name="Google Shape;235;g1a9a29d89f1_1_210"/>
          <p:cNvPicPr preferRelativeResize="0"/>
          <p:nvPr/>
        </p:nvPicPr>
        <p:blipFill rotWithShape="1">
          <a:blip r:embed="rId3">
            <a:alphaModFix/>
          </a:blip>
          <a:srcRect b="0" l="0" r="0" t="0"/>
          <a:stretch/>
        </p:blipFill>
        <p:spPr>
          <a:xfrm>
            <a:off x="3765661" y="789420"/>
            <a:ext cx="4657630" cy="895698"/>
          </a:xfrm>
          <a:prstGeom prst="rect">
            <a:avLst/>
          </a:prstGeom>
          <a:noFill/>
          <a:ln>
            <a:noFill/>
          </a:ln>
        </p:spPr>
      </p:pic>
      <p:sp>
        <p:nvSpPr>
          <p:cNvPr id="236" name="Google Shape;236;g1a9a29d89f1_1_210"/>
          <p:cNvSpPr txBox="1"/>
          <p:nvPr/>
        </p:nvSpPr>
        <p:spPr>
          <a:xfrm>
            <a:off x="4939614" y="1883650"/>
            <a:ext cx="2309722"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000">
                <a:solidFill>
                  <a:schemeClr val="lt2"/>
                </a:solidFill>
              </a:rPr>
              <a:t>Fall 2022</a:t>
            </a:r>
            <a:endParaRPr sz="2000">
              <a:solidFill>
                <a:schemeClr val="lt2"/>
              </a:solidFill>
            </a:endParaRPr>
          </a:p>
        </p:txBody>
      </p:sp>
      <p:sp>
        <p:nvSpPr>
          <p:cNvPr id="237" name="Google Shape;237;g1a9a29d89f1_1_210"/>
          <p:cNvSpPr txBox="1"/>
          <p:nvPr/>
        </p:nvSpPr>
        <p:spPr>
          <a:xfrm>
            <a:off x="1603324" y="4820275"/>
            <a:ext cx="6222543"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rPr>
              <a:t>Team: </a:t>
            </a:r>
            <a:r>
              <a:rPr lang="en-US" sz="1500">
                <a:solidFill>
                  <a:schemeClr val="lt2"/>
                </a:solidFill>
              </a:rPr>
              <a:t>Alfredo Cabanas, Leonardo Canizares, Diego Castro Estrada, Renier Luces, Eduardo Marcucci, Jordan Zhu, Alec Joseph</a:t>
            </a:r>
            <a:endParaRPr sz="1500">
              <a:solidFill>
                <a:schemeClr val="lt2"/>
              </a:solidFill>
            </a:endParaRPr>
          </a:p>
          <a:p>
            <a:pPr indent="0" lvl="0" marL="0" rtl="0" algn="l">
              <a:spcBef>
                <a:spcPts val="0"/>
              </a:spcBef>
              <a:spcAft>
                <a:spcPts val="0"/>
              </a:spcAft>
              <a:buNone/>
            </a:pPr>
            <a:r>
              <a:t/>
            </a:r>
            <a:endParaRPr sz="1500">
              <a:solidFill>
                <a:schemeClr val="lt2"/>
              </a:solidFill>
            </a:endParaRPr>
          </a:p>
          <a:p>
            <a:pPr indent="0" lvl="0" marL="0" rtl="0" algn="l">
              <a:spcBef>
                <a:spcPts val="0"/>
              </a:spcBef>
              <a:spcAft>
                <a:spcPts val="0"/>
              </a:spcAft>
              <a:buNone/>
            </a:pPr>
            <a:r>
              <a:rPr b="1" lang="en-US" sz="1500">
                <a:solidFill>
                  <a:schemeClr val="lt2"/>
                </a:solidFill>
              </a:rPr>
              <a:t>Product Owner: </a:t>
            </a:r>
            <a:r>
              <a:rPr lang="en-US" sz="1500">
                <a:solidFill>
                  <a:schemeClr val="lt2"/>
                </a:solidFill>
              </a:rPr>
              <a:t>Dr. Farhad Shirani Chaharsooghi</a:t>
            </a:r>
            <a:endParaRPr sz="1500">
              <a:solidFill>
                <a:schemeClr val="lt2"/>
              </a:solidFill>
            </a:endParaRPr>
          </a:p>
          <a:p>
            <a:pPr indent="0" lvl="0" marL="0" rtl="0" algn="l">
              <a:spcBef>
                <a:spcPts val="0"/>
              </a:spcBef>
              <a:spcAft>
                <a:spcPts val="0"/>
              </a:spcAft>
              <a:buNone/>
            </a:pPr>
            <a:r>
              <a:t/>
            </a:r>
            <a:endParaRPr sz="1500">
              <a:solidFill>
                <a:schemeClr val="lt2"/>
              </a:solidFill>
            </a:endParaRPr>
          </a:p>
          <a:p>
            <a:pPr indent="0" lvl="0" marL="0" rtl="0" algn="l">
              <a:spcBef>
                <a:spcPts val="0"/>
              </a:spcBef>
              <a:spcAft>
                <a:spcPts val="0"/>
              </a:spcAft>
              <a:buNone/>
            </a:pPr>
            <a:r>
              <a:rPr b="1" lang="en-US" sz="1500">
                <a:solidFill>
                  <a:schemeClr val="lt2"/>
                </a:solidFill>
              </a:rPr>
              <a:t>Instructor:</a:t>
            </a:r>
            <a:r>
              <a:rPr lang="en-US" sz="1500">
                <a:solidFill>
                  <a:schemeClr val="lt2"/>
                </a:solidFill>
              </a:rPr>
              <a:t> Dr. Masoud Sadjadi</a:t>
            </a:r>
            <a:endParaRPr sz="1500">
              <a:solidFill>
                <a:schemeClr val="l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1a9a29d89f1_1_267"/>
          <p:cNvSpPr txBox="1"/>
          <p:nvPr>
            <p:ph type="title"/>
          </p:nvPr>
        </p:nvSpPr>
        <p:spPr>
          <a:xfrm>
            <a:off x="2340004" y="704696"/>
            <a:ext cx="7508921"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Generation Process, Cont.</a:t>
            </a:r>
            <a:endParaRPr/>
          </a:p>
        </p:txBody>
      </p:sp>
      <p:sp>
        <p:nvSpPr>
          <p:cNvPr id="300" name="Google Shape;300;g1a9a29d89f1_1_267"/>
          <p:cNvSpPr/>
          <p:nvPr/>
        </p:nvSpPr>
        <p:spPr>
          <a:xfrm>
            <a:off x="1645788" y="1617750"/>
            <a:ext cx="8210745" cy="7659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700" cap="none">
                <a:solidFill>
                  <a:srgbClr val="7030A0"/>
                </a:solidFill>
                <a:latin typeface="Calibri"/>
                <a:ea typeface="Calibri"/>
                <a:cs typeface="Calibri"/>
                <a:sym typeface="Calibri"/>
              </a:rPr>
              <a:t>H(X</a:t>
            </a:r>
            <a:r>
              <a:rPr b="1" baseline="-25000" lang="en-US" sz="3700">
                <a:solidFill>
                  <a:srgbClr val="7030A0"/>
                </a:solidFill>
                <a:latin typeface="Calibri"/>
                <a:ea typeface="Calibri"/>
                <a:cs typeface="Calibri"/>
                <a:sym typeface="Calibri"/>
              </a:rPr>
              <a:t>1</a:t>
            </a:r>
            <a:r>
              <a:rPr b="1" lang="en-US" sz="3700" cap="none">
                <a:solidFill>
                  <a:srgbClr val="7030A0"/>
                </a:solidFill>
                <a:latin typeface="Calibri"/>
                <a:ea typeface="Calibri"/>
                <a:cs typeface="Calibri"/>
                <a:sym typeface="Calibri"/>
              </a:rPr>
              <a:t>X</a:t>
            </a:r>
            <a:r>
              <a:rPr b="1" baseline="-25000" lang="en-US" sz="3700">
                <a:solidFill>
                  <a:srgbClr val="7030A0"/>
                </a:solidFill>
                <a:latin typeface="Calibri"/>
                <a:ea typeface="Calibri"/>
                <a:cs typeface="Calibri"/>
                <a:sym typeface="Calibri"/>
              </a:rPr>
              <a:t>2</a:t>
            </a:r>
            <a:r>
              <a:rPr b="1" lang="en-US" sz="3700" cap="none">
                <a:solidFill>
                  <a:srgbClr val="7030A0"/>
                </a:solidFill>
                <a:latin typeface="Calibri"/>
                <a:ea typeface="Calibri"/>
                <a:cs typeface="Calibri"/>
                <a:sym typeface="Calibri"/>
              </a:rPr>
              <a:t>)</a:t>
            </a:r>
            <a:r>
              <a:rPr b="1" lang="en-US" sz="3700" cap="none">
                <a:solidFill>
                  <a:srgbClr val="BF9000"/>
                </a:solidFill>
                <a:latin typeface="Calibri"/>
                <a:ea typeface="Calibri"/>
                <a:cs typeface="Calibri"/>
                <a:sym typeface="Calibri"/>
              </a:rPr>
              <a:t> </a:t>
            </a:r>
            <a:r>
              <a:rPr b="1" lang="en-US" sz="3700" cap="none">
                <a:solidFill>
                  <a:srgbClr val="00B0F0"/>
                </a:solidFill>
                <a:latin typeface="Calibri"/>
                <a:ea typeface="Calibri"/>
                <a:cs typeface="Calibri"/>
                <a:sym typeface="Calibri"/>
              </a:rPr>
              <a:t>+ H(X</a:t>
            </a:r>
            <a:r>
              <a:rPr b="1" baseline="-25000" lang="en-US" sz="3700" cap="none">
                <a:solidFill>
                  <a:srgbClr val="00B0F0"/>
                </a:solidFill>
                <a:latin typeface="Calibri"/>
                <a:ea typeface="Calibri"/>
                <a:cs typeface="Calibri"/>
                <a:sym typeface="Calibri"/>
              </a:rPr>
              <a:t>1</a:t>
            </a:r>
            <a:r>
              <a:rPr b="1" lang="en-US" sz="3700">
                <a:solidFill>
                  <a:srgbClr val="00B0F0"/>
                </a:solidFill>
                <a:latin typeface="Calibri"/>
                <a:ea typeface="Calibri"/>
                <a:cs typeface="Calibri"/>
                <a:sym typeface="Calibri"/>
              </a:rPr>
              <a:t>X</a:t>
            </a:r>
            <a:r>
              <a:rPr b="1" baseline="-25000" lang="en-US" sz="3700">
                <a:solidFill>
                  <a:srgbClr val="00B0F0"/>
                </a:solidFill>
                <a:latin typeface="Calibri"/>
                <a:ea typeface="Calibri"/>
                <a:cs typeface="Calibri"/>
                <a:sym typeface="Calibri"/>
              </a:rPr>
              <a:t>3</a:t>
            </a:r>
            <a:r>
              <a:rPr b="1" lang="en-US" sz="3700">
                <a:solidFill>
                  <a:srgbClr val="00B0F0"/>
                </a:solidFill>
                <a:latin typeface="Calibri"/>
                <a:ea typeface="Calibri"/>
                <a:cs typeface="Calibri"/>
                <a:sym typeface="Calibri"/>
              </a:rPr>
              <a:t>)</a:t>
            </a:r>
            <a:r>
              <a:rPr b="1" lang="en-US" sz="3700">
                <a:solidFill>
                  <a:srgbClr val="BF9000"/>
                </a:solidFill>
                <a:latin typeface="Calibri"/>
                <a:ea typeface="Calibri"/>
                <a:cs typeface="Calibri"/>
                <a:sym typeface="Calibri"/>
              </a:rPr>
              <a:t> </a:t>
            </a:r>
            <a:r>
              <a:rPr b="1" lang="en-US" sz="3700">
                <a:solidFill>
                  <a:srgbClr val="CC0066"/>
                </a:solidFill>
                <a:latin typeface="Calibri"/>
                <a:ea typeface="Calibri"/>
                <a:cs typeface="Calibri"/>
                <a:sym typeface="Calibri"/>
              </a:rPr>
              <a:t>– H(</a:t>
            </a:r>
            <a:r>
              <a:rPr b="1" lang="en-US" sz="3700" cap="none">
                <a:solidFill>
                  <a:srgbClr val="CC0066"/>
                </a:solidFill>
                <a:latin typeface="Calibri"/>
                <a:ea typeface="Calibri"/>
                <a:cs typeface="Calibri"/>
                <a:sym typeface="Calibri"/>
              </a:rPr>
              <a:t>X</a:t>
            </a:r>
            <a:r>
              <a:rPr b="1" baseline="-25000" lang="en-US" sz="3700">
                <a:solidFill>
                  <a:srgbClr val="CC0066"/>
                </a:solidFill>
                <a:latin typeface="Calibri"/>
                <a:ea typeface="Calibri"/>
                <a:cs typeface="Calibri"/>
                <a:sym typeface="Calibri"/>
              </a:rPr>
              <a:t>1</a:t>
            </a:r>
            <a:r>
              <a:rPr b="1" lang="en-US" sz="3700">
                <a:solidFill>
                  <a:srgbClr val="CC0066"/>
                </a:solidFill>
                <a:latin typeface="Calibri"/>
                <a:ea typeface="Calibri"/>
                <a:cs typeface="Calibri"/>
                <a:sym typeface="Calibri"/>
              </a:rPr>
              <a:t>) </a:t>
            </a:r>
            <a:r>
              <a:rPr b="1" lang="en-US" sz="3700">
                <a:solidFill>
                  <a:srgbClr val="00B050"/>
                </a:solidFill>
                <a:latin typeface="Calibri"/>
                <a:ea typeface="Calibri"/>
                <a:cs typeface="Calibri"/>
                <a:sym typeface="Calibri"/>
              </a:rPr>
              <a:t>– H(X</a:t>
            </a:r>
            <a:r>
              <a:rPr b="1" baseline="-25000" lang="en-US" sz="3700">
                <a:solidFill>
                  <a:srgbClr val="00B050"/>
                </a:solidFill>
                <a:latin typeface="Calibri"/>
                <a:ea typeface="Calibri"/>
                <a:cs typeface="Calibri"/>
                <a:sym typeface="Calibri"/>
              </a:rPr>
              <a:t>3</a:t>
            </a:r>
            <a:r>
              <a:rPr b="1" lang="en-US" sz="3700">
                <a:solidFill>
                  <a:srgbClr val="00B050"/>
                </a:solidFill>
                <a:latin typeface="Calibri"/>
                <a:ea typeface="Calibri"/>
                <a:cs typeface="Calibri"/>
                <a:sym typeface="Calibri"/>
              </a:rPr>
              <a:t>)</a:t>
            </a:r>
            <a:r>
              <a:rPr b="1" lang="en-US" sz="3700">
                <a:solidFill>
                  <a:srgbClr val="BF9000"/>
                </a:solidFill>
                <a:latin typeface="Calibri"/>
                <a:ea typeface="Calibri"/>
                <a:cs typeface="Calibri"/>
                <a:sym typeface="Calibri"/>
              </a:rPr>
              <a:t> &gt; 0</a:t>
            </a:r>
            <a:endParaRPr b="1" sz="3700" cap="none">
              <a:solidFill>
                <a:srgbClr val="BF9000"/>
              </a:solidFill>
              <a:latin typeface="Calibri"/>
              <a:ea typeface="Calibri"/>
              <a:cs typeface="Calibri"/>
              <a:sym typeface="Calibri"/>
            </a:endParaRPr>
          </a:p>
        </p:txBody>
      </p:sp>
      <p:sp>
        <p:nvSpPr>
          <p:cNvPr id="301" name="Google Shape;301;g1a9a29d89f1_1_267"/>
          <p:cNvSpPr/>
          <p:nvPr/>
        </p:nvSpPr>
        <p:spPr>
          <a:xfrm>
            <a:off x="3482529" y="5034202"/>
            <a:ext cx="4537265" cy="95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4400" cap="none">
                <a:solidFill>
                  <a:schemeClr val="accent1"/>
                </a:solidFill>
                <a:latin typeface="Calibri"/>
                <a:ea typeface="Calibri"/>
                <a:cs typeface="Calibri"/>
                <a:sym typeface="Calibri"/>
              </a:rPr>
              <a:t>[</a:t>
            </a:r>
            <a:r>
              <a:rPr b="1" lang="en-US" sz="4400" cap="none">
                <a:solidFill>
                  <a:srgbClr val="D92D8A"/>
                </a:solidFill>
                <a:latin typeface="Calibri"/>
                <a:ea typeface="Calibri"/>
                <a:cs typeface="Calibri"/>
                <a:sym typeface="Calibri"/>
              </a:rPr>
              <a:t>-1</a:t>
            </a:r>
            <a:r>
              <a:rPr b="1" lang="en-US" sz="4400" cap="none">
                <a:solidFill>
                  <a:srgbClr val="2F5496"/>
                </a:solidFill>
                <a:latin typeface="Calibri"/>
                <a:ea typeface="Calibri"/>
                <a:cs typeface="Calibri"/>
                <a:sym typeface="Calibri"/>
              </a:rPr>
              <a:t>, 0,</a:t>
            </a:r>
            <a:r>
              <a:rPr b="1" lang="en-US" sz="4400" cap="none">
                <a:solidFill>
                  <a:srgbClr val="D8E2F3"/>
                </a:solidFill>
                <a:latin typeface="Calibri"/>
                <a:ea typeface="Calibri"/>
                <a:cs typeface="Calibri"/>
                <a:sym typeface="Calibri"/>
              </a:rPr>
              <a:t> </a:t>
            </a:r>
            <a:r>
              <a:rPr b="1" lang="en-US" sz="4400" cap="none">
                <a:solidFill>
                  <a:srgbClr val="7030A0"/>
                </a:solidFill>
                <a:latin typeface="Calibri"/>
                <a:ea typeface="Calibri"/>
                <a:cs typeface="Calibri"/>
                <a:sym typeface="Calibri"/>
              </a:rPr>
              <a:t>1</a:t>
            </a:r>
            <a:r>
              <a:rPr b="1" lang="en-US" sz="4400" cap="none">
                <a:solidFill>
                  <a:schemeClr val="accent1"/>
                </a:solidFill>
                <a:latin typeface="Calibri"/>
                <a:ea typeface="Calibri"/>
                <a:cs typeface="Calibri"/>
                <a:sym typeface="Calibri"/>
              </a:rPr>
              <a:t>,</a:t>
            </a:r>
            <a:r>
              <a:rPr b="1" lang="en-US" sz="4400" cap="none">
                <a:solidFill>
                  <a:srgbClr val="D8E2F3"/>
                </a:solidFill>
                <a:latin typeface="Calibri"/>
                <a:ea typeface="Calibri"/>
                <a:cs typeface="Calibri"/>
                <a:sym typeface="Calibri"/>
              </a:rPr>
              <a:t> </a:t>
            </a:r>
            <a:r>
              <a:rPr b="1" lang="en-US" sz="4400" cap="none">
                <a:solidFill>
                  <a:srgbClr val="00B050"/>
                </a:solidFill>
                <a:latin typeface="Calibri"/>
                <a:ea typeface="Calibri"/>
                <a:cs typeface="Calibri"/>
                <a:sym typeface="Calibri"/>
              </a:rPr>
              <a:t>-1</a:t>
            </a:r>
            <a:r>
              <a:rPr b="1" lang="en-US" sz="4400" cap="none">
                <a:solidFill>
                  <a:schemeClr val="accent1"/>
                </a:solidFill>
                <a:latin typeface="Calibri"/>
                <a:ea typeface="Calibri"/>
                <a:cs typeface="Calibri"/>
                <a:sym typeface="Calibri"/>
              </a:rPr>
              <a:t>,</a:t>
            </a:r>
            <a:r>
              <a:rPr b="1" lang="en-US" sz="4400" cap="none">
                <a:solidFill>
                  <a:srgbClr val="D8E2F3"/>
                </a:solidFill>
                <a:latin typeface="Calibri"/>
                <a:ea typeface="Calibri"/>
                <a:cs typeface="Calibri"/>
                <a:sym typeface="Calibri"/>
              </a:rPr>
              <a:t> </a:t>
            </a:r>
            <a:r>
              <a:rPr b="1" lang="en-US" sz="4400" cap="none">
                <a:solidFill>
                  <a:srgbClr val="00B0F0"/>
                </a:solidFill>
                <a:latin typeface="Calibri"/>
                <a:ea typeface="Calibri"/>
                <a:cs typeface="Calibri"/>
                <a:sym typeface="Calibri"/>
              </a:rPr>
              <a:t>1</a:t>
            </a:r>
            <a:r>
              <a:rPr b="1" lang="en-US" sz="4400" cap="none">
                <a:solidFill>
                  <a:schemeClr val="accent1"/>
                </a:solidFill>
                <a:latin typeface="Calibri"/>
                <a:ea typeface="Calibri"/>
                <a:cs typeface="Calibri"/>
                <a:sym typeface="Calibri"/>
              </a:rPr>
              <a:t>, 0, 0]</a:t>
            </a:r>
            <a:endParaRPr sz="100">
              <a:solidFill>
                <a:schemeClr val="accent1"/>
              </a:solidFill>
            </a:endParaRPr>
          </a:p>
        </p:txBody>
      </p:sp>
      <p:cxnSp>
        <p:nvCxnSpPr>
          <p:cNvPr id="302" name="Google Shape;302;g1a9a29d89f1_1_267"/>
          <p:cNvCxnSpPr/>
          <p:nvPr/>
        </p:nvCxnSpPr>
        <p:spPr>
          <a:xfrm flipH="1" rot="-5400000">
            <a:off x="1076924" y="3327218"/>
            <a:ext cx="3247800" cy="1139715"/>
          </a:xfrm>
          <a:prstGeom prst="curvedConnector3">
            <a:avLst>
              <a:gd fmla="val 94463" name="adj1"/>
            </a:avLst>
          </a:prstGeom>
          <a:noFill/>
          <a:ln cap="flat" cmpd="sng" w="38100">
            <a:solidFill>
              <a:srgbClr val="2F5496"/>
            </a:solidFill>
            <a:prstDash val="solid"/>
            <a:miter lim="800000"/>
            <a:headEnd len="sm" w="sm" type="none"/>
            <a:tailEnd len="med" w="med" type="triangle"/>
          </a:ln>
        </p:spPr>
      </p:cxnSp>
      <p:sp>
        <p:nvSpPr>
          <p:cNvPr id="303" name="Google Shape;303;g1a9a29d89f1_1_267"/>
          <p:cNvSpPr txBox="1"/>
          <p:nvPr/>
        </p:nvSpPr>
        <p:spPr>
          <a:xfrm>
            <a:off x="2770307" y="2551750"/>
            <a:ext cx="6110671" cy="2401200"/>
          </a:xfrm>
          <a:prstGeom prst="rect">
            <a:avLst/>
          </a:prstGeom>
          <a:noFill/>
          <a:ln>
            <a:noFill/>
          </a:ln>
        </p:spPr>
        <p:txBody>
          <a:bodyPr anchorCtr="0" anchor="t" bIns="45700" lIns="91425" spcFirstLastPara="1" rIns="91425" wrap="square" tIns="45700">
            <a:spAutoFit/>
          </a:bodyPr>
          <a:lstStyle/>
          <a:p>
            <a:pPr indent="-476250" lvl="0" marL="571500" marR="0" rtl="0" algn="l">
              <a:spcBef>
                <a:spcPts val="0"/>
              </a:spcBef>
              <a:spcAft>
                <a:spcPts val="0"/>
              </a:spcAft>
              <a:buClr>
                <a:srgbClr val="1F3864"/>
              </a:buClr>
              <a:buSzPts val="2500"/>
              <a:buFont typeface="Arial"/>
              <a:buChar char="•"/>
            </a:pPr>
            <a:r>
              <a:rPr lang="en-US" sz="2500">
                <a:solidFill>
                  <a:srgbClr val="1F3864"/>
                </a:solidFill>
                <a:latin typeface="Arial"/>
                <a:ea typeface="Arial"/>
                <a:cs typeface="Arial"/>
                <a:sym typeface="Arial"/>
              </a:rPr>
              <a:t>Each index in generated array represents the status of one of the seven FM variables</a:t>
            </a:r>
            <a:endParaRPr sz="100"/>
          </a:p>
          <a:p>
            <a:pPr indent="-476250" lvl="0" marL="571500" marR="0" rtl="0" algn="l">
              <a:spcBef>
                <a:spcPts val="0"/>
              </a:spcBef>
              <a:spcAft>
                <a:spcPts val="0"/>
              </a:spcAft>
              <a:buClr>
                <a:srgbClr val="1F3864"/>
              </a:buClr>
              <a:buSzPts val="2500"/>
              <a:buFont typeface="Arial"/>
              <a:buChar char="•"/>
            </a:pPr>
            <a:r>
              <a:rPr b="0" lang="en-US" sz="2500">
                <a:solidFill>
                  <a:srgbClr val="1F3864"/>
                </a:solidFill>
                <a:latin typeface="Arial"/>
                <a:ea typeface="Arial"/>
                <a:cs typeface="Arial"/>
                <a:sym typeface="Arial"/>
              </a:rPr>
              <a:t>Negative</a:t>
            </a:r>
            <a:r>
              <a:rPr lang="en-US" sz="2500">
                <a:solidFill>
                  <a:srgbClr val="1F3864"/>
                </a:solidFill>
              </a:rPr>
              <a:t> one,</a:t>
            </a:r>
            <a:r>
              <a:rPr b="0" lang="en-US" sz="2500">
                <a:solidFill>
                  <a:srgbClr val="1F3864"/>
                </a:solidFill>
                <a:latin typeface="Arial"/>
                <a:ea typeface="Arial"/>
                <a:cs typeface="Arial"/>
                <a:sym typeface="Arial"/>
              </a:rPr>
              <a:t> </a:t>
            </a:r>
            <a:r>
              <a:rPr lang="en-US" sz="2500">
                <a:solidFill>
                  <a:srgbClr val="1F3864"/>
                </a:solidFill>
                <a:latin typeface="Arial"/>
                <a:ea typeface="Arial"/>
                <a:cs typeface="Arial"/>
                <a:sym typeface="Arial"/>
              </a:rPr>
              <a:t>one or no </a:t>
            </a:r>
            <a:r>
              <a:rPr b="0" lang="en-US" sz="2500">
                <a:solidFill>
                  <a:srgbClr val="1F3864"/>
                </a:solidFill>
                <a:latin typeface="Arial"/>
                <a:ea typeface="Arial"/>
                <a:cs typeface="Arial"/>
                <a:sym typeface="Arial"/>
              </a:rPr>
              <a:t>coef</a:t>
            </a:r>
            <a:r>
              <a:rPr lang="en-US" sz="2500">
                <a:solidFill>
                  <a:srgbClr val="1F3864"/>
                </a:solidFill>
                <a:latin typeface="Arial"/>
                <a:ea typeface="Arial"/>
                <a:cs typeface="Arial"/>
                <a:sym typeface="Arial"/>
              </a:rPr>
              <a:t>ficients assigned to indicate operation within the inequality</a:t>
            </a:r>
            <a:endParaRPr sz="2100">
              <a:solidFill>
                <a:srgbClr val="1F3864"/>
              </a:solidFill>
              <a:latin typeface="Arial"/>
              <a:ea typeface="Arial"/>
              <a:cs typeface="Arial"/>
              <a:sym typeface="Arial"/>
            </a:endParaRPr>
          </a:p>
        </p:txBody>
      </p:sp>
      <p:sp>
        <p:nvSpPr>
          <p:cNvPr id="304" name="Google Shape;304;g1a9a29d89f1_1_267"/>
          <p:cNvSpPr/>
          <p:nvPr/>
        </p:nvSpPr>
        <p:spPr>
          <a:xfrm>
            <a:off x="8995724" y="2404450"/>
            <a:ext cx="1895826" cy="302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a:solidFill>
                  <a:schemeClr val="accent3"/>
                </a:solidFill>
                <a:latin typeface="Calibri"/>
                <a:ea typeface="Calibri"/>
                <a:cs typeface="Calibri"/>
                <a:sym typeface="Calibri"/>
              </a:rPr>
              <a:t>1</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1</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2</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2</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3: X</a:t>
            </a:r>
            <a:r>
              <a:rPr baseline="-25000" lang="en-US" sz="2400">
                <a:solidFill>
                  <a:schemeClr val="accent3"/>
                </a:solidFill>
                <a:latin typeface="Calibri"/>
                <a:ea typeface="Calibri"/>
                <a:cs typeface="Calibri"/>
                <a:sym typeface="Calibri"/>
              </a:rPr>
              <a:t>1</a:t>
            </a:r>
            <a:r>
              <a:rPr lang="en-US" sz="2400">
                <a:solidFill>
                  <a:schemeClr val="accent3"/>
                </a:solidFill>
                <a:latin typeface="Calibri"/>
                <a:ea typeface="Calibri"/>
                <a:cs typeface="Calibri"/>
                <a:sym typeface="Calibri"/>
              </a:rPr>
              <a:t>, X</a:t>
            </a:r>
            <a:r>
              <a:rPr baseline="-25000" lang="en-US" sz="2400">
                <a:solidFill>
                  <a:schemeClr val="accent3"/>
                </a:solidFill>
                <a:latin typeface="Calibri"/>
                <a:ea typeface="Calibri"/>
                <a:cs typeface="Calibri"/>
                <a:sym typeface="Calibri"/>
              </a:rPr>
              <a:t>2</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4</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3</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5: X</a:t>
            </a:r>
            <a:r>
              <a:rPr baseline="-25000" lang="en-US" sz="2400">
                <a:solidFill>
                  <a:schemeClr val="accent3"/>
                </a:solidFill>
                <a:latin typeface="Calibri"/>
                <a:ea typeface="Calibri"/>
                <a:cs typeface="Calibri"/>
                <a:sym typeface="Calibri"/>
              </a:rPr>
              <a:t>1</a:t>
            </a:r>
            <a:r>
              <a:rPr lang="en-US" sz="2400">
                <a:solidFill>
                  <a:schemeClr val="accent3"/>
                </a:solidFill>
                <a:latin typeface="Calibri"/>
                <a:ea typeface="Calibri"/>
                <a:cs typeface="Calibri"/>
                <a:sym typeface="Calibri"/>
              </a:rPr>
              <a:t>, X</a:t>
            </a:r>
            <a:r>
              <a:rPr baseline="-25000" lang="en-US" sz="2400">
                <a:solidFill>
                  <a:schemeClr val="accent3"/>
                </a:solidFill>
                <a:latin typeface="Calibri"/>
                <a:ea typeface="Calibri"/>
                <a:cs typeface="Calibri"/>
                <a:sym typeface="Calibri"/>
              </a:rPr>
              <a:t>3</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6</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2</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3</a:t>
            </a:r>
            <a:endParaRPr sz="400">
              <a:solidFill>
                <a:schemeClr val="accent3"/>
              </a:solidFill>
            </a:endParaRPr>
          </a:p>
          <a:p>
            <a:pPr indent="0" lvl="0" marL="0" marR="0" rtl="0" algn="l">
              <a:spcBef>
                <a:spcPts val="0"/>
              </a:spcBef>
              <a:spcAft>
                <a:spcPts val="0"/>
              </a:spcAft>
              <a:buNone/>
            </a:pPr>
            <a:r>
              <a:rPr lang="en-US" sz="2400">
                <a:solidFill>
                  <a:schemeClr val="accent3"/>
                </a:solidFill>
                <a:latin typeface="Calibri"/>
                <a:ea typeface="Calibri"/>
                <a:cs typeface="Calibri"/>
                <a:sym typeface="Calibri"/>
              </a:rPr>
              <a:t>7</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1</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2</a:t>
            </a:r>
            <a:r>
              <a:rPr b="0" lang="en-US" sz="2400" cap="none">
                <a:solidFill>
                  <a:schemeClr val="accent3"/>
                </a:solidFill>
                <a:latin typeface="Calibri"/>
                <a:ea typeface="Calibri"/>
                <a:cs typeface="Calibri"/>
                <a:sym typeface="Calibri"/>
              </a:rPr>
              <a:t>, X</a:t>
            </a:r>
            <a:r>
              <a:rPr b="0" baseline="-25000" lang="en-US" sz="2400" cap="none">
                <a:solidFill>
                  <a:schemeClr val="accent3"/>
                </a:solidFill>
                <a:latin typeface="Calibri"/>
                <a:ea typeface="Calibri"/>
                <a:cs typeface="Calibri"/>
                <a:sym typeface="Calibri"/>
              </a:rPr>
              <a:t>3</a:t>
            </a:r>
            <a:endParaRPr sz="400">
              <a:solidFill>
                <a:schemeClr val="accent3"/>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g1a9a29d89f1_1_276"/>
          <p:cNvSpPr txBox="1"/>
          <p:nvPr>
            <p:ph idx="2" type="body"/>
          </p:nvPr>
        </p:nvSpPr>
        <p:spPr>
          <a:xfrm>
            <a:off x="6074205" y="1541675"/>
            <a:ext cx="4835390" cy="39024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1100"/>
              <a:buFont typeface="Arial"/>
              <a:buNone/>
            </a:pPr>
            <a:r>
              <a:t/>
            </a:r>
            <a:endParaRPr/>
          </a:p>
          <a:p>
            <a:pPr indent="-355600" lvl="0" marL="457200" rtl="0" algn="l">
              <a:spcBef>
                <a:spcPts val="0"/>
              </a:spcBef>
              <a:spcAft>
                <a:spcPts val="0"/>
              </a:spcAft>
              <a:buClr>
                <a:schemeClr val="lt1"/>
              </a:buClr>
              <a:buSzPts val="2000"/>
              <a:buChar char="•"/>
            </a:pPr>
            <a:r>
              <a:rPr lang="en-US" sz="2000"/>
              <a:t>Tested script modules during debugging</a:t>
            </a:r>
            <a:endParaRPr sz="2000"/>
          </a:p>
          <a:p>
            <a:pPr indent="0" lvl="0" marL="0" rtl="0" algn="l">
              <a:spcBef>
                <a:spcPts val="0"/>
              </a:spcBef>
              <a:spcAft>
                <a:spcPts val="0"/>
              </a:spcAft>
              <a:buNone/>
            </a:pPr>
            <a:r>
              <a:t/>
            </a:r>
            <a:endParaRPr sz="2000"/>
          </a:p>
          <a:p>
            <a:pPr indent="-355600" lvl="0" marL="457200" rtl="0" algn="l">
              <a:spcBef>
                <a:spcPts val="0"/>
              </a:spcBef>
              <a:spcAft>
                <a:spcPts val="0"/>
              </a:spcAft>
              <a:buClr>
                <a:schemeClr val="lt1"/>
              </a:buClr>
              <a:buSzPts val="2000"/>
              <a:buChar char="•"/>
            </a:pPr>
            <a:r>
              <a:rPr lang="en-US" sz="2000"/>
              <a:t>Broke down larger modules into smaller units for more manageable testing</a:t>
            </a:r>
            <a:endParaRPr sz="2000"/>
          </a:p>
          <a:p>
            <a:pPr indent="0" lvl="0" marL="0" rtl="0" algn="l">
              <a:spcBef>
                <a:spcPts val="0"/>
              </a:spcBef>
              <a:spcAft>
                <a:spcPts val="0"/>
              </a:spcAft>
              <a:buNone/>
            </a:pPr>
            <a:r>
              <a:t/>
            </a:r>
            <a:endParaRPr sz="2000"/>
          </a:p>
          <a:p>
            <a:pPr indent="-355600" lvl="0" marL="457200" rtl="0" algn="l">
              <a:spcBef>
                <a:spcPts val="0"/>
              </a:spcBef>
              <a:spcAft>
                <a:spcPts val="0"/>
              </a:spcAft>
              <a:buClr>
                <a:schemeClr val="lt1"/>
              </a:buClr>
              <a:buSzPts val="2000"/>
              <a:buChar char="•"/>
            </a:pPr>
            <a:r>
              <a:rPr lang="en-US" sz="2000"/>
              <a:t>Created controlled dummy stubs to verify correct behavior per isolated unit</a:t>
            </a:r>
            <a:endParaRPr sz="2000"/>
          </a:p>
          <a:p>
            <a:pPr indent="0" lvl="0" marL="114300" rtl="0" algn="l">
              <a:lnSpc>
                <a:spcPct val="90000"/>
              </a:lnSpc>
              <a:spcBef>
                <a:spcPts val="0"/>
              </a:spcBef>
              <a:spcAft>
                <a:spcPts val="0"/>
              </a:spcAft>
              <a:buClr>
                <a:schemeClr val="lt1"/>
              </a:buClr>
              <a:buSzPts val="1800"/>
              <a:buNone/>
            </a:pPr>
            <a:r>
              <a:t/>
            </a:r>
            <a:endParaRPr/>
          </a:p>
        </p:txBody>
      </p:sp>
      <p:sp>
        <p:nvSpPr>
          <p:cNvPr id="310" name="Google Shape;310;g1a9a29d89f1_1_276"/>
          <p:cNvSpPr txBox="1"/>
          <p:nvPr>
            <p:ph type="title"/>
          </p:nvPr>
        </p:nvSpPr>
        <p:spPr>
          <a:xfrm>
            <a:off x="569547" y="3210865"/>
            <a:ext cx="3801849"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Verification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1a9a29d89f1_1_281"/>
          <p:cNvSpPr txBox="1"/>
          <p:nvPr>
            <p:ph type="title"/>
          </p:nvPr>
        </p:nvSpPr>
        <p:spPr>
          <a:xfrm>
            <a:off x="624384" y="3147053"/>
            <a:ext cx="3801849"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Summary of Achievements</a:t>
            </a:r>
            <a:endParaRPr/>
          </a:p>
        </p:txBody>
      </p:sp>
      <p:sp>
        <p:nvSpPr>
          <p:cNvPr id="316" name="Google Shape;316;g1a9a29d89f1_1_281"/>
          <p:cNvSpPr txBox="1"/>
          <p:nvPr/>
        </p:nvSpPr>
        <p:spPr>
          <a:xfrm>
            <a:off x="5799674" y="1099400"/>
            <a:ext cx="5598399" cy="4659300"/>
          </a:xfrm>
          <a:prstGeom prst="rect">
            <a:avLst/>
          </a:prstGeom>
          <a:noFill/>
          <a:ln>
            <a:noFill/>
          </a:ln>
        </p:spPr>
        <p:txBody>
          <a:bodyPr anchorCtr="0" anchor="t" bIns="91425" lIns="91425" spcFirstLastPara="1" rIns="91425" wrap="square" tIns="91425">
            <a:spAutoFit/>
          </a:bodyPr>
          <a:lstStyle/>
          <a:p>
            <a:pPr indent="-349250" lvl="0" marL="457200" rtl="0" algn="l">
              <a:lnSpc>
                <a:spcPct val="90000"/>
              </a:lnSpc>
              <a:spcBef>
                <a:spcPts val="0"/>
              </a:spcBef>
              <a:spcAft>
                <a:spcPts val="0"/>
              </a:spcAft>
              <a:buClr>
                <a:schemeClr val="lt2"/>
              </a:buClr>
              <a:buSzPts val="1900"/>
              <a:buChar char="•"/>
            </a:pPr>
            <a:r>
              <a:rPr lang="en-US" sz="1900">
                <a:solidFill>
                  <a:schemeClr val="lt2"/>
                </a:solidFill>
              </a:rPr>
              <a:t>Successful Implementations:</a:t>
            </a:r>
            <a:endParaRPr sz="1900">
              <a:solidFill>
                <a:schemeClr val="lt2"/>
              </a:solidFill>
            </a:endParaRPr>
          </a:p>
          <a:p>
            <a:pPr indent="-349250" lvl="1" marL="914400" rtl="0" algn="l">
              <a:lnSpc>
                <a:spcPct val="90000"/>
              </a:lnSpc>
              <a:spcBef>
                <a:spcPts val="0"/>
              </a:spcBef>
              <a:spcAft>
                <a:spcPts val="0"/>
              </a:spcAft>
              <a:buClr>
                <a:schemeClr val="lt2"/>
              </a:buClr>
              <a:buSzPts val="1900"/>
              <a:buChar char="•"/>
            </a:pPr>
            <a:r>
              <a:rPr lang="en-US" sz="1900">
                <a:solidFill>
                  <a:schemeClr val="lt2"/>
                </a:solidFill>
              </a:rPr>
              <a:t>Integrated Fourier-Motzkin Elimination to work recursively with python script.</a:t>
            </a:r>
            <a:endParaRPr sz="1900">
              <a:solidFill>
                <a:schemeClr val="lt2"/>
              </a:solidFill>
            </a:endParaRPr>
          </a:p>
          <a:p>
            <a:pPr indent="-349250" lvl="1" marL="914400" rtl="0" algn="l">
              <a:lnSpc>
                <a:spcPct val="90000"/>
              </a:lnSpc>
              <a:spcBef>
                <a:spcPts val="0"/>
              </a:spcBef>
              <a:spcAft>
                <a:spcPts val="0"/>
              </a:spcAft>
              <a:buClr>
                <a:schemeClr val="lt2"/>
              </a:buClr>
              <a:buSzPts val="1900"/>
              <a:buChar char="•"/>
            </a:pPr>
            <a:r>
              <a:rPr lang="en-US" sz="1900">
                <a:solidFill>
                  <a:schemeClr val="lt2"/>
                </a:solidFill>
              </a:rPr>
              <a:t>Algorithmically generated full set of Shannon-type inequalities based on user input.</a:t>
            </a:r>
            <a:endParaRPr sz="1900">
              <a:solidFill>
                <a:schemeClr val="lt2"/>
              </a:solidFill>
            </a:endParaRPr>
          </a:p>
          <a:p>
            <a:pPr indent="-349250" lvl="1" marL="914400" rtl="0" algn="l">
              <a:lnSpc>
                <a:spcPct val="90000"/>
              </a:lnSpc>
              <a:spcBef>
                <a:spcPts val="0"/>
              </a:spcBef>
              <a:spcAft>
                <a:spcPts val="0"/>
              </a:spcAft>
              <a:buClr>
                <a:schemeClr val="lt2"/>
              </a:buClr>
              <a:buSzPts val="1900"/>
              <a:buChar char="•"/>
            </a:pPr>
            <a:r>
              <a:rPr lang="en-US" sz="1900">
                <a:solidFill>
                  <a:schemeClr val="lt2"/>
                </a:solidFill>
              </a:rPr>
              <a:t>Developed a system for user to input information theoretic inequalities</a:t>
            </a:r>
            <a:endParaRPr sz="1900">
              <a:solidFill>
                <a:schemeClr val="lt1"/>
              </a:solidFill>
            </a:endParaRPr>
          </a:p>
          <a:p>
            <a:pPr indent="-349250" lvl="1" marL="914400" rtl="0" algn="l">
              <a:lnSpc>
                <a:spcPct val="90000"/>
              </a:lnSpc>
              <a:spcBef>
                <a:spcPts val="0"/>
              </a:spcBef>
              <a:spcAft>
                <a:spcPts val="0"/>
              </a:spcAft>
              <a:buClr>
                <a:schemeClr val="lt1"/>
              </a:buClr>
              <a:buSzPts val="1900"/>
              <a:buChar char="•"/>
            </a:pPr>
            <a:r>
              <a:rPr lang="en-US" sz="1900">
                <a:solidFill>
                  <a:schemeClr val="lt1"/>
                </a:solidFill>
              </a:rPr>
              <a:t>Developed program to evaluate consistency of given system of information inequalities</a:t>
            </a:r>
            <a:endParaRPr sz="1900">
              <a:solidFill>
                <a:schemeClr val="lt1"/>
              </a:solidFill>
            </a:endParaRPr>
          </a:p>
          <a:p>
            <a:pPr indent="0" lvl="0" marL="914400" rtl="0" algn="l">
              <a:lnSpc>
                <a:spcPct val="90000"/>
              </a:lnSpc>
              <a:spcBef>
                <a:spcPts val="0"/>
              </a:spcBef>
              <a:spcAft>
                <a:spcPts val="0"/>
              </a:spcAft>
              <a:buNone/>
            </a:pPr>
            <a:r>
              <a:t/>
            </a:r>
            <a:endParaRPr sz="1900">
              <a:solidFill>
                <a:schemeClr val="lt1"/>
              </a:solidFill>
            </a:endParaRPr>
          </a:p>
          <a:p>
            <a:pPr indent="-349250" lvl="0" marL="457200" rtl="0" algn="l">
              <a:lnSpc>
                <a:spcPct val="90000"/>
              </a:lnSpc>
              <a:spcBef>
                <a:spcPts val="0"/>
              </a:spcBef>
              <a:spcAft>
                <a:spcPts val="0"/>
              </a:spcAft>
              <a:buClr>
                <a:schemeClr val="lt2"/>
              </a:buClr>
              <a:buSzPts val="1900"/>
              <a:buChar char="•"/>
            </a:pPr>
            <a:r>
              <a:rPr lang="en-US" sz="1900">
                <a:solidFill>
                  <a:schemeClr val="lt2"/>
                </a:solidFill>
              </a:rPr>
              <a:t>Unfinished Implementations:</a:t>
            </a:r>
            <a:endParaRPr sz="1900">
              <a:solidFill>
                <a:schemeClr val="lt2"/>
              </a:solidFill>
            </a:endParaRPr>
          </a:p>
          <a:p>
            <a:pPr indent="-349250" lvl="1" marL="914400" rtl="0" algn="l">
              <a:lnSpc>
                <a:spcPct val="90000"/>
              </a:lnSpc>
              <a:spcBef>
                <a:spcPts val="0"/>
              </a:spcBef>
              <a:spcAft>
                <a:spcPts val="0"/>
              </a:spcAft>
              <a:buClr>
                <a:schemeClr val="lt2"/>
              </a:buClr>
              <a:buSzPts val="1900"/>
              <a:buChar char="•"/>
            </a:pPr>
            <a:r>
              <a:rPr lang="en-US" sz="1900">
                <a:solidFill>
                  <a:schemeClr val="lt2"/>
                </a:solidFill>
              </a:rPr>
              <a:t>Optimizing elimination method further using techniques developed for computing the Hilbert bases of rational cones </a:t>
            </a:r>
            <a:endParaRPr sz="1900">
              <a:solidFill>
                <a:schemeClr val="lt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g1a9a29d89f1_1_286"/>
          <p:cNvSpPr txBox="1"/>
          <p:nvPr>
            <p:ph idx="1" type="body"/>
          </p:nvPr>
        </p:nvSpPr>
        <p:spPr>
          <a:xfrm>
            <a:off x="5784528" y="1794450"/>
            <a:ext cx="5578904" cy="3269100"/>
          </a:xfrm>
          <a:prstGeom prst="rect">
            <a:avLst/>
          </a:prstGeom>
        </p:spPr>
        <p:txBody>
          <a:bodyPr anchorCtr="0" anchor="t" bIns="45700" lIns="91425" spcFirstLastPara="1" rIns="91425" wrap="square" tIns="45700">
            <a:normAutofit/>
          </a:bodyPr>
          <a:lstStyle/>
          <a:p>
            <a:pPr indent="-466344" lvl="0" marL="466344" rtl="0" algn="l">
              <a:spcBef>
                <a:spcPts val="1000"/>
              </a:spcBef>
              <a:spcAft>
                <a:spcPts val="0"/>
              </a:spcAft>
              <a:buClr>
                <a:schemeClr val="dk1"/>
              </a:buClr>
              <a:buSzPts val="605"/>
              <a:buFont typeface="Arial"/>
              <a:buNone/>
            </a:pPr>
            <a:r>
              <a:t/>
            </a:r>
            <a:endParaRPr/>
          </a:p>
          <a:p>
            <a:pPr indent="0" lvl="0" marL="0" rtl="0" algn="ctr">
              <a:lnSpc>
                <a:spcPct val="115000"/>
              </a:lnSpc>
              <a:spcBef>
                <a:spcPts val="0"/>
              </a:spcBef>
              <a:spcAft>
                <a:spcPts val="0"/>
              </a:spcAft>
              <a:buClr>
                <a:schemeClr val="dk1"/>
              </a:buClr>
              <a:buSzPts val="1100"/>
              <a:buFont typeface="Arial"/>
              <a:buNone/>
            </a:pPr>
            <a:r>
              <a:rPr lang="en-US" sz="1765">
                <a:solidFill>
                  <a:schemeClr val="dk1"/>
                </a:solidFill>
              </a:rPr>
              <a:t>Cover, T. M., &amp; Thomas, J. A. (1991). </a:t>
            </a:r>
            <a:r>
              <a:rPr i="1" lang="en-US" sz="1765">
                <a:solidFill>
                  <a:schemeClr val="dk1"/>
                </a:solidFill>
              </a:rPr>
              <a:t>Elements of Information Theory</a:t>
            </a:r>
            <a:r>
              <a:rPr lang="en-US" sz="1765">
                <a:solidFill>
                  <a:schemeClr val="dk1"/>
                </a:solidFill>
              </a:rPr>
              <a:t>. John Wiley &amp; Sons, INC.</a:t>
            </a:r>
            <a:endParaRPr sz="1765">
              <a:solidFill>
                <a:schemeClr val="dk1"/>
              </a:solidFill>
            </a:endParaRPr>
          </a:p>
          <a:p>
            <a:pPr indent="0" lvl="0" marL="0" rtl="0" algn="ctr">
              <a:lnSpc>
                <a:spcPct val="115000"/>
              </a:lnSpc>
              <a:spcBef>
                <a:spcPts val="0"/>
              </a:spcBef>
              <a:spcAft>
                <a:spcPts val="0"/>
              </a:spcAft>
              <a:buClr>
                <a:schemeClr val="dk1"/>
              </a:buClr>
              <a:buSzPts val="1100"/>
              <a:buFont typeface="Arial"/>
              <a:buNone/>
            </a:pPr>
            <a:r>
              <a:t/>
            </a:r>
            <a:endParaRPr sz="1765">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US" sz="1765">
                <a:solidFill>
                  <a:schemeClr val="dk1"/>
                </a:solidFill>
              </a:rPr>
              <a:t>F. S. Chaharsooghi, M. J. Emadi, M. Zamanighomi and M. R. Aref (2011). </a:t>
            </a:r>
            <a:r>
              <a:rPr i="1" lang="en-US" sz="1765">
                <a:solidFill>
                  <a:schemeClr val="dk1"/>
                </a:solidFill>
              </a:rPr>
              <a:t>A New Method for Variable Elimination in Systems of Inequations.</a:t>
            </a:r>
            <a:r>
              <a:rPr lang="en-US" sz="1765">
                <a:solidFill>
                  <a:schemeClr val="dk1"/>
                </a:solidFill>
              </a:rPr>
              <a:t> IEEE International Symposium on Information Theory Proceedings</a:t>
            </a:r>
            <a:endParaRPr sz="765"/>
          </a:p>
        </p:txBody>
      </p:sp>
      <p:sp>
        <p:nvSpPr>
          <p:cNvPr id="323" name="Google Shape;323;g1a9a29d89f1_1_286"/>
          <p:cNvSpPr txBox="1"/>
          <p:nvPr>
            <p:ph idx="2" type="body"/>
          </p:nvPr>
        </p:nvSpPr>
        <p:spPr>
          <a:xfrm>
            <a:off x="514271" y="4189550"/>
            <a:ext cx="3863633" cy="13866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i="1" lang="en-US"/>
              <a:t>Note:</a:t>
            </a:r>
            <a:r>
              <a:rPr i="1" lang="en-US"/>
              <a:t> Research materials for this project were provided by </a:t>
            </a:r>
            <a:r>
              <a:rPr i="1" lang="en-US"/>
              <a:t>Dr. Farhad Shirani Chaharsooghi of Florida International University.</a:t>
            </a:r>
            <a:r>
              <a:rPr i="1" lang="en-US"/>
              <a:t> </a:t>
            </a:r>
            <a:endParaRPr i="1"/>
          </a:p>
        </p:txBody>
      </p:sp>
      <p:sp>
        <p:nvSpPr>
          <p:cNvPr id="324" name="Google Shape;324;g1a9a29d89f1_1_286"/>
          <p:cNvSpPr txBox="1"/>
          <p:nvPr>
            <p:ph type="title"/>
          </p:nvPr>
        </p:nvSpPr>
        <p:spPr>
          <a:xfrm>
            <a:off x="545154" y="1039190"/>
            <a:ext cx="3801849" cy="564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sz="3600"/>
              <a:t>References</a:t>
            </a:r>
            <a:endParaRPr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1a9a29d89f1_1_218"/>
          <p:cNvSpPr txBox="1"/>
          <p:nvPr>
            <p:ph idx="1" type="body"/>
          </p:nvPr>
        </p:nvSpPr>
        <p:spPr>
          <a:xfrm>
            <a:off x="1822194" y="2268100"/>
            <a:ext cx="8544562"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15000"/>
              </a:lnSpc>
              <a:spcBef>
                <a:spcPts val="0"/>
              </a:spcBef>
              <a:spcAft>
                <a:spcPts val="0"/>
              </a:spcAft>
              <a:buSzPts val="1800"/>
              <a:buChar char="●"/>
            </a:pPr>
            <a:r>
              <a:rPr lang="en-US"/>
              <a:t>Information measures arise in naturally in a wide field of studies including quantum physics, communications, cybersecurity, and machine learning. Information measures like:</a:t>
            </a:r>
            <a:endParaRPr/>
          </a:p>
          <a:p>
            <a:pPr indent="-342900" lvl="1" marL="914400" rtl="0" algn="l">
              <a:lnSpc>
                <a:spcPct val="115000"/>
              </a:lnSpc>
              <a:spcBef>
                <a:spcPts val="0"/>
              </a:spcBef>
              <a:spcAft>
                <a:spcPts val="0"/>
              </a:spcAft>
              <a:buSzPts val="1800"/>
              <a:buChar char="○"/>
            </a:pPr>
            <a:r>
              <a:rPr lang="en-US"/>
              <a:t>Entropy</a:t>
            </a:r>
            <a:endParaRPr/>
          </a:p>
          <a:p>
            <a:pPr indent="-342900" lvl="1" marL="914400" rtl="0" algn="l">
              <a:lnSpc>
                <a:spcPct val="115000"/>
              </a:lnSpc>
              <a:spcBef>
                <a:spcPts val="0"/>
              </a:spcBef>
              <a:spcAft>
                <a:spcPts val="0"/>
              </a:spcAft>
              <a:buSzPts val="1800"/>
              <a:buChar char="○"/>
            </a:pPr>
            <a:r>
              <a:rPr lang="en-US"/>
              <a:t>Mutual information</a:t>
            </a:r>
            <a:endParaRPr/>
          </a:p>
          <a:p>
            <a:pPr indent="-342900" lvl="1" marL="914400" rtl="0" algn="l">
              <a:lnSpc>
                <a:spcPct val="115000"/>
              </a:lnSpc>
              <a:spcBef>
                <a:spcPts val="0"/>
              </a:spcBef>
              <a:spcAft>
                <a:spcPts val="0"/>
              </a:spcAft>
              <a:buSzPts val="1800"/>
              <a:buChar char="○"/>
            </a:pPr>
            <a:r>
              <a:rPr lang="en-US"/>
              <a:t>Conditional entropy</a:t>
            </a:r>
            <a:endParaRPr/>
          </a:p>
          <a:p>
            <a:pPr indent="-342900" lvl="1" marL="914400" rtl="0" algn="l">
              <a:lnSpc>
                <a:spcPct val="115000"/>
              </a:lnSpc>
              <a:spcBef>
                <a:spcPts val="0"/>
              </a:spcBef>
              <a:spcAft>
                <a:spcPts val="0"/>
              </a:spcAft>
              <a:buSzPts val="1800"/>
              <a:buChar char="○"/>
            </a:pPr>
            <a:r>
              <a:rPr lang="en-US"/>
              <a:t>Conditional mutual information</a:t>
            </a:r>
            <a:endParaRPr/>
          </a:p>
          <a:p>
            <a:pPr indent="-342900" lvl="0" marL="457200" rtl="0" algn="l">
              <a:lnSpc>
                <a:spcPct val="115000"/>
              </a:lnSpc>
              <a:spcBef>
                <a:spcPts val="0"/>
              </a:spcBef>
              <a:spcAft>
                <a:spcPts val="0"/>
              </a:spcAft>
              <a:buSzPts val="1800"/>
              <a:buChar char="●"/>
            </a:pPr>
            <a:r>
              <a:rPr lang="en-US"/>
              <a:t>In many of these field’s it is </a:t>
            </a:r>
            <a:r>
              <a:rPr lang="en-US"/>
              <a:t>common</a:t>
            </a:r>
            <a:r>
              <a:rPr lang="en-US"/>
              <a:t> and useful to leverage these informational measures in a system of inequalities, and prove the correctness and validity of these inequalities.</a:t>
            </a:r>
            <a:endParaRPr/>
          </a:p>
        </p:txBody>
      </p:sp>
      <p:sp>
        <p:nvSpPr>
          <p:cNvPr id="243" name="Google Shape;243;g1a9a29d89f1_1_218"/>
          <p:cNvSpPr txBox="1"/>
          <p:nvPr>
            <p:ph type="title"/>
          </p:nvPr>
        </p:nvSpPr>
        <p:spPr>
          <a:xfrm>
            <a:off x="2340004" y="1180196"/>
            <a:ext cx="7508921"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b="1" lang="en-US"/>
              <a:t>Context</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1a9a29d89f1_1_223"/>
          <p:cNvSpPr txBox="1"/>
          <p:nvPr>
            <p:ph idx="1" type="body"/>
          </p:nvPr>
        </p:nvSpPr>
        <p:spPr>
          <a:xfrm>
            <a:off x="1589824" y="1702175"/>
            <a:ext cx="8982152" cy="43389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115000"/>
              </a:lnSpc>
              <a:spcBef>
                <a:spcPts val="0"/>
              </a:spcBef>
              <a:spcAft>
                <a:spcPts val="0"/>
              </a:spcAft>
              <a:buNone/>
            </a:pPr>
            <a:r>
              <a:rPr lang="en-US" sz="4500">
                <a:solidFill>
                  <a:schemeClr val="accent3"/>
                </a:solidFill>
              </a:rPr>
              <a:t>1. </a:t>
            </a:r>
            <a:r>
              <a:rPr lang="en-US" sz="4500">
                <a:solidFill>
                  <a:schemeClr val="accent3"/>
                </a:solidFill>
              </a:rPr>
              <a:t>ITIP-</a:t>
            </a:r>
            <a:r>
              <a:rPr lang="en-US" sz="3600">
                <a:solidFill>
                  <a:srgbClr val="BABABA"/>
                </a:solidFill>
              </a:rPr>
              <a:t> </a:t>
            </a:r>
            <a:r>
              <a:rPr b="1" lang="en-US" sz="3600">
                <a:solidFill>
                  <a:schemeClr val="lt2"/>
                </a:solidFill>
              </a:rPr>
              <a:t>Language: </a:t>
            </a:r>
            <a:r>
              <a:rPr lang="en-US" sz="3600">
                <a:solidFill>
                  <a:schemeClr val="lt2"/>
                </a:solidFill>
              </a:rPr>
              <a:t>Matlab, online prover available</a:t>
            </a:r>
            <a:endParaRPr sz="3600">
              <a:solidFill>
                <a:schemeClr val="lt2"/>
              </a:solidFill>
            </a:endParaRPr>
          </a:p>
          <a:p>
            <a:pPr indent="0" lvl="0" marL="457200" rtl="0" algn="l">
              <a:lnSpc>
                <a:spcPct val="115000"/>
              </a:lnSpc>
              <a:spcBef>
                <a:spcPts val="0"/>
              </a:spcBef>
              <a:spcAft>
                <a:spcPts val="0"/>
              </a:spcAft>
              <a:buNone/>
            </a:pPr>
            <a:r>
              <a:rPr b="1" lang="en-US" sz="3600">
                <a:solidFill>
                  <a:schemeClr val="lt2"/>
                </a:solidFill>
              </a:rPr>
              <a:t>Based on: </a:t>
            </a:r>
            <a:r>
              <a:rPr lang="en-US" sz="3600">
                <a:solidFill>
                  <a:schemeClr val="lt2"/>
                </a:solidFill>
              </a:rPr>
              <a:t>Yeung, R.W. (1997). "A framework for linear information inequalities"</a:t>
            </a:r>
            <a:endParaRPr sz="3600">
              <a:solidFill>
                <a:schemeClr val="lt2"/>
              </a:solidFill>
            </a:endParaRPr>
          </a:p>
          <a:p>
            <a:pPr indent="0" lvl="0" marL="457200" rtl="0" algn="l">
              <a:lnSpc>
                <a:spcPct val="115000"/>
              </a:lnSpc>
              <a:spcBef>
                <a:spcPts val="0"/>
              </a:spcBef>
              <a:spcAft>
                <a:spcPts val="0"/>
              </a:spcAft>
              <a:buNone/>
            </a:pPr>
            <a:r>
              <a:rPr b="1" lang="en-US" sz="3600">
                <a:solidFill>
                  <a:schemeClr val="lt2"/>
                </a:solidFill>
              </a:rPr>
              <a:t>Feature: </a:t>
            </a:r>
            <a:r>
              <a:rPr lang="en-US" sz="3600">
                <a:solidFill>
                  <a:schemeClr val="lt2"/>
                </a:solidFill>
              </a:rPr>
              <a:t>First proof checker of this kind.</a:t>
            </a:r>
            <a:endParaRPr sz="3600">
              <a:solidFill>
                <a:schemeClr val="lt2"/>
              </a:solidFill>
            </a:endParaRPr>
          </a:p>
          <a:p>
            <a:pPr indent="0" lvl="0" marL="0" rtl="0" algn="l">
              <a:lnSpc>
                <a:spcPct val="115000"/>
              </a:lnSpc>
              <a:spcBef>
                <a:spcPts val="0"/>
              </a:spcBef>
              <a:spcAft>
                <a:spcPts val="0"/>
              </a:spcAft>
              <a:buNone/>
            </a:pPr>
            <a:r>
              <a:rPr lang="en-US" sz="4500">
                <a:solidFill>
                  <a:schemeClr val="accent3"/>
                </a:solidFill>
              </a:rPr>
              <a:t>2. XITIP-</a:t>
            </a:r>
            <a:r>
              <a:rPr lang="en-US" sz="3600">
                <a:solidFill>
                  <a:srgbClr val="E06666"/>
                </a:solidFill>
              </a:rPr>
              <a:t> </a:t>
            </a:r>
            <a:r>
              <a:rPr b="1" lang="en-US" sz="3600">
                <a:solidFill>
                  <a:schemeClr val="lt2"/>
                </a:solidFill>
              </a:rPr>
              <a:t>Language: </a:t>
            </a:r>
            <a:r>
              <a:rPr lang="en-US" sz="3600">
                <a:solidFill>
                  <a:schemeClr val="lt2"/>
                </a:solidFill>
              </a:rPr>
              <a:t>C, </a:t>
            </a:r>
            <a:endParaRPr sz="3600">
              <a:solidFill>
                <a:schemeClr val="lt2"/>
              </a:solidFill>
            </a:endParaRPr>
          </a:p>
          <a:p>
            <a:pPr indent="0" lvl="0" marL="457200" rtl="0" algn="l">
              <a:lnSpc>
                <a:spcPct val="115000"/>
              </a:lnSpc>
              <a:spcBef>
                <a:spcPts val="0"/>
              </a:spcBef>
              <a:spcAft>
                <a:spcPts val="0"/>
              </a:spcAft>
              <a:buNone/>
            </a:pPr>
            <a:r>
              <a:rPr b="1" lang="en-US" sz="3600">
                <a:solidFill>
                  <a:schemeClr val="lt2"/>
                </a:solidFill>
              </a:rPr>
              <a:t>Based on:  </a:t>
            </a:r>
            <a:r>
              <a:rPr lang="en-US" sz="3600">
                <a:solidFill>
                  <a:schemeClr val="lt2"/>
                </a:solidFill>
              </a:rPr>
              <a:t>improvements made by a group at EPFL, </a:t>
            </a:r>
            <a:endParaRPr sz="3600">
              <a:solidFill>
                <a:schemeClr val="lt2"/>
              </a:solidFill>
            </a:endParaRPr>
          </a:p>
          <a:p>
            <a:pPr indent="0" lvl="0" marL="457200" rtl="0" algn="l">
              <a:lnSpc>
                <a:spcPct val="115000"/>
              </a:lnSpc>
              <a:spcBef>
                <a:spcPts val="0"/>
              </a:spcBef>
              <a:spcAft>
                <a:spcPts val="0"/>
              </a:spcAft>
              <a:buNone/>
            </a:pPr>
            <a:r>
              <a:rPr b="1" lang="en-US" sz="3600">
                <a:solidFill>
                  <a:schemeClr val="lt2"/>
                </a:solidFill>
              </a:rPr>
              <a:t>F</a:t>
            </a:r>
            <a:r>
              <a:rPr b="1" lang="en-US" sz="3600">
                <a:solidFill>
                  <a:schemeClr val="lt2"/>
                </a:solidFill>
              </a:rPr>
              <a:t>eature:</a:t>
            </a:r>
            <a:r>
              <a:rPr lang="en-US" sz="3600">
                <a:solidFill>
                  <a:schemeClr val="lt2"/>
                </a:solidFill>
              </a:rPr>
              <a:t> Faster than ITIP</a:t>
            </a:r>
            <a:r>
              <a:rPr lang="en-US" sz="3600">
                <a:solidFill>
                  <a:srgbClr val="BABABA"/>
                </a:solidFill>
              </a:rPr>
              <a:t> </a:t>
            </a:r>
            <a:endParaRPr sz="3600">
              <a:solidFill>
                <a:srgbClr val="BABABA"/>
              </a:solidFill>
            </a:endParaRPr>
          </a:p>
          <a:p>
            <a:pPr indent="0" lvl="0" marL="0" rtl="0" algn="l">
              <a:lnSpc>
                <a:spcPct val="115000"/>
              </a:lnSpc>
              <a:spcBef>
                <a:spcPts val="0"/>
              </a:spcBef>
              <a:spcAft>
                <a:spcPts val="0"/>
              </a:spcAft>
              <a:buNone/>
            </a:pPr>
            <a:r>
              <a:rPr lang="en-US" sz="4500">
                <a:solidFill>
                  <a:schemeClr val="accent3"/>
                </a:solidFill>
              </a:rPr>
              <a:t>3. </a:t>
            </a:r>
            <a:r>
              <a:rPr lang="en-US" sz="4500">
                <a:solidFill>
                  <a:schemeClr val="accent3"/>
                </a:solidFill>
              </a:rPr>
              <a:t>oXITIP</a:t>
            </a:r>
            <a:r>
              <a:rPr lang="en-US" sz="4500">
                <a:solidFill>
                  <a:schemeClr val="accent3"/>
                </a:solidFill>
              </a:rPr>
              <a:t>-</a:t>
            </a:r>
            <a:r>
              <a:rPr lang="en-US" sz="4500">
                <a:solidFill>
                  <a:srgbClr val="BABABA"/>
                </a:solidFill>
              </a:rPr>
              <a:t> </a:t>
            </a:r>
            <a:r>
              <a:rPr b="1" lang="en-US" sz="3600">
                <a:solidFill>
                  <a:schemeClr val="lt2"/>
                </a:solidFill>
              </a:rPr>
              <a:t>Language: </a:t>
            </a:r>
            <a:r>
              <a:rPr lang="en-US" sz="3600">
                <a:solidFill>
                  <a:schemeClr val="lt2"/>
                </a:solidFill>
              </a:rPr>
              <a:t>GLPK optimizer with C++ backend </a:t>
            </a:r>
            <a:endParaRPr sz="3600">
              <a:solidFill>
                <a:schemeClr val="lt2"/>
              </a:solidFill>
            </a:endParaRPr>
          </a:p>
          <a:p>
            <a:pPr indent="457200" lvl="0" marL="0" rtl="0" algn="l">
              <a:lnSpc>
                <a:spcPct val="115000"/>
              </a:lnSpc>
              <a:spcBef>
                <a:spcPts val="0"/>
              </a:spcBef>
              <a:spcAft>
                <a:spcPts val="0"/>
              </a:spcAft>
              <a:buNone/>
            </a:pPr>
            <a:r>
              <a:rPr b="1" lang="en-US" sz="3600">
                <a:solidFill>
                  <a:schemeClr val="lt2"/>
                </a:solidFill>
              </a:rPr>
              <a:t>Feature: </a:t>
            </a:r>
            <a:r>
              <a:rPr lang="en-US" sz="3600">
                <a:solidFill>
                  <a:schemeClr val="lt2"/>
                </a:solidFill>
              </a:rPr>
              <a:t>web-based user interface.</a:t>
            </a:r>
            <a:r>
              <a:rPr lang="en-US" sz="3600">
                <a:solidFill>
                  <a:srgbClr val="BABABA"/>
                </a:solidFill>
              </a:rPr>
              <a:t> </a:t>
            </a:r>
            <a:endParaRPr sz="3600">
              <a:solidFill>
                <a:srgbClr val="BABABA"/>
              </a:solidFill>
            </a:endParaRPr>
          </a:p>
          <a:p>
            <a:pPr indent="0" lvl="0" marL="0" rtl="0" algn="l">
              <a:lnSpc>
                <a:spcPct val="115000"/>
              </a:lnSpc>
              <a:spcBef>
                <a:spcPts val="0"/>
              </a:spcBef>
              <a:spcAft>
                <a:spcPts val="0"/>
              </a:spcAft>
              <a:buNone/>
            </a:pPr>
            <a:r>
              <a:rPr lang="en-US" sz="4500">
                <a:solidFill>
                  <a:schemeClr val="accent3"/>
                </a:solidFill>
              </a:rPr>
              <a:t>4. AITIP-</a:t>
            </a:r>
            <a:r>
              <a:rPr lang="en-US" sz="3600">
                <a:solidFill>
                  <a:srgbClr val="BABABA"/>
                </a:solidFill>
              </a:rPr>
              <a:t> </a:t>
            </a:r>
            <a:r>
              <a:rPr b="1" lang="en-US" sz="3600">
                <a:solidFill>
                  <a:schemeClr val="lt2"/>
                </a:solidFill>
              </a:rPr>
              <a:t>Language: </a:t>
            </a:r>
            <a:r>
              <a:rPr lang="en-US" sz="3600">
                <a:solidFill>
                  <a:schemeClr val="lt2"/>
                </a:solidFill>
              </a:rPr>
              <a:t>Gurobi solver for optimization. </a:t>
            </a:r>
            <a:endParaRPr sz="3600">
              <a:solidFill>
                <a:schemeClr val="lt2"/>
              </a:solidFill>
            </a:endParaRPr>
          </a:p>
          <a:p>
            <a:pPr indent="0" lvl="0" marL="457200" rtl="0" algn="l">
              <a:lnSpc>
                <a:spcPct val="115000"/>
              </a:lnSpc>
              <a:spcBef>
                <a:spcPts val="0"/>
              </a:spcBef>
              <a:spcAft>
                <a:spcPts val="0"/>
              </a:spcAft>
              <a:buNone/>
            </a:pPr>
            <a:r>
              <a:rPr b="1" lang="en-US" sz="3600">
                <a:solidFill>
                  <a:schemeClr val="lt2"/>
                </a:solidFill>
              </a:rPr>
              <a:t>Feature:</a:t>
            </a:r>
            <a:r>
              <a:rPr lang="en-US" sz="3600">
                <a:solidFill>
                  <a:schemeClr val="lt2"/>
                </a:solidFill>
              </a:rPr>
              <a:t> Web-based service. Provides canonical break down of the inequalities in terms of basic Info measures.</a:t>
            </a:r>
            <a:endParaRPr sz="3600">
              <a:solidFill>
                <a:schemeClr val="lt2"/>
              </a:solidFill>
            </a:endParaRPr>
          </a:p>
          <a:p>
            <a:pPr indent="0" lvl="0" marL="0" rtl="0" algn="l">
              <a:lnSpc>
                <a:spcPct val="90000"/>
              </a:lnSpc>
              <a:spcBef>
                <a:spcPts val="0"/>
              </a:spcBef>
              <a:spcAft>
                <a:spcPts val="0"/>
              </a:spcAft>
              <a:buNone/>
            </a:pPr>
            <a:r>
              <a:t/>
            </a:r>
            <a:endParaRPr/>
          </a:p>
          <a:p>
            <a:pPr indent="0" lvl="0" marL="0" rtl="0" algn="l">
              <a:lnSpc>
                <a:spcPct val="115000"/>
              </a:lnSpc>
              <a:spcBef>
                <a:spcPts val="0"/>
              </a:spcBef>
              <a:spcAft>
                <a:spcPts val="0"/>
              </a:spcAft>
              <a:buClr>
                <a:schemeClr val="dk1"/>
              </a:buClr>
              <a:buSzPct val="30555"/>
              <a:buFont typeface="Arial"/>
              <a:buNone/>
            </a:pPr>
            <a:r>
              <a:rPr b="1" lang="en-US" sz="3600" u="sng">
                <a:solidFill>
                  <a:schemeClr val="accent6"/>
                </a:solidFill>
              </a:rPr>
              <a:t>Application Domain:</a:t>
            </a:r>
            <a:r>
              <a:rPr b="1" lang="en-US" sz="3600">
                <a:solidFill>
                  <a:srgbClr val="C00000"/>
                </a:solidFill>
              </a:rPr>
              <a:t> </a:t>
            </a:r>
            <a:r>
              <a:rPr b="1" i="1" lang="en-US" sz="3600">
                <a:solidFill>
                  <a:schemeClr val="lt2"/>
                </a:solidFill>
              </a:rPr>
              <a:t>Single Inequalities</a:t>
            </a:r>
            <a:r>
              <a:rPr lang="en-US" sz="3600">
                <a:solidFill>
                  <a:schemeClr val="lt2"/>
                </a:solidFill>
              </a:rPr>
              <a:t> </a:t>
            </a:r>
            <a:endParaRPr>
              <a:solidFill>
                <a:schemeClr val="lt2"/>
              </a:solidFill>
            </a:endParaRPr>
          </a:p>
        </p:txBody>
      </p:sp>
      <p:sp>
        <p:nvSpPr>
          <p:cNvPr id="249" name="Google Shape;249;g1a9a29d89f1_1_223"/>
          <p:cNvSpPr txBox="1"/>
          <p:nvPr>
            <p:ph type="title"/>
          </p:nvPr>
        </p:nvSpPr>
        <p:spPr>
          <a:xfrm>
            <a:off x="1589824" y="470310"/>
            <a:ext cx="898229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Prior Works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1a9a29d89f1_1_228"/>
          <p:cNvSpPr txBox="1"/>
          <p:nvPr>
            <p:ph type="title"/>
          </p:nvPr>
        </p:nvSpPr>
        <p:spPr>
          <a:xfrm>
            <a:off x="3915659" y="848790"/>
            <a:ext cx="435761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3600"/>
              <a:t>Prior Works</a:t>
            </a:r>
            <a:endParaRPr sz="3600"/>
          </a:p>
        </p:txBody>
      </p:sp>
      <p:pic>
        <p:nvPicPr>
          <p:cNvPr id="255" name="Google Shape;255;g1a9a29d89f1_1_228"/>
          <p:cNvPicPr preferRelativeResize="0"/>
          <p:nvPr/>
        </p:nvPicPr>
        <p:blipFill>
          <a:blip r:embed="rId3">
            <a:alphaModFix/>
          </a:blip>
          <a:stretch>
            <a:fillRect/>
          </a:stretch>
        </p:blipFill>
        <p:spPr>
          <a:xfrm>
            <a:off x="180155" y="1796300"/>
            <a:ext cx="5076731" cy="4031715"/>
          </a:xfrm>
          <a:prstGeom prst="rect">
            <a:avLst/>
          </a:prstGeom>
          <a:noFill/>
          <a:ln>
            <a:noFill/>
          </a:ln>
        </p:spPr>
      </p:pic>
      <p:pic>
        <p:nvPicPr>
          <p:cNvPr id="256" name="Google Shape;256;g1a9a29d89f1_1_228"/>
          <p:cNvPicPr preferRelativeResize="0"/>
          <p:nvPr/>
        </p:nvPicPr>
        <p:blipFill>
          <a:blip r:embed="rId4">
            <a:alphaModFix/>
          </a:blip>
          <a:stretch>
            <a:fillRect/>
          </a:stretch>
        </p:blipFill>
        <p:spPr>
          <a:xfrm>
            <a:off x="5092876" y="1796300"/>
            <a:ext cx="7096076" cy="3901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a9a29d89f1_1_234"/>
          <p:cNvSpPr txBox="1"/>
          <p:nvPr>
            <p:ph type="title"/>
          </p:nvPr>
        </p:nvSpPr>
        <p:spPr>
          <a:xfrm>
            <a:off x="1589824" y="470310"/>
            <a:ext cx="8982152"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Fourier Motzkin Elimination</a:t>
            </a:r>
            <a:endParaRPr b="1"/>
          </a:p>
        </p:txBody>
      </p:sp>
      <p:pic>
        <p:nvPicPr>
          <p:cNvPr id="262" name="Google Shape;262;g1a9a29d89f1_1_234"/>
          <p:cNvPicPr preferRelativeResize="0"/>
          <p:nvPr/>
        </p:nvPicPr>
        <p:blipFill>
          <a:blip r:embed="rId3">
            <a:alphaModFix/>
          </a:blip>
          <a:stretch>
            <a:fillRect/>
          </a:stretch>
        </p:blipFill>
        <p:spPr>
          <a:xfrm>
            <a:off x="7594650" y="1796010"/>
            <a:ext cx="4191466" cy="3595689"/>
          </a:xfrm>
          <a:prstGeom prst="rect">
            <a:avLst/>
          </a:prstGeom>
          <a:noFill/>
          <a:ln>
            <a:noFill/>
          </a:ln>
        </p:spPr>
      </p:pic>
      <p:sp>
        <p:nvSpPr>
          <p:cNvPr id="263" name="Google Shape;263;g1a9a29d89f1_1_234"/>
          <p:cNvSpPr txBox="1"/>
          <p:nvPr/>
        </p:nvSpPr>
        <p:spPr>
          <a:xfrm>
            <a:off x="552112" y="1791050"/>
            <a:ext cx="6966357" cy="12006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0"/>
              </a:spcBef>
              <a:spcAft>
                <a:spcPts val="0"/>
              </a:spcAft>
              <a:buClr>
                <a:schemeClr val="lt2"/>
              </a:buClr>
              <a:buSzPts val="2000"/>
              <a:buChar char="●"/>
            </a:pPr>
            <a:r>
              <a:rPr lang="en-US" sz="2000">
                <a:solidFill>
                  <a:schemeClr val="lt2"/>
                </a:solidFill>
              </a:rPr>
              <a:t>Fourier Motzkin Elimination maps linear systems of inequalities to lower dimensions.</a:t>
            </a:r>
            <a:endParaRPr sz="2000">
              <a:solidFill>
                <a:schemeClr val="lt2"/>
              </a:solidFill>
            </a:endParaRPr>
          </a:p>
          <a:p>
            <a:pPr indent="-355600" lvl="0" marL="457200" rtl="0" algn="l">
              <a:lnSpc>
                <a:spcPct val="115000"/>
              </a:lnSpc>
              <a:spcBef>
                <a:spcPts val="0"/>
              </a:spcBef>
              <a:spcAft>
                <a:spcPts val="0"/>
              </a:spcAft>
              <a:buClr>
                <a:schemeClr val="lt2"/>
              </a:buClr>
              <a:buSzPts val="2000"/>
              <a:buChar char="●"/>
            </a:pPr>
            <a:r>
              <a:rPr b="1" i="1" lang="en-US" sz="2000">
                <a:solidFill>
                  <a:schemeClr val="lt2"/>
                </a:solidFill>
              </a:rPr>
              <a:t>Interpretation: </a:t>
            </a:r>
            <a:r>
              <a:rPr lang="en-US" sz="2000">
                <a:solidFill>
                  <a:schemeClr val="lt2"/>
                </a:solidFill>
              </a:rPr>
              <a:t>Projecting polytopes on hyperplanes.</a:t>
            </a:r>
            <a:endParaRPr sz="2000">
              <a:solidFill>
                <a:schemeClr val="dk1"/>
              </a:solidFill>
            </a:endParaRPr>
          </a:p>
        </p:txBody>
      </p:sp>
      <p:sp>
        <p:nvSpPr>
          <p:cNvPr id="264" name="Google Shape;264;g1a9a29d89f1_1_234"/>
          <p:cNvSpPr txBox="1"/>
          <p:nvPr/>
        </p:nvSpPr>
        <p:spPr>
          <a:xfrm>
            <a:off x="8786876" y="5431125"/>
            <a:ext cx="2999250" cy="369300"/>
          </a:xfrm>
          <a:prstGeom prst="rect">
            <a:avLst/>
          </a:prstGeom>
          <a:noFill/>
          <a:ln>
            <a:noFill/>
          </a:ln>
        </p:spPr>
        <p:txBody>
          <a:bodyPr anchorCtr="0" anchor="t" bIns="91425" lIns="91425" spcFirstLastPara="1" rIns="91425" wrap="square" tIns="91425">
            <a:spAutoFit/>
          </a:bodyPr>
          <a:lstStyle/>
          <a:p>
            <a:pPr indent="0" lvl="0" marL="0" rtl="0" algn="r">
              <a:lnSpc>
                <a:spcPct val="115000"/>
              </a:lnSpc>
              <a:spcBef>
                <a:spcPts val="0"/>
              </a:spcBef>
              <a:spcAft>
                <a:spcPts val="0"/>
              </a:spcAft>
              <a:buNone/>
            </a:pPr>
            <a:r>
              <a:rPr lang="en-US" sz="1200">
                <a:solidFill>
                  <a:schemeClr val="lt2"/>
                </a:solidFill>
                <a:latin typeface="Calibri"/>
                <a:ea typeface="Calibri"/>
                <a:cs typeface="Calibri"/>
                <a:sym typeface="Calibri"/>
              </a:rPr>
              <a:t>Ref: Ajspur, Jensen 2017</a:t>
            </a:r>
            <a:endParaRPr sz="1200">
              <a:solidFill>
                <a:schemeClr val="lt2"/>
              </a:solidFill>
              <a:latin typeface="Calibri"/>
              <a:ea typeface="Calibri"/>
              <a:cs typeface="Calibri"/>
              <a:sym typeface="Calibri"/>
            </a:endParaRPr>
          </a:p>
        </p:txBody>
      </p:sp>
      <p:sp>
        <p:nvSpPr>
          <p:cNvPr id="265" name="Google Shape;265;g1a9a29d89f1_1_234"/>
          <p:cNvSpPr/>
          <p:nvPr/>
        </p:nvSpPr>
        <p:spPr>
          <a:xfrm>
            <a:off x="509223" y="2901675"/>
            <a:ext cx="6966357" cy="3504000"/>
          </a:xfrm>
          <a:prstGeom prst="roundRect">
            <a:avLst>
              <a:gd fmla="val 16667" name="adj"/>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1a9a29d89f1_1_234"/>
          <p:cNvSpPr txBox="1"/>
          <p:nvPr/>
        </p:nvSpPr>
        <p:spPr>
          <a:xfrm>
            <a:off x="970207" y="2901675"/>
            <a:ext cx="6130166" cy="350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Input: System of inequalities A^(m×n) x^n≤b^m</a:t>
            </a:r>
            <a:endParaRPr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1. Choose one of the variables to eliminate. </a:t>
            </a:r>
            <a:endParaRPr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2. Partition the inequalities into those with positive and negative coefficients for this variable.</a:t>
            </a:r>
            <a:endParaRPr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3. For each pair of inequalities, multiply both sides by a positive coefficient and combine to eliminate the desired variable.</a:t>
            </a:r>
            <a:endParaRPr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4. Repeat steps 2-4 until all variables have been eliminated.</a:t>
            </a:r>
            <a:endParaRPr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900">
                <a:solidFill>
                  <a:schemeClr val="dk1"/>
                </a:solidFill>
              </a:rPr>
              <a:t>5. The system is consistent</a:t>
            </a:r>
            <a:endParaRPr sz="13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1a9a29d89f1_1_243"/>
          <p:cNvSpPr txBox="1"/>
          <p:nvPr>
            <p:ph type="title"/>
          </p:nvPr>
        </p:nvSpPr>
        <p:spPr>
          <a:xfrm>
            <a:off x="1589824" y="470310"/>
            <a:ext cx="8982152"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15000"/>
              </a:lnSpc>
              <a:spcBef>
                <a:spcPts val="2700"/>
              </a:spcBef>
              <a:spcAft>
                <a:spcPts val="0"/>
              </a:spcAft>
              <a:buClr>
                <a:schemeClr val="dk1"/>
              </a:buClr>
              <a:buSzPts val="990"/>
              <a:buFont typeface="Arial"/>
              <a:buNone/>
            </a:pPr>
            <a:r>
              <a:rPr b="1" lang="en-US" sz="4500">
                <a:solidFill>
                  <a:schemeClr val="lt1"/>
                </a:solidFill>
              </a:rPr>
              <a:t>Shannon-Type Inequalities</a:t>
            </a:r>
            <a:endParaRPr b="1" sz="4500">
              <a:solidFill>
                <a:schemeClr val="lt1"/>
              </a:solidFill>
            </a:endParaRPr>
          </a:p>
          <a:p>
            <a:pPr indent="0" lvl="0" marL="0" rtl="0" algn="l">
              <a:lnSpc>
                <a:spcPct val="90000"/>
              </a:lnSpc>
              <a:spcBef>
                <a:spcPts val="0"/>
              </a:spcBef>
              <a:spcAft>
                <a:spcPts val="0"/>
              </a:spcAft>
              <a:buClr>
                <a:schemeClr val="accent5"/>
              </a:buClr>
              <a:buSzPct val="100000"/>
              <a:buFont typeface="Arial"/>
              <a:buNone/>
            </a:pPr>
            <a:r>
              <a:t/>
            </a:r>
            <a:endParaRPr/>
          </a:p>
        </p:txBody>
      </p:sp>
      <p:sp>
        <p:nvSpPr>
          <p:cNvPr id="272" name="Google Shape;272;g1a9a29d89f1_1_243"/>
          <p:cNvSpPr txBox="1"/>
          <p:nvPr/>
        </p:nvSpPr>
        <p:spPr>
          <a:xfrm>
            <a:off x="1811872" y="1167025"/>
            <a:ext cx="7906322" cy="509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2000">
                <a:solidFill>
                  <a:srgbClr val="BABABA"/>
                </a:solidFill>
              </a:rPr>
              <a:t>The following Inequalities are always true, and are called Shannon-type inequalities:</a:t>
            </a:r>
            <a:endParaRPr sz="2000">
              <a:solidFill>
                <a:srgbClr val="BABABA"/>
              </a:solidFill>
            </a:endParaRPr>
          </a:p>
          <a:p>
            <a:pPr indent="0" lvl="0" marL="0" rtl="0" algn="l">
              <a:lnSpc>
                <a:spcPct val="115000"/>
              </a:lnSpc>
              <a:spcBef>
                <a:spcPts val="0"/>
              </a:spcBef>
              <a:spcAft>
                <a:spcPts val="0"/>
              </a:spcAft>
              <a:buClr>
                <a:schemeClr val="dk1"/>
              </a:buClr>
              <a:buSzPts val="1100"/>
              <a:buFont typeface="Arial"/>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None/>
            </a:pPr>
            <a:r>
              <a:t/>
            </a:r>
            <a:endParaRPr sz="2000">
              <a:solidFill>
                <a:srgbClr val="BABABA"/>
              </a:solidFill>
            </a:endParaRPr>
          </a:p>
          <a:p>
            <a:pPr indent="0" lvl="0" marL="0" rtl="0" algn="l">
              <a:lnSpc>
                <a:spcPct val="115000"/>
              </a:lnSpc>
              <a:spcBef>
                <a:spcPts val="0"/>
              </a:spcBef>
              <a:spcAft>
                <a:spcPts val="0"/>
              </a:spcAft>
              <a:buClr>
                <a:schemeClr val="dk1"/>
              </a:buClr>
              <a:buSzPts val="1100"/>
              <a:buFont typeface="Arial"/>
              <a:buNone/>
            </a:pPr>
            <a:r>
              <a:t/>
            </a:r>
            <a:endParaRPr sz="2000">
              <a:solidFill>
                <a:srgbClr val="BABABA"/>
              </a:solidFill>
            </a:endParaRPr>
          </a:p>
          <a:p>
            <a:pPr indent="0" lvl="0" marL="0" rtl="0" algn="l">
              <a:lnSpc>
                <a:spcPct val="115000"/>
              </a:lnSpc>
              <a:spcBef>
                <a:spcPts val="0"/>
              </a:spcBef>
              <a:spcAft>
                <a:spcPts val="0"/>
              </a:spcAft>
              <a:buClr>
                <a:schemeClr val="dk1"/>
              </a:buClr>
              <a:buSzPts val="1100"/>
              <a:buFont typeface="Arial"/>
              <a:buNone/>
            </a:pPr>
            <a:r>
              <a:rPr lang="en-US" sz="2000">
                <a:solidFill>
                  <a:srgbClr val="BABABA"/>
                </a:solidFill>
              </a:rPr>
              <a:t>- Any system of inequalities should be consistent with the above. </a:t>
            </a:r>
            <a:endParaRPr sz="2000">
              <a:solidFill>
                <a:srgbClr val="BABABA"/>
              </a:solidFill>
            </a:endParaRPr>
          </a:p>
          <a:p>
            <a:pPr indent="0" lvl="0" marL="0" rtl="0" algn="l">
              <a:lnSpc>
                <a:spcPct val="115000"/>
              </a:lnSpc>
              <a:spcBef>
                <a:spcPts val="0"/>
              </a:spcBef>
              <a:spcAft>
                <a:spcPts val="0"/>
              </a:spcAft>
              <a:buClr>
                <a:schemeClr val="dk1"/>
              </a:buClr>
              <a:buSzPts val="1100"/>
              <a:buFont typeface="Arial"/>
              <a:buNone/>
            </a:pPr>
            <a:r>
              <a:rPr lang="en-US" sz="2000">
                <a:solidFill>
                  <a:srgbClr val="BABABA"/>
                </a:solidFill>
              </a:rPr>
              <a:t>- Any system of inequalities which is produced by positive linear combinations of the above is true.</a:t>
            </a:r>
            <a:endParaRPr sz="2000">
              <a:solidFill>
                <a:srgbClr val="BABABA"/>
              </a:solidFill>
            </a:endParaRPr>
          </a:p>
          <a:p>
            <a:pPr indent="0" lvl="0" marL="0" rtl="0" algn="l">
              <a:spcBef>
                <a:spcPts val="0"/>
              </a:spcBef>
              <a:spcAft>
                <a:spcPts val="0"/>
              </a:spcAft>
              <a:buNone/>
            </a:pPr>
            <a:r>
              <a:t/>
            </a:r>
            <a:endParaRPr sz="2000">
              <a:solidFill>
                <a:srgbClr val="BABABA"/>
              </a:solidFill>
            </a:endParaRPr>
          </a:p>
        </p:txBody>
      </p:sp>
      <p:pic>
        <p:nvPicPr>
          <p:cNvPr id="273" name="Google Shape;273;g1a9a29d89f1_1_243"/>
          <p:cNvPicPr preferRelativeResize="0"/>
          <p:nvPr/>
        </p:nvPicPr>
        <p:blipFill>
          <a:blip r:embed="rId3">
            <a:alphaModFix/>
          </a:blip>
          <a:stretch>
            <a:fillRect/>
          </a:stretch>
        </p:blipFill>
        <p:spPr>
          <a:xfrm>
            <a:off x="2325393" y="2552700"/>
            <a:ext cx="6742013" cy="175216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1a9a29d89f1_1_249"/>
          <p:cNvSpPr txBox="1"/>
          <p:nvPr>
            <p:ph type="title"/>
          </p:nvPr>
        </p:nvSpPr>
        <p:spPr>
          <a:xfrm>
            <a:off x="1589824" y="470310"/>
            <a:ext cx="8982152"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15000"/>
              </a:lnSpc>
              <a:spcBef>
                <a:spcPts val="2700"/>
              </a:spcBef>
              <a:spcAft>
                <a:spcPts val="0"/>
              </a:spcAft>
              <a:buClr>
                <a:schemeClr val="dk1"/>
              </a:buClr>
              <a:buSzPts val="990"/>
              <a:buFont typeface="Arial"/>
              <a:buNone/>
            </a:pPr>
            <a:r>
              <a:rPr b="1" lang="en-US" sz="4500">
                <a:solidFill>
                  <a:schemeClr val="lt1"/>
                </a:solidFill>
              </a:rPr>
              <a:t>Main Idea</a:t>
            </a:r>
            <a:endParaRPr b="1" sz="4500">
              <a:solidFill>
                <a:schemeClr val="lt1"/>
              </a:solidFill>
            </a:endParaRPr>
          </a:p>
          <a:p>
            <a:pPr indent="0" lvl="0" marL="0" rtl="0" algn="l">
              <a:lnSpc>
                <a:spcPct val="90000"/>
              </a:lnSpc>
              <a:spcBef>
                <a:spcPts val="0"/>
              </a:spcBef>
              <a:spcAft>
                <a:spcPts val="0"/>
              </a:spcAft>
              <a:buClr>
                <a:schemeClr val="accent5"/>
              </a:buClr>
              <a:buSzPct val="100000"/>
              <a:buFont typeface="Arial"/>
              <a:buNone/>
            </a:pPr>
            <a:r>
              <a:t/>
            </a:r>
            <a:endParaRPr/>
          </a:p>
        </p:txBody>
      </p:sp>
      <p:sp>
        <p:nvSpPr>
          <p:cNvPr id="279" name="Google Shape;279;g1a9a29d89f1_1_249"/>
          <p:cNvSpPr txBox="1"/>
          <p:nvPr/>
        </p:nvSpPr>
        <p:spPr>
          <a:xfrm>
            <a:off x="1869132" y="1160800"/>
            <a:ext cx="8450685" cy="41868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chemeClr val="lt2"/>
              </a:buClr>
              <a:buSzPts val="2000"/>
              <a:buAutoNum type="arabicPeriod"/>
            </a:pPr>
            <a:r>
              <a:rPr lang="en-US" sz="2000">
                <a:solidFill>
                  <a:schemeClr val="lt2"/>
                </a:solidFill>
              </a:rPr>
              <a:t>Take m, the number of variables and the system of inequalities to be checked.</a:t>
            </a:r>
            <a:endParaRPr sz="2000">
              <a:solidFill>
                <a:schemeClr val="lt2"/>
              </a:solidFill>
            </a:endParaRPr>
          </a:p>
          <a:p>
            <a:pPr indent="-355600" lvl="0" marL="457200" rtl="0" algn="l">
              <a:spcBef>
                <a:spcPts val="0"/>
              </a:spcBef>
              <a:spcAft>
                <a:spcPts val="0"/>
              </a:spcAft>
              <a:buClr>
                <a:schemeClr val="lt2"/>
              </a:buClr>
              <a:buSzPts val="2000"/>
              <a:buAutoNum type="arabicPeriod"/>
            </a:pPr>
            <a:r>
              <a:rPr lang="en-US" sz="2000">
                <a:solidFill>
                  <a:schemeClr val="lt2"/>
                </a:solidFill>
              </a:rPr>
              <a:t>Generate all Shannon Type Inequalities involving the associated 2</a:t>
            </a:r>
            <a:r>
              <a:rPr baseline="30000" lang="en-US" sz="2000">
                <a:solidFill>
                  <a:schemeClr val="lt2"/>
                </a:solidFill>
              </a:rPr>
              <a:t>m</a:t>
            </a:r>
            <a:r>
              <a:rPr lang="en-US" sz="2000">
                <a:solidFill>
                  <a:schemeClr val="lt2"/>
                </a:solidFill>
              </a:rPr>
              <a:t>-1 entropy terms. </a:t>
            </a:r>
            <a:endParaRPr sz="2000">
              <a:solidFill>
                <a:schemeClr val="lt2"/>
              </a:solidFill>
            </a:endParaRPr>
          </a:p>
          <a:p>
            <a:pPr indent="-355600" lvl="0" marL="457200" rtl="0" algn="l">
              <a:spcBef>
                <a:spcPts val="0"/>
              </a:spcBef>
              <a:spcAft>
                <a:spcPts val="0"/>
              </a:spcAft>
              <a:buClr>
                <a:schemeClr val="lt2"/>
              </a:buClr>
              <a:buSzPts val="2000"/>
              <a:buAutoNum type="arabicPeriod"/>
            </a:pPr>
            <a:r>
              <a:rPr lang="en-US" sz="2000">
                <a:solidFill>
                  <a:schemeClr val="lt2"/>
                </a:solidFill>
              </a:rPr>
              <a:t>Append the system of inequalities to be checked to the system of Shannon-type inequalities. </a:t>
            </a:r>
            <a:endParaRPr sz="2000">
              <a:solidFill>
                <a:schemeClr val="lt2"/>
              </a:solidFill>
            </a:endParaRPr>
          </a:p>
          <a:p>
            <a:pPr indent="-355600" lvl="0" marL="457200" rtl="0" algn="l">
              <a:spcBef>
                <a:spcPts val="0"/>
              </a:spcBef>
              <a:spcAft>
                <a:spcPts val="0"/>
              </a:spcAft>
              <a:buClr>
                <a:schemeClr val="lt2"/>
              </a:buClr>
              <a:buSzPts val="2000"/>
              <a:buAutoNum type="arabicPeriod"/>
            </a:pPr>
            <a:r>
              <a:rPr lang="en-US" sz="2000">
                <a:solidFill>
                  <a:schemeClr val="lt2"/>
                </a:solidFill>
              </a:rPr>
              <a:t>Run FM elimination. If the result is a contradiction (e.g., 1&lt;0) then the system is inconsistent. </a:t>
            </a:r>
            <a:endParaRPr sz="2000">
              <a:solidFill>
                <a:schemeClr val="lt2"/>
              </a:solidFill>
            </a:endParaRPr>
          </a:p>
          <a:p>
            <a:pPr indent="-355600" lvl="0" marL="457200" rtl="0" algn="l">
              <a:spcBef>
                <a:spcPts val="0"/>
              </a:spcBef>
              <a:spcAft>
                <a:spcPts val="0"/>
              </a:spcAft>
              <a:buClr>
                <a:schemeClr val="lt2"/>
              </a:buClr>
              <a:buSzPts val="2000"/>
              <a:buAutoNum type="arabicPeriod"/>
            </a:pPr>
            <a:r>
              <a:rPr lang="en-US" sz="2000">
                <a:solidFill>
                  <a:schemeClr val="lt2"/>
                </a:solidFill>
              </a:rPr>
              <a:t>If the result is not a contradiction reverse the system of inequalities and run again. If the result is a </a:t>
            </a:r>
            <a:r>
              <a:rPr lang="en-US" sz="2000">
                <a:solidFill>
                  <a:schemeClr val="lt2"/>
                </a:solidFill>
              </a:rPr>
              <a:t>contradiction, then the original system is true.</a:t>
            </a:r>
            <a:endParaRPr sz="2000">
              <a:solidFill>
                <a:schemeClr val="lt2"/>
              </a:solidFill>
            </a:endParaRPr>
          </a:p>
          <a:p>
            <a:pPr indent="-355600" lvl="0" marL="457200" rtl="0" algn="l">
              <a:spcBef>
                <a:spcPts val="0"/>
              </a:spcBef>
              <a:spcAft>
                <a:spcPts val="0"/>
              </a:spcAft>
              <a:buClr>
                <a:schemeClr val="lt2"/>
              </a:buClr>
              <a:buSzPts val="2000"/>
              <a:buAutoNum type="arabicPeriod"/>
            </a:pPr>
            <a:r>
              <a:rPr lang="en-US" sz="2000">
                <a:solidFill>
                  <a:schemeClr val="lt2"/>
                </a:solidFill>
              </a:rPr>
              <a:t>If none of the above, then the system may be true or false depending on the underlying statistics.</a:t>
            </a:r>
            <a:endParaRPr sz="2000">
              <a:solidFill>
                <a:schemeClr val="l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1a9a29d89f1_1_254"/>
          <p:cNvSpPr txBox="1"/>
          <p:nvPr>
            <p:ph idx="1" type="body"/>
          </p:nvPr>
        </p:nvSpPr>
        <p:spPr>
          <a:xfrm>
            <a:off x="2228632" y="2737943"/>
            <a:ext cx="8145362" cy="2967000"/>
          </a:xfrm>
          <a:prstGeom prst="rect">
            <a:avLst/>
          </a:prstGeom>
          <a:noFill/>
          <a:ln>
            <a:noFill/>
          </a:ln>
        </p:spPr>
        <p:txBody>
          <a:bodyPr anchorCtr="0" anchor="t" bIns="45700" lIns="91425" spcFirstLastPara="1" rIns="91425" wrap="square" tIns="45700">
            <a:normAutofit lnSpcReduction="10000"/>
          </a:bodyPr>
          <a:lstStyle/>
          <a:p>
            <a:pPr indent="-342900" lvl="0" marL="457200" rtl="0" algn="l">
              <a:lnSpc>
                <a:spcPct val="90000"/>
              </a:lnSpc>
              <a:spcBef>
                <a:spcPts val="0"/>
              </a:spcBef>
              <a:spcAft>
                <a:spcPts val="0"/>
              </a:spcAft>
              <a:buSzPts val="1800"/>
              <a:buChar char="•"/>
            </a:pPr>
            <a:r>
              <a:rPr lang="en-US"/>
              <a:t>Accept user input; </a:t>
            </a:r>
            <a:r>
              <a:rPr lang="en-US"/>
              <a:t>variables</a:t>
            </a:r>
            <a:r>
              <a:rPr lang="en-US"/>
              <a:t> &amp; extra inequality</a:t>
            </a:r>
            <a:endParaRPr/>
          </a:p>
          <a:p>
            <a:pPr indent="0" lvl="0" marL="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Generate a classical system of inequalities based on user input</a:t>
            </a:r>
            <a:endParaRPr/>
          </a:p>
          <a:p>
            <a:pPr indent="0" lvl="0" marL="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Adjust existing Fourier-Motzkin elimination algorithm into development environment</a:t>
            </a:r>
            <a:endParaRPr/>
          </a:p>
          <a:p>
            <a:pPr indent="0" lvl="0" marL="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Feed </a:t>
            </a:r>
            <a:r>
              <a:rPr lang="en-US"/>
              <a:t>generated</a:t>
            </a:r>
            <a:r>
              <a:rPr lang="en-US"/>
              <a:t> inequalities and user inputted inequality to </a:t>
            </a:r>
            <a:r>
              <a:rPr lang="en-US"/>
              <a:t>Fourier-Motzkin elimination algorithm</a:t>
            </a:r>
            <a:endParaRPr/>
          </a:p>
          <a:p>
            <a:pPr indent="0" lvl="0" marL="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Display conclusion based of the results after performing Fourier-Motzkin elimination</a:t>
            </a:r>
            <a:endParaRPr/>
          </a:p>
        </p:txBody>
      </p:sp>
      <p:sp>
        <p:nvSpPr>
          <p:cNvPr id="285" name="Google Shape;285;g1a9a29d89f1_1_254"/>
          <p:cNvSpPr txBox="1"/>
          <p:nvPr>
            <p:ph type="title"/>
          </p:nvPr>
        </p:nvSpPr>
        <p:spPr>
          <a:xfrm>
            <a:off x="3959373" y="1809715"/>
            <a:ext cx="435761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Requirements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g1a9a29d89f1_1_259"/>
          <p:cNvSpPr txBox="1"/>
          <p:nvPr>
            <p:ph type="title"/>
          </p:nvPr>
        </p:nvSpPr>
        <p:spPr>
          <a:xfrm>
            <a:off x="2417985" y="1198471"/>
            <a:ext cx="7508839" cy="84592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Generation Process</a:t>
            </a:r>
            <a:endParaRPr/>
          </a:p>
        </p:txBody>
      </p:sp>
      <p:sp>
        <p:nvSpPr>
          <p:cNvPr id="291" name="Google Shape;291;g1a9a29d89f1_1_259"/>
          <p:cNvSpPr/>
          <p:nvPr/>
        </p:nvSpPr>
        <p:spPr>
          <a:xfrm>
            <a:off x="1573029" y="2795200"/>
            <a:ext cx="2154061" cy="269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a:solidFill>
                  <a:srgbClr val="2E75B5"/>
                </a:solidFill>
                <a:latin typeface="Calibri"/>
                <a:ea typeface="Calibri"/>
                <a:cs typeface="Calibri"/>
                <a:sym typeface="Calibri"/>
              </a:rPr>
              <a:t>1</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1</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2</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2</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3: X</a:t>
            </a:r>
            <a:r>
              <a:rPr baseline="-25000" lang="en-US" sz="2400">
                <a:solidFill>
                  <a:srgbClr val="2E75B5"/>
                </a:solidFill>
                <a:latin typeface="Calibri"/>
                <a:ea typeface="Calibri"/>
                <a:cs typeface="Calibri"/>
                <a:sym typeface="Calibri"/>
              </a:rPr>
              <a:t>1</a:t>
            </a:r>
            <a:r>
              <a:rPr lang="en-US" sz="2400">
                <a:solidFill>
                  <a:srgbClr val="2E75B5"/>
                </a:solidFill>
                <a:latin typeface="Calibri"/>
                <a:ea typeface="Calibri"/>
                <a:cs typeface="Calibri"/>
                <a:sym typeface="Calibri"/>
              </a:rPr>
              <a:t>, X</a:t>
            </a:r>
            <a:r>
              <a:rPr baseline="-25000" lang="en-US" sz="2400">
                <a:solidFill>
                  <a:srgbClr val="2E75B5"/>
                </a:solidFill>
                <a:latin typeface="Calibri"/>
                <a:ea typeface="Calibri"/>
                <a:cs typeface="Calibri"/>
                <a:sym typeface="Calibri"/>
              </a:rPr>
              <a:t>2</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4</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3</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5: X</a:t>
            </a:r>
            <a:r>
              <a:rPr baseline="-25000" lang="en-US" sz="2400">
                <a:solidFill>
                  <a:srgbClr val="2E75B5"/>
                </a:solidFill>
                <a:latin typeface="Calibri"/>
                <a:ea typeface="Calibri"/>
                <a:cs typeface="Calibri"/>
                <a:sym typeface="Calibri"/>
              </a:rPr>
              <a:t>1</a:t>
            </a:r>
            <a:r>
              <a:rPr lang="en-US" sz="2400">
                <a:solidFill>
                  <a:srgbClr val="2E75B5"/>
                </a:solidFill>
                <a:latin typeface="Calibri"/>
                <a:ea typeface="Calibri"/>
                <a:cs typeface="Calibri"/>
                <a:sym typeface="Calibri"/>
              </a:rPr>
              <a:t>, X</a:t>
            </a:r>
            <a:r>
              <a:rPr baseline="-25000" lang="en-US" sz="2400">
                <a:solidFill>
                  <a:srgbClr val="2E75B5"/>
                </a:solidFill>
                <a:latin typeface="Calibri"/>
                <a:ea typeface="Calibri"/>
                <a:cs typeface="Calibri"/>
                <a:sym typeface="Calibri"/>
              </a:rPr>
              <a:t>3</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6</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2</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3</a:t>
            </a:r>
            <a:endParaRPr sz="400"/>
          </a:p>
          <a:p>
            <a:pPr indent="0" lvl="0" marL="0" marR="0" rtl="0" algn="l">
              <a:spcBef>
                <a:spcPts val="0"/>
              </a:spcBef>
              <a:spcAft>
                <a:spcPts val="0"/>
              </a:spcAft>
              <a:buNone/>
            </a:pPr>
            <a:r>
              <a:rPr lang="en-US" sz="2400">
                <a:solidFill>
                  <a:srgbClr val="2E75B5"/>
                </a:solidFill>
                <a:latin typeface="Calibri"/>
                <a:ea typeface="Calibri"/>
                <a:cs typeface="Calibri"/>
                <a:sym typeface="Calibri"/>
              </a:rPr>
              <a:t>7</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1</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2</a:t>
            </a:r>
            <a:r>
              <a:rPr b="0" lang="en-US" sz="2400" cap="none">
                <a:solidFill>
                  <a:srgbClr val="2E75B5"/>
                </a:solidFill>
                <a:latin typeface="Calibri"/>
                <a:ea typeface="Calibri"/>
                <a:cs typeface="Calibri"/>
                <a:sym typeface="Calibri"/>
              </a:rPr>
              <a:t>, X</a:t>
            </a:r>
            <a:r>
              <a:rPr b="0" baseline="-25000" lang="en-US" sz="2400" cap="none">
                <a:solidFill>
                  <a:srgbClr val="2E75B5"/>
                </a:solidFill>
                <a:latin typeface="Calibri"/>
                <a:ea typeface="Calibri"/>
                <a:cs typeface="Calibri"/>
                <a:sym typeface="Calibri"/>
              </a:rPr>
              <a:t>3</a:t>
            </a:r>
            <a:endParaRPr sz="400"/>
          </a:p>
        </p:txBody>
      </p:sp>
      <p:sp>
        <p:nvSpPr>
          <p:cNvPr id="292" name="Google Shape;292;g1a9a29d89f1_1_259"/>
          <p:cNvSpPr/>
          <p:nvPr/>
        </p:nvSpPr>
        <p:spPr>
          <a:xfrm>
            <a:off x="2744914" y="2088374"/>
            <a:ext cx="6699124" cy="473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000" cap="none">
                <a:solidFill>
                  <a:srgbClr val="BF9000"/>
                </a:solidFill>
                <a:latin typeface="Calibri"/>
                <a:ea typeface="Calibri"/>
                <a:cs typeface="Calibri"/>
                <a:sym typeface="Calibri"/>
              </a:rPr>
              <a:t>H(X</a:t>
            </a:r>
            <a:r>
              <a:rPr b="1" baseline="-25000" lang="en-US" sz="3000" cap="none">
                <a:solidFill>
                  <a:srgbClr val="BF9000"/>
                </a:solidFill>
                <a:latin typeface="Calibri"/>
                <a:ea typeface="Calibri"/>
                <a:cs typeface="Calibri"/>
                <a:sym typeface="Calibri"/>
              </a:rPr>
              <a:t>A</a:t>
            </a:r>
            <a:r>
              <a:rPr b="1" lang="en-US" sz="3000" cap="none">
                <a:solidFill>
                  <a:srgbClr val="BF9000"/>
                </a:solidFill>
                <a:latin typeface="Calibri"/>
                <a:ea typeface="Calibri"/>
                <a:cs typeface="Calibri"/>
                <a:sym typeface="Calibri"/>
              </a:rPr>
              <a:t>X</a:t>
            </a:r>
            <a:r>
              <a:rPr b="1" baseline="-25000" lang="en-US" sz="3000" cap="none">
                <a:solidFill>
                  <a:srgbClr val="BF9000"/>
                </a:solidFill>
                <a:latin typeface="Calibri"/>
                <a:ea typeface="Calibri"/>
                <a:cs typeface="Calibri"/>
                <a:sym typeface="Calibri"/>
              </a:rPr>
              <a:t>c</a:t>
            </a:r>
            <a:r>
              <a:rPr b="1" lang="en-US" sz="3000" cap="none">
                <a:solidFill>
                  <a:srgbClr val="BF9000"/>
                </a:solidFill>
                <a:latin typeface="Calibri"/>
                <a:ea typeface="Calibri"/>
                <a:cs typeface="Calibri"/>
                <a:sym typeface="Calibri"/>
              </a:rPr>
              <a:t>) + H(X</a:t>
            </a:r>
            <a:r>
              <a:rPr b="1" baseline="-25000" lang="en-US" sz="3000">
                <a:solidFill>
                  <a:srgbClr val="BF9000"/>
                </a:solidFill>
                <a:latin typeface="Calibri"/>
                <a:ea typeface="Calibri"/>
                <a:cs typeface="Calibri"/>
                <a:sym typeface="Calibri"/>
              </a:rPr>
              <a:t>B</a:t>
            </a:r>
            <a:r>
              <a:rPr b="1" lang="en-US" sz="3000">
                <a:solidFill>
                  <a:srgbClr val="BF9000"/>
                </a:solidFill>
                <a:latin typeface="Calibri"/>
                <a:ea typeface="Calibri"/>
                <a:cs typeface="Calibri"/>
                <a:sym typeface="Calibri"/>
              </a:rPr>
              <a:t>X</a:t>
            </a:r>
            <a:r>
              <a:rPr b="1" baseline="-25000" lang="en-US" sz="3000">
                <a:solidFill>
                  <a:srgbClr val="BF9000"/>
                </a:solidFill>
                <a:latin typeface="Calibri"/>
                <a:ea typeface="Calibri"/>
                <a:cs typeface="Calibri"/>
                <a:sym typeface="Calibri"/>
              </a:rPr>
              <a:t>c</a:t>
            </a:r>
            <a:r>
              <a:rPr b="1" lang="en-US" sz="3000">
                <a:solidFill>
                  <a:srgbClr val="BF9000"/>
                </a:solidFill>
                <a:latin typeface="Calibri"/>
                <a:ea typeface="Calibri"/>
                <a:cs typeface="Calibri"/>
                <a:sym typeface="Calibri"/>
              </a:rPr>
              <a:t>) – H(</a:t>
            </a:r>
            <a:r>
              <a:rPr b="1" lang="en-US" sz="3000" cap="none">
                <a:solidFill>
                  <a:srgbClr val="BF9000"/>
                </a:solidFill>
                <a:latin typeface="Calibri"/>
                <a:ea typeface="Calibri"/>
                <a:cs typeface="Calibri"/>
                <a:sym typeface="Calibri"/>
              </a:rPr>
              <a:t>X</a:t>
            </a:r>
            <a:r>
              <a:rPr b="1" baseline="-25000" lang="en-US" sz="3000" cap="none">
                <a:solidFill>
                  <a:srgbClr val="BF9000"/>
                </a:solidFill>
                <a:latin typeface="Calibri"/>
                <a:ea typeface="Calibri"/>
                <a:cs typeface="Calibri"/>
                <a:sym typeface="Calibri"/>
              </a:rPr>
              <a:t>A</a:t>
            </a:r>
            <a:r>
              <a:rPr b="1" lang="en-US" sz="3000" cap="none">
                <a:solidFill>
                  <a:srgbClr val="BF9000"/>
                </a:solidFill>
                <a:latin typeface="Calibri"/>
                <a:ea typeface="Calibri"/>
                <a:cs typeface="Calibri"/>
                <a:sym typeface="Calibri"/>
              </a:rPr>
              <a:t>X</a:t>
            </a:r>
            <a:r>
              <a:rPr b="1" baseline="-25000" lang="en-US" sz="3000">
                <a:solidFill>
                  <a:srgbClr val="BF9000"/>
                </a:solidFill>
                <a:latin typeface="Calibri"/>
                <a:ea typeface="Calibri"/>
                <a:cs typeface="Calibri"/>
                <a:sym typeface="Calibri"/>
              </a:rPr>
              <a:t>B</a:t>
            </a:r>
            <a:r>
              <a:rPr b="1" lang="en-US" sz="3000" cap="none">
                <a:solidFill>
                  <a:srgbClr val="BF9000"/>
                </a:solidFill>
                <a:latin typeface="Calibri"/>
                <a:ea typeface="Calibri"/>
                <a:cs typeface="Calibri"/>
                <a:sym typeface="Calibri"/>
              </a:rPr>
              <a:t>X</a:t>
            </a:r>
            <a:r>
              <a:rPr b="1" baseline="-25000" lang="en-US" sz="3000" cap="none">
                <a:solidFill>
                  <a:srgbClr val="BF9000"/>
                </a:solidFill>
                <a:latin typeface="Calibri"/>
                <a:ea typeface="Calibri"/>
                <a:cs typeface="Calibri"/>
                <a:sym typeface="Calibri"/>
              </a:rPr>
              <a:t>c</a:t>
            </a:r>
            <a:r>
              <a:rPr b="1" lang="en-US" sz="3000">
                <a:solidFill>
                  <a:srgbClr val="BF9000"/>
                </a:solidFill>
                <a:latin typeface="Calibri"/>
                <a:ea typeface="Calibri"/>
                <a:cs typeface="Calibri"/>
                <a:sym typeface="Calibri"/>
              </a:rPr>
              <a:t>) – H(X</a:t>
            </a:r>
            <a:r>
              <a:rPr b="1" baseline="-25000" lang="en-US" sz="3000">
                <a:solidFill>
                  <a:srgbClr val="BF9000"/>
                </a:solidFill>
                <a:latin typeface="Calibri"/>
                <a:ea typeface="Calibri"/>
                <a:cs typeface="Calibri"/>
                <a:sym typeface="Calibri"/>
              </a:rPr>
              <a:t>C</a:t>
            </a:r>
            <a:r>
              <a:rPr b="1" lang="en-US" sz="3000">
                <a:solidFill>
                  <a:srgbClr val="BF9000"/>
                </a:solidFill>
                <a:latin typeface="Calibri"/>
                <a:ea typeface="Calibri"/>
                <a:cs typeface="Calibri"/>
                <a:sym typeface="Calibri"/>
              </a:rPr>
              <a:t>) &gt; 0</a:t>
            </a:r>
            <a:endParaRPr b="1" sz="3000" cap="none">
              <a:solidFill>
                <a:srgbClr val="BF9000"/>
              </a:solidFill>
              <a:latin typeface="Calibri"/>
              <a:ea typeface="Calibri"/>
              <a:cs typeface="Calibri"/>
              <a:sym typeface="Calibri"/>
            </a:endParaRPr>
          </a:p>
        </p:txBody>
      </p:sp>
      <p:sp>
        <p:nvSpPr>
          <p:cNvPr id="293" name="Google Shape;293;g1a9a29d89f1_1_259"/>
          <p:cNvSpPr/>
          <p:nvPr/>
        </p:nvSpPr>
        <p:spPr>
          <a:xfrm>
            <a:off x="2864385" y="2722600"/>
            <a:ext cx="999650" cy="2841000"/>
          </a:xfrm>
          <a:prstGeom prst="rightBrace">
            <a:avLst>
              <a:gd fmla="val 8333" name="adj1"/>
              <a:gd fmla="val 50000" name="adj2"/>
            </a:avLst>
          </a:prstGeom>
          <a:noFill/>
          <a:ln cap="flat" cmpd="sng" w="28575">
            <a:solidFill>
              <a:srgbClr val="1F3864"/>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rgbClr val="F7CAAC"/>
              </a:solidFill>
              <a:latin typeface="Calibri"/>
              <a:ea typeface="Calibri"/>
              <a:cs typeface="Calibri"/>
              <a:sym typeface="Calibri"/>
            </a:endParaRPr>
          </a:p>
        </p:txBody>
      </p:sp>
      <p:sp>
        <p:nvSpPr>
          <p:cNvPr id="294" name="Google Shape;294;g1a9a29d89f1_1_259"/>
          <p:cNvSpPr txBox="1"/>
          <p:nvPr/>
        </p:nvSpPr>
        <p:spPr>
          <a:xfrm>
            <a:off x="4354361" y="2911750"/>
            <a:ext cx="5122418" cy="2462700"/>
          </a:xfrm>
          <a:prstGeom prst="rect">
            <a:avLst/>
          </a:prstGeom>
          <a:noFill/>
          <a:ln>
            <a:noFill/>
          </a:ln>
        </p:spPr>
        <p:txBody>
          <a:bodyPr anchorCtr="0" anchor="t" bIns="45700" lIns="91425" spcFirstLastPara="1" rIns="91425" wrap="square" tIns="45700">
            <a:spAutoFit/>
          </a:bodyPr>
          <a:lstStyle/>
          <a:p>
            <a:pPr indent="-457200" lvl="0" marL="571500" marR="0" rtl="0" algn="l">
              <a:spcBef>
                <a:spcPts val="0"/>
              </a:spcBef>
              <a:spcAft>
                <a:spcPts val="0"/>
              </a:spcAft>
              <a:buClr>
                <a:srgbClr val="1F3864"/>
              </a:buClr>
              <a:buSzPts val="2200"/>
              <a:buFont typeface="Arial"/>
              <a:buChar char="•"/>
            </a:pPr>
            <a:r>
              <a:rPr lang="en-US" sz="2200">
                <a:solidFill>
                  <a:srgbClr val="1F3864"/>
                </a:solidFill>
                <a:latin typeface="Arial"/>
                <a:ea typeface="Arial"/>
                <a:cs typeface="Arial"/>
                <a:sym typeface="Arial"/>
              </a:rPr>
              <a:t>User defines {1, 2, 3} as the random variables</a:t>
            </a:r>
            <a:endParaRPr sz="100"/>
          </a:p>
          <a:p>
            <a:pPr indent="-457200" lvl="0" marL="571500" marR="0" rtl="0" algn="l">
              <a:spcBef>
                <a:spcPts val="0"/>
              </a:spcBef>
              <a:spcAft>
                <a:spcPts val="0"/>
              </a:spcAft>
              <a:buClr>
                <a:srgbClr val="1F3864"/>
              </a:buClr>
              <a:buSzPts val="2200"/>
              <a:buFont typeface="Arial"/>
              <a:buChar char="•"/>
            </a:pPr>
            <a:r>
              <a:rPr lang="en-US" sz="2200">
                <a:solidFill>
                  <a:srgbClr val="1F3864"/>
                </a:solidFill>
              </a:rPr>
              <a:t>Permutations</a:t>
            </a:r>
            <a:r>
              <a:rPr b="0" lang="en-US" sz="2200">
                <a:solidFill>
                  <a:srgbClr val="1F3864"/>
                </a:solidFill>
                <a:latin typeface="Arial"/>
                <a:ea typeface="Arial"/>
                <a:cs typeface="Arial"/>
                <a:sym typeface="Arial"/>
              </a:rPr>
              <a:t> translate to 7 </a:t>
            </a:r>
            <a:r>
              <a:rPr lang="en-US" sz="2200">
                <a:solidFill>
                  <a:srgbClr val="1F3864"/>
                </a:solidFill>
              </a:rPr>
              <a:t>distinct combinations </a:t>
            </a:r>
            <a:r>
              <a:rPr b="0" lang="en-US" sz="2200">
                <a:solidFill>
                  <a:srgbClr val="1F3864"/>
                </a:solidFill>
                <a:latin typeface="Arial"/>
                <a:ea typeface="Arial"/>
                <a:cs typeface="Arial"/>
                <a:sym typeface="Arial"/>
              </a:rPr>
              <a:t>(2</a:t>
            </a:r>
            <a:r>
              <a:rPr b="0" baseline="30000" lang="en-US" sz="2200">
                <a:solidFill>
                  <a:srgbClr val="1F3864"/>
                </a:solidFill>
                <a:latin typeface="Arial"/>
                <a:ea typeface="Arial"/>
                <a:cs typeface="Arial"/>
                <a:sym typeface="Arial"/>
              </a:rPr>
              <a:t>n</a:t>
            </a:r>
            <a:r>
              <a:rPr b="0" lang="en-US" sz="2200">
                <a:solidFill>
                  <a:srgbClr val="1F3864"/>
                </a:solidFill>
                <a:latin typeface="Arial"/>
                <a:ea typeface="Arial"/>
                <a:cs typeface="Arial"/>
                <a:sym typeface="Arial"/>
              </a:rPr>
              <a:t>-1)</a:t>
            </a:r>
            <a:endParaRPr sz="2200">
              <a:solidFill>
                <a:srgbClr val="1F3864"/>
              </a:solidFill>
            </a:endParaRPr>
          </a:p>
          <a:p>
            <a:pPr indent="-457200" lvl="0" marL="571500" marR="0" rtl="0" algn="l">
              <a:spcBef>
                <a:spcPts val="0"/>
              </a:spcBef>
              <a:spcAft>
                <a:spcPts val="0"/>
              </a:spcAft>
              <a:buClr>
                <a:srgbClr val="1F3864"/>
              </a:buClr>
              <a:buSzPts val="2200"/>
              <a:buFont typeface="Arial"/>
              <a:buChar char="•"/>
            </a:pPr>
            <a:r>
              <a:rPr lang="en-US" sz="2200">
                <a:solidFill>
                  <a:srgbClr val="1F3864"/>
                </a:solidFill>
              </a:rPr>
              <a:t>Using these permutations, variations </a:t>
            </a:r>
            <a:r>
              <a:rPr lang="en-US" sz="2200">
                <a:solidFill>
                  <a:srgbClr val="1F3864"/>
                </a:solidFill>
                <a:latin typeface="Arial"/>
                <a:ea typeface="Arial"/>
                <a:cs typeface="Arial"/>
                <a:sym typeface="Arial"/>
              </a:rPr>
              <a:t>of the inequalit</a:t>
            </a:r>
            <a:r>
              <a:rPr lang="en-US" sz="2200">
                <a:solidFill>
                  <a:srgbClr val="1F3864"/>
                </a:solidFill>
              </a:rPr>
              <a:t>y</a:t>
            </a:r>
            <a:r>
              <a:rPr lang="en-US" sz="2200">
                <a:solidFill>
                  <a:srgbClr val="1F3864"/>
                </a:solidFill>
                <a:latin typeface="Arial"/>
                <a:ea typeface="Arial"/>
                <a:cs typeface="Arial"/>
                <a:sym typeface="Arial"/>
              </a:rPr>
              <a:t> above </a:t>
            </a:r>
            <a:r>
              <a:rPr lang="en-US" sz="2200">
                <a:solidFill>
                  <a:srgbClr val="1F3864"/>
                </a:solidFill>
              </a:rPr>
              <a:t>are generated to later be fed to FM</a:t>
            </a:r>
            <a:endParaRPr sz="1800">
              <a:solidFill>
                <a:srgbClr val="1F386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