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Lst>
  <p:sldSz cy="32918400" cx="43891200"/>
  <p:notesSz cx="6858000" cy="9144000"/>
  <p:embeddedFontLst>
    <p:embeddedFont>
      <p:font typeface="Helvetica Neue"/>
      <p:regular r:id="rId6"/>
      <p:bold r:id="rId7"/>
      <p:italic r:id="rId8"/>
      <p:boldItalic r:id="rId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10" roundtripDataSignature="AMtx7mgtCZPl5Kql1ttVuXXur92jQL+p7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0" Type="http://customschemas.google.com/relationships/presentationmetadata" Target="meta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font" Target="fonts/HelveticaNeue-boldItalic.fntdata"/><Relationship Id="rId5" Type="http://schemas.openxmlformats.org/officeDocument/2006/relationships/slide" Target="slides/slide1.xml"/><Relationship Id="rId6" Type="http://schemas.openxmlformats.org/officeDocument/2006/relationships/font" Target="fonts/HelveticaNeue-regular.fntdata"/><Relationship Id="rId7" Type="http://schemas.openxmlformats.org/officeDocument/2006/relationships/font" Target="fonts/HelveticaNeue-bold.fntdata"/><Relationship Id="rId8" Type="http://schemas.openxmlformats.org/officeDocument/2006/relationships/font" Target="fonts/HelveticaNeue-italic.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 name="Shape 20"/>
        <p:cNvGrpSpPr/>
        <p:nvPr/>
      </p:nvGrpSpPr>
      <p:grpSpPr>
        <a:xfrm>
          <a:off x="0" y="0"/>
          <a:ext cx="0" cy="0"/>
          <a:chOff x="0" y="0"/>
          <a:chExt cx="0" cy="0"/>
        </a:xfrm>
      </p:grpSpPr>
      <p:sp>
        <p:nvSpPr>
          <p:cNvPr id="21" name="Google Shape;2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 name="Google Shape;2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8.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4" type="blank">
  <p:cSld name="BLANK">
    <p:bg>
      <p:bgPr>
        <a:solidFill>
          <a:srgbClr val="F2F2F2"/>
        </a:solidFill>
      </p:bgPr>
    </p:bg>
    <p:spTree>
      <p:nvGrpSpPr>
        <p:cNvPr id="6" name="Shape 6"/>
        <p:cNvGrpSpPr/>
        <p:nvPr/>
      </p:nvGrpSpPr>
      <p:grpSpPr>
        <a:xfrm>
          <a:off x="0" y="0"/>
          <a:ext cx="0" cy="0"/>
          <a:chOff x="0" y="0"/>
          <a:chExt cx="0" cy="0"/>
        </a:xfrm>
      </p:grpSpPr>
      <p:pic>
        <p:nvPicPr>
          <p:cNvPr descr="A close up of a sign&#10;&#10;Description automatically generated" id="7" name="Google Shape;7;p3"/>
          <p:cNvPicPr preferRelativeResize="0"/>
          <p:nvPr/>
        </p:nvPicPr>
        <p:blipFill rotWithShape="1">
          <a:blip r:embed="rId2">
            <a:alphaModFix/>
          </a:blip>
          <a:srcRect b="0" l="0" r="0" t="0"/>
          <a:stretch/>
        </p:blipFill>
        <p:spPr>
          <a:xfrm>
            <a:off x="994221" y="30227620"/>
            <a:ext cx="2651530" cy="2276856"/>
          </a:xfrm>
          <a:prstGeom prst="rect">
            <a:avLst/>
          </a:prstGeom>
          <a:noFill/>
          <a:ln>
            <a:noFill/>
          </a:ln>
        </p:spPr>
      </p:pic>
      <p:sp>
        <p:nvSpPr>
          <p:cNvPr id="8" name="Google Shape;8;p3"/>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4000" u="none" cap="none" strike="noStrike">
                <a:solidFill>
                  <a:srgbClr val="AEABAB"/>
                </a:solidFill>
                <a:latin typeface="Arial"/>
                <a:ea typeface="Arial"/>
                <a:cs typeface="Arial"/>
                <a:sym typeface="Arial"/>
              </a:rPr>
              <a:t>FLORIDA INTERNATIONAL UNIVERSITY</a:t>
            </a:r>
            <a:endParaRPr/>
          </a:p>
        </p:txBody>
      </p:sp>
      <p:sp>
        <p:nvSpPr>
          <p:cNvPr id="9" name="Google Shape;9;p3"/>
          <p:cNvSpPr/>
          <p:nvPr/>
        </p:nvSpPr>
        <p:spPr>
          <a:xfrm>
            <a:off x="0" y="29233911"/>
            <a:ext cx="43891200" cy="395021"/>
          </a:xfrm>
          <a:prstGeom prst="rect">
            <a:avLst/>
          </a:prstGeom>
          <a:solidFill>
            <a:srgbClr val="081E3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6480" u="none" cap="none" strike="noStrike">
              <a:solidFill>
                <a:schemeClr val="lt1"/>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0" name="Shape 10"/>
        <p:cNvGrpSpPr/>
        <p:nvPr/>
      </p:nvGrpSpPr>
      <p:grpSpPr>
        <a:xfrm>
          <a:off x="0" y="0"/>
          <a:ext cx="0" cy="0"/>
          <a:chOff x="0" y="0"/>
          <a:chExt cx="0" cy="0"/>
        </a:xfrm>
      </p:grpSpPr>
      <p:pic>
        <p:nvPicPr>
          <p:cNvPr descr="A picture containing drawing&#10;&#10;Description automatically generated" id="11" name="Google Shape;11;p4"/>
          <p:cNvPicPr preferRelativeResize="0"/>
          <p:nvPr/>
        </p:nvPicPr>
        <p:blipFill rotWithShape="1">
          <a:blip r:embed="rId2">
            <a:alphaModFix/>
          </a:blip>
          <a:srcRect b="0" l="0" r="0" t="0"/>
          <a:stretch/>
        </p:blipFill>
        <p:spPr>
          <a:xfrm>
            <a:off x="1196797" y="1016276"/>
            <a:ext cx="3641446" cy="3126894"/>
          </a:xfrm>
          <a:prstGeom prst="rect">
            <a:avLst/>
          </a:prstGeom>
          <a:noFill/>
          <a:ln>
            <a:noFill/>
          </a:ln>
        </p:spPr>
      </p:pic>
      <p:sp>
        <p:nvSpPr>
          <p:cNvPr id="12" name="Google Shape;12;p4"/>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4">
  <p:cSld name="1_Blank4">
    <p:bg>
      <p:bgPr>
        <a:solidFill>
          <a:srgbClr val="F2F2F2"/>
        </a:solidFill>
      </p:bgPr>
    </p:bg>
    <p:spTree>
      <p:nvGrpSpPr>
        <p:cNvPr id="13" name="Shape 13"/>
        <p:cNvGrpSpPr/>
        <p:nvPr/>
      </p:nvGrpSpPr>
      <p:grpSpPr>
        <a:xfrm>
          <a:off x="0" y="0"/>
          <a:ext cx="0" cy="0"/>
          <a:chOff x="0" y="0"/>
          <a:chExt cx="0" cy="0"/>
        </a:xfrm>
      </p:grpSpPr>
      <p:pic>
        <p:nvPicPr>
          <p:cNvPr descr="A close up of a sign&#10;&#10;Description automatically generated" id="14" name="Google Shape;14;p5"/>
          <p:cNvPicPr preferRelativeResize="0"/>
          <p:nvPr/>
        </p:nvPicPr>
        <p:blipFill rotWithShape="1">
          <a:blip r:embed="rId2">
            <a:alphaModFix/>
          </a:blip>
          <a:srcRect b="0" l="0" r="0" t="0"/>
          <a:stretch/>
        </p:blipFill>
        <p:spPr>
          <a:xfrm>
            <a:off x="1097308" y="1089188"/>
            <a:ext cx="3641448" cy="3126894"/>
          </a:xfrm>
          <a:prstGeom prst="rect">
            <a:avLst/>
          </a:prstGeom>
          <a:noFill/>
          <a:ln>
            <a:noFill/>
          </a:ln>
        </p:spPr>
      </p:pic>
      <p:sp>
        <p:nvSpPr>
          <p:cNvPr id="15" name="Google Shape;15;p5"/>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2">
  <p:cSld name="Blank2">
    <p:bg>
      <p:bgPr>
        <a:blipFill>
          <a:blip r:embed="rId2">
            <a:alphaModFix/>
          </a:blip>
          <a:stretch>
            <a:fillRect/>
          </a:stretch>
        </a:blipFill>
      </p:bgPr>
    </p:bg>
    <p:spTree>
      <p:nvGrpSpPr>
        <p:cNvPr id="16" name="Shape 16"/>
        <p:cNvGrpSpPr/>
        <p:nvPr/>
      </p:nvGrpSpPr>
      <p:grpSpPr>
        <a:xfrm>
          <a:off x="0" y="0"/>
          <a:ext cx="0" cy="0"/>
          <a:chOff x="0" y="0"/>
          <a:chExt cx="0" cy="0"/>
        </a:xfrm>
      </p:grpSpPr>
      <p:sp>
        <p:nvSpPr>
          <p:cNvPr id="17" name="Google Shape;17;p6"/>
          <p:cNvSpPr/>
          <p:nvPr/>
        </p:nvSpPr>
        <p:spPr>
          <a:xfrm>
            <a:off x="0" y="29233911"/>
            <a:ext cx="43891200" cy="395021"/>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480">
              <a:solidFill>
                <a:schemeClr val="lt1"/>
              </a:solidFill>
              <a:latin typeface="Calibri"/>
              <a:ea typeface="Calibri"/>
              <a:cs typeface="Calibri"/>
              <a:sym typeface="Calibri"/>
            </a:endParaRPr>
          </a:p>
        </p:txBody>
      </p:sp>
      <p:sp>
        <p:nvSpPr>
          <p:cNvPr id="18" name="Google Shape;18;p6"/>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9" name="Google Shape;19;p6"/>
          <p:cNvPicPr preferRelativeResize="0"/>
          <p:nvPr/>
        </p:nvPicPr>
        <p:blipFill rotWithShape="1">
          <a:blip r:embed="rId3">
            <a:alphaModFix/>
          </a:blip>
          <a:srcRect b="0" l="0" r="0" t="0"/>
          <a:stretch/>
        </p:blipFill>
        <p:spPr>
          <a:xfrm>
            <a:off x="994221" y="30229645"/>
            <a:ext cx="2646812" cy="227280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5.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15.png"/><Relationship Id="rId10" Type="http://schemas.openxmlformats.org/officeDocument/2006/relationships/image" Target="../media/image18.png"/><Relationship Id="rId13" Type="http://schemas.openxmlformats.org/officeDocument/2006/relationships/image" Target="../media/image10.png"/><Relationship Id="rId12" Type="http://schemas.openxmlformats.org/officeDocument/2006/relationships/image" Target="../media/image13.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7.png"/><Relationship Id="rId4" Type="http://schemas.openxmlformats.org/officeDocument/2006/relationships/image" Target="../media/image3.png"/><Relationship Id="rId9" Type="http://schemas.openxmlformats.org/officeDocument/2006/relationships/image" Target="../media/image19.png"/><Relationship Id="rId15" Type="http://schemas.openxmlformats.org/officeDocument/2006/relationships/image" Target="../media/image14.png"/><Relationship Id="rId14" Type="http://schemas.openxmlformats.org/officeDocument/2006/relationships/image" Target="../media/image12.png"/><Relationship Id="rId17" Type="http://schemas.openxmlformats.org/officeDocument/2006/relationships/image" Target="../media/image16.jpg"/><Relationship Id="rId16" Type="http://schemas.openxmlformats.org/officeDocument/2006/relationships/image" Target="../media/image4.jpg"/><Relationship Id="rId5" Type="http://schemas.openxmlformats.org/officeDocument/2006/relationships/image" Target="../media/image17.jpg"/><Relationship Id="rId6" Type="http://schemas.openxmlformats.org/officeDocument/2006/relationships/image" Target="../media/image11.jpg"/><Relationship Id="rId7" Type="http://schemas.openxmlformats.org/officeDocument/2006/relationships/image" Target="../media/image9.png"/><Relationship Id="rId8"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 name="Shape 23"/>
        <p:cNvGrpSpPr/>
        <p:nvPr/>
      </p:nvGrpSpPr>
      <p:grpSpPr>
        <a:xfrm>
          <a:off x="0" y="0"/>
          <a:ext cx="0" cy="0"/>
          <a:chOff x="0" y="0"/>
          <a:chExt cx="0" cy="0"/>
        </a:xfrm>
      </p:grpSpPr>
      <p:sp>
        <p:nvSpPr>
          <p:cNvPr id="24" name="Google Shape;24;p1"/>
          <p:cNvSpPr txBox="1"/>
          <p:nvPr/>
        </p:nvSpPr>
        <p:spPr>
          <a:xfrm>
            <a:off x="7732054" y="31318197"/>
            <a:ext cx="21444395" cy="813376"/>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rgbClr val="3333CC"/>
              </a:buClr>
              <a:buSzPts val="2400"/>
              <a:buFont typeface="Helvetica Neue"/>
              <a:buNone/>
            </a:pPr>
            <a:r>
              <a:rPr b="0" i="0" lang="en-US" sz="2400" u="none" cap="none" strike="noStrike">
                <a:solidFill>
                  <a:srgbClr val="3F3F3F"/>
                </a:solidFill>
                <a:latin typeface="Helvetica Neue"/>
                <a:ea typeface="Helvetica Neue"/>
                <a:cs typeface="Helvetica Neue"/>
                <a:sym typeface="Helvetica Neue"/>
              </a:rPr>
              <a:t>The material presented in this poster is based upon the work supported by XXXXX (</a:t>
            </a:r>
            <a:r>
              <a:rPr b="0" i="1" lang="en-US" sz="2400" u="none" cap="none" strike="noStrike">
                <a:solidFill>
                  <a:srgbClr val="3F3F3F"/>
                </a:solidFill>
                <a:latin typeface="Helvetica Neue"/>
                <a:ea typeface="Helvetica Neue"/>
                <a:cs typeface="Helvetica Neue"/>
                <a:sym typeface="Helvetica Neue"/>
              </a:rPr>
              <a:t>name of the project sponsor: federal, state or local government, or corporate partners, where applicable</a:t>
            </a:r>
            <a:r>
              <a:rPr b="0" i="0" lang="en-US" sz="2400" u="none" cap="none" strike="noStrike">
                <a:solidFill>
                  <a:srgbClr val="3F3F3F"/>
                </a:solidFill>
                <a:latin typeface="Helvetica Neue"/>
                <a:ea typeface="Helvetica Neue"/>
                <a:cs typeface="Helvetica Neue"/>
                <a:sym typeface="Helvetica Neue"/>
              </a:rPr>
              <a:t>). We/I thank XXXX for his/her/their assistance and mentorship that I/we received throughout the senior design project.</a:t>
            </a:r>
            <a:endParaRPr/>
          </a:p>
        </p:txBody>
      </p:sp>
      <p:sp>
        <p:nvSpPr>
          <p:cNvPr id="25" name="Google Shape;25;p1"/>
          <p:cNvSpPr txBox="1"/>
          <p:nvPr/>
        </p:nvSpPr>
        <p:spPr>
          <a:xfrm>
            <a:off x="7732054" y="30770278"/>
            <a:ext cx="4578237" cy="547919"/>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081E3F"/>
                </a:solidFill>
                <a:latin typeface="Helvetica Neue"/>
                <a:ea typeface="Helvetica Neue"/>
                <a:cs typeface="Helvetica Neue"/>
                <a:sym typeface="Helvetica Neue"/>
              </a:rPr>
              <a:t>ACKNOWLEDGEMENT</a:t>
            </a:r>
            <a:endParaRPr/>
          </a:p>
        </p:txBody>
      </p:sp>
      <p:sp>
        <p:nvSpPr>
          <p:cNvPr id="26" name="Google Shape;26;p1"/>
          <p:cNvSpPr txBox="1"/>
          <p:nvPr/>
        </p:nvSpPr>
        <p:spPr>
          <a:xfrm>
            <a:off x="5456238" y="607372"/>
            <a:ext cx="32978700" cy="21549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8000" u="none" cap="none" strike="noStrike">
                <a:solidFill>
                  <a:srgbClr val="3F3F3F"/>
                </a:solidFill>
                <a:latin typeface="Helvetica Neue"/>
                <a:ea typeface="Helvetica Neue"/>
                <a:cs typeface="Helvetica Neue"/>
                <a:sym typeface="Helvetica Neue"/>
              </a:rPr>
              <a:t>Knight Foundation School of Computing and Information Sciences</a:t>
            </a:r>
            <a:endParaRPr/>
          </a:p>
          <a:p>
            <a:pPr indent="0" lvl="0" marL="0" marR="0" rtl="0" algn="ctr">
              <a:spcBef>
                <a:spcPts val="0"/>
              </a:spcBef>
              <a:spcAft>
                <a:spcPts val="0"/>
              </a:spcAft>
              <a:buNone/>
            </a:pPr>
            <a:r>
              <a:rPr b="0" i="1" lang="en-US" sz="5400" u="none" cap="none" strike="noStrike">
                <a:solidFill>
                  <a:srgbClr val="3F3F3F"/>
                </a:solidFill>
                <a:latin typeface="Helvetica Neue"/>
                <a:ea typeface="Helvetica Neue"/>
                <a:cs typeface="Helvetica Neue"/>
                <a:sym typeface="Helvetica Neue"/>
              </a:rPr>
              <a:t>Fall 2022 Capstone I Project</a:t>
            </a:r>
            <a:endParaRPr/>
          </a:p>
        </p:txBody>
      </p:sp>
      <p:sp>
        <p:nvSpPr>
          <p:cNvPr id="27" name="Google Shape;27;p1"/>
          <p:cNvSpPr txBox="1"/>
          <p:nvPr/>
        </p:nvSpPr>
        <p:spPr>
          <a:xfrm>
            <a:off x="5075649" y="2725316"/>
            <a:ext cx="35204400" cy="35379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Clr>
                <a:srgbClr val="081E3F"/>
              </a:buClr>
              <a:buSzPts val="12000"/>
              <a:buFont typeface="Helvetica Neue"/>
              <a:buNone/>
            </a:pPr>
            <a:r>
              <a:rPr b="1" i="0" lang="en-US" sz="12000" u="none" cap="none" strike="noStrike">
                <a:solidFill>
                  <a:srgbClr val="081E3F"/>
                </a:solidFill>
                <a:latin typeface="Helvetica Neue"/>
                <a:ea typeface="Helvetica Neue"/>
                <a:cs typeface="Helvetica Neue"/>
                <a:sym typeface="Helvetica Neue"/>
              </a:rPr>
              <a:t>Stress </a:t>
            </a:r>
            <a:r>
              <a:rPr b="1" lang="en-US" sz="12000">
                <a:solidFill>
                  <a:srgbClr val="081E3F"/>
                </a:solidFill>
                <a:latin typeface="Helvetica Neue"/>
                <a:ea typeface="Helvetica Neue"/>
                <a:cs typeface="Helvetica Neue"/>
                <a:sym typeface="Helvetica Neue"/>
              </a:rPr>
              <a:t>&amp;</a:t>
            </a:r>
            <a:r>
              <a:rPr b="1" i="0" lang="en-US" sz="12000" u="none" cap="none" strike="noStrike">
                <a:solidFill>
                  <a:srgbClr val="081E3F"/>
                </a:solidFill>
                <a:latin typeface="Helvetica Neue"/>
                <a:ea typeface="Helvetica Neue"/>
                <a:cs typeface="Helvetica Neue"/>
                <a:sym typeface="Helvetica Neue"/>
              </a:rPr>
              <a:t> Anxiety Self Management Application </a:t>
            </a:r>
            <a:endParaRPr/>
          </a:p>
          <a:p>
            <a:pPr indent="0" lvl="0" marL="0" marR="0" rtl="0" algn="ctr">
              <a:spcBef>
                <a:spcPts val="0"/>
              </a:spcBef>
              <a:spcAft>
                <a:spcPts val="0"/>
              </a:spcAft>
              <a:buClr>
                <a:srgbClr val="3F3F3F"/>
              </a:buClr>
              <a:buSzPts val="3500"/>
              <a:buFont typeface="Helvetica Neue"/>
              <a:buNone/>
            </a:pPr>
            <a:r>
              <a:rPr b="1" i="0" lang="en-US" sz="3500" u="none" cap="none" strike="noStrike">
                <a:solidFill>
                  <a:srgbClr val="3F3F3F"/>
                </a:solidFill>
                <a:latin typeface="Helvetica Neue"/>
                <a:ea typeface="Helvetica Neue"/>
                <a:cs typeface="Helvetica Neue"/>
                <a:sym typeface="Helvetica Neue"/>
              </a:rPr>
              <a:t>Students: </a:t>
            </a:r>
            <a:r>
              <a:rPr b="0" i="0" lang="en-US" sz="3500" u="none" cap="none" strike="noStrike">
                <a:solidFill>
                  <a:srgbClr val="3F3F3F"/>
                </a:solidFill>
                <a:latin typeface="Helvetica Neue"/>
                <a:ea typeface="Helvetica Neue"/>
                <a:cs typeface="Helvetica Neue"/>
                <a:sym typeface="Helvetica Neue"/>
              </a:rPr>
              <a:t>Jose Aguiar, Ximena Puig, Ryan Neubert, Robert Velasquez, Eduardo Gomez</a:t>
            </a:r>
            <a:endParaRPr/>
          </a:p>
          <a:p>
            <a:pPr indent="0" lvl="0" marL="0" marR="0" rtl="0" algn="ctr">
              <a:spcBef>
                <a:spcPts val="0"/>
              </a:spcBef>
              <a:spcAft>
                <a:spcPts val="0"/>
              </a:spcAft>
              <a:buClr>
                <a:srgbClr val="3F3F3F"/>
              </a:buClr>
              <a:buSzPts val="3500"/>
              <a:buFont typeface="Helvetica Neue"/>
              <a:buNone/>
            </a:pPr>
            <a:r>
              <a:rPr b="1" i="0" lang="en-US" sz="3500" u="none" cap="none" strike="noStrike">
                <a:solidFill>
                  <a:srgbClr val="3F3F3F"/>
                </a:solidFill>
                <a:latin typeface="Helvetica Neue"/>
                <a:ea typeface="Helvetica Neue"/>
                <a:cs typeface="Helvetica Neue"/>
                <a:sym typeface="Helvetica Neue"/>
              </a:rPr>
              <a:t>Mentor:</a:t>
            </a:r>
            <a:r>
              <a:rPr b="1" i="1" lang="en-US" sz="3500" u="none" cap="none" strike="noStrike">
                <a:solidFill>
                  <a:srgbClr val="3F3F3F"/>
                </a:solidFill>
                <a:latin typeface="Helvetica Neue"/>
                <a:ea typeface="Helvetica Neue"/>
                <a:cs typeface="Helvetica Neue"/>
                <a:sym typeface="Helvetica Neue"/>
              </a:rPr>
              <a:t> </a:t>
            </a:r>
            <a:r>
              <a:rPr lang="en-US" sz="3500">
                <a:solidFill>
                  <a:srgbClr val="3F3F3F"/>
                </a:solidFill>
                <a:latin typeface="Helvetica Neue"/>
                <a:ea typeface="Helvetica Neue"/>
                <a:cs typeface="Helvetica Neue"/>
                <a:sym typeface="Helvetica Neue"/>
              </a:rPr>
              <a:t>Liane Sangollo</a:t>
            </a:r>
            <a:endParaRPr/>
          </a:p>
          <a:p>
            <a:pPr indent="0" lvl="0" marL="0" marR="0" rtl="0" algn="ctr">
              <a:spcBef>
                <a:spcPts val="0"/>
              </a:spcBef>
              <a:spcAft>
                <a:spcPts val="0"/>
              </a:spcAft>
              <a:buClr>
                <a:srgbClr val="3F3F3F"/>
              </a:buClr>
              <a:buSzPts val="3500"/>
              <a:buFont typeface="Helvetica Neue"/>
              <a:buNone/>
            </a:pPr>
            <a:r>
              <a:rPr b="1" i="0" lang="en-US" sz="3500" u="none" cap="none" strike="noStrike">
                <a:solidFill>
                  <a:srgbClr val="3F3F3F"/>
                </a:solidFill>
                <a:latin typeface="Helvetica Neue"/>
                <a:ea typeface="Helvetica Neue"/>
                <a:cs typeface="Helvetica Neue"/>
                <a:sym typeface="Helvetica Neue"/>
              </a:rPr>
              <a:t>Instructor/Faculty:</a:t>
            </a:r>
            <a:r>
              <a:rPr b="1" lang="en-US" sz="3500" u="none" cap="none" strike="noStrike">
                <a:solidFill>
                  <a:srgbClr val="3F3F3F"/>
                </a:solidFill>
                <a:latin typeface="Helvetica Neue"/>
                <a:ea typeface="Helvetica Neue"/>
                <a:cs typeface="Helvetica Neue"/>
                <a:sym typeface="Helvetica Neue"/>
              </a:rPr>
              <a:t> </a:t>
            </a:r>
            <a:r>
              <a:rPr b="0" lang="en-US" sz="3500" u="none" cap="none" strike="noStrike">
                <a:solidFill>
                  <a:srgbClr val="3F3F3F"/>
                </a:solidFill>
                <a:latin typeface="Helvetica Neue"/>
                <a:ea typeface="Helvetica Neue"/>
                <a:cs typeface="Helvetica Neue"/>
                <a:sym typeface="Helvetica Neue"/>
              </a:rPr>
              <a:t>Dr, Masoud Sadjadi,</a:t>
            </a:r>
            <a:r>
              <a:rPr b="0" i="1" lang="en-US" sz="3500" u="none" cap="none" strike="noStrike">
                <a:solidFill>
                  <a:srgbClr val="3F3F3F"/>
                </a:solidFill>
                <a:latin typeface="Helvetica Neue"/>
                <a:ea typeface="Helvetica Neue"/>
                <a:cs typeface="Helvetica Neue"/>
                <a:sym typeface="Helvetica Neue"/>
              </a:rPr>
              <a:t> </a:t>
            </a:r>
            <a:r>
              <a:rPr b="0" i="0" lang="en-US" sz="3500" u="none" cap="none" strike="noStrike">
                <a:solidFill>
                  <a:srgbClr val="3F3F3F"/>
                </a:solidFill>
                <a:latin typeface="Helvetica Neue"/>
                <a:ea typeface="Helvetica Neue"/>
                <a:cs typeface="Helvetica Neue"/>
                <a:sym typeface="Helvetica Neue"/>
              </a:rPr>
              <a:t>Florida International University</a:t>
            </a:r>
            <a:endParaRPr/>
          </a:p>
        </p:txBody>
      </p:sp>
      <p:sp>
        <p:nvSpPr>
          <p:cNvPr id="28" name="Google Shape;28;p1"/>
          <p:cNvSpPr txBox="1"/>
          <p:nvPr/>
        </p:nvSpPr>
        <p:spPr>
          <a:xfrm>
            <a:off x="1306526" y="7068025"/>
            <a:ext cx="5733300" cy="7059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4100">
                <a:solidFill>
                  <a:srgbClr val="3F3F3F"/>
                </a:solidFill>
                <a:latin typeface="Helvetica Neue"/>
                <a:ea typeface="Helvetica Neue"/>
                <a:cs typeface="Helvetica Neue"/>
                <a:sym typeface="Helvetica Neue"/>
              </a:rPr>
              <a:t>INTRODUCTION</a:t>
            </a:r>
            <a:endParaRPr sz="4100"/>
          </a:p>
        </p:txBody>
      </p:sp>
      <p:sp>
        <p:nvSpPr>
          <p:cNvPr id="29" name="Google Shape;29;p1"/>
          <p:cNvSpPr txBox="1"/>
          <p:nvPr/>
        </p:nvSpPr>
        <p:spPr>
          <a:xfrm>
            <a:off x="883523" y="20248225"/>
            <a:ext cx="6579300" cy="7059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4100" u="none" cap="none" strike="noStrike">
                <a:solidFill>
                  <a:srgbClr val="3F3F3F"/>
                </a:solidFill>
                <a:latin typeface="Helvetica Neue"/>
                <a:ea typeface="Helvetica Neue"/>
                <a:cs typeface="Helvetica Neue"/>
                <a:sym typeface="Helvetica Neue"/>
              </a:rPr>
              <a:t>CURRENT SYSTEM </a:t>
            </a:r>
            <a:endParaRPr sz="4100"/>
          </a:p>
        </p:txBody>
      </p:sp>
      <p:sp>
        <p:nvSpPr>
          <p:cNvPr id="30" name="Google Shape;30;p1"/>
          <p:cNvSpPr txBox="1"/>
          <p:nvPr/>
        </p:nvSpPr>
        <p:spPr>
          <a:xfrm>
            <a:off x="19002601" y="7068013"/>
            <a:ext cx="5886000" cy="7059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4100" u="none" cap="none" strike="noStrike">
                <a:solidFill>
                  <a:srgbClr val="3F3F3F"/>
                </a:solidFill>
                <a:latin typeface="Helvetica Neue"/>
                <a:ea typeface="Helvetica Neue"/>
                <a:cs typeface="Helvetica Neue"/>
                <a:sym typeface="Helvetica Neue"/>
              </a:rPr>
              <a:t>SYSTEM DESIGN</a:t>
            </a:r>
            <a:endParaRPr sz="4100"/>
          </a:p>
        </p:txBody>
      </p:sp>
      <p:sp>
        <p:nvSpPr>
          <p:cNvPr id="31" name="Google Shape;31;p1"/>
          <p:cNvSpPr txBox="1"/>
          <p:nvPr/>
        </p:nvSpPr>
        <p:spPr>
          <a:xfrm>
            <a:off x="19078949" y="12418725"/>
            <a:ext cx="5733300" cy="7059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4100" u="none" cap="none" strike="noStrike">
                <a:solidFill>
                  <a:srgbClr val="3F3F3F"/>
                </a:solidFill>
                <a:latin typeface="Helvetica Neue"/>
                <a:ea typeface="Helvetica Neue"/>
                <a:cs typeface="Helvetica Neue"/>
                <a:sym typeface="Helvetica Neue"/>
              </a:rPr>
              <a:t>OBJECT DESIGN</a:t>
            </a:r>
            <a:endParaRPr sz="4100"/>
          </a:p>
        </p:txBody>
      </p:sp>
      <p:sp>
        <p:nvSpPr>
          <p:cNvPr id="32" name="Google Shape;32;p1"/>
          <p:cNvSpPr txBox="1"/>
          <p:nvPr/>
        </p:nvSpPr>
        <p:spPr>
          <a:xfrm>
            <a:off x="19378051" y="19111325"/>
            <a:ext cx="5135100" cy="7059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4100" u="none" cap="none" strike="noStrike">
                <a:solidFill>
                  <a:srgbClr val="3F3F3F"/>
                </a:solidFill>
                <a:latin typeface="Helvetica Neue"/>
                <a:ea typeface="Helvetica Neue"/>
                <a:cs typeface="Helvetica Neue"/>
                <a:sym typeface="Helvetica Neue"/>
              </a:rPr>
              <a:t>IMPLEMENTATION</a:t>
            </a:r>
            <a:endParaRPr sz="4100"/>
          </a:p>
        </p:txBody>
      </p:sp>
      <p:sp>
        <p:nvSpPr>
          <p:cNvPr id="33" name="Google Shape;33;p1"/>
          <p:cNvSpPr txBox="1"/>
          <p:nvPr/>
        </p:nvSpPr>
        <p:spPr>
          <a:xfrm>
            <a:off x="34320172" y="22354634"/>
            <a:ext cx="4114800" cy="7059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4100" u="none" cap="none" strike="noStrike">
                <a:solidFill>
                  <a:srgbClr val="3F3F3F"/>
                </a:solidFill>
                <a:latin typeface="Helvetica Neue"/>
                <a:ea typeface="Helvetica Neue"/>
                <a:cs typeface="Helvetica Neue"/>
                <a:sym typeface="Helvetica Neue"/>
              </a:rPr>
              <a:t>VERIFICATION</a:t>
            </a:r>
            <a:endParaRPr sz="4100"/>
          </a:p>
        </p:txBody>
      </p:sp>
      <p:sp>
        <p:nvSpPr>
          <p:cNvPr id="34" name="Google Shape;34;p1"/>
          <p:cNvSpPr txBox="1"/>
          <p:nvPr/>
        </p:nvSpPr>
        <p:spPr>
          <a:xfrm>
            <a:off x="34320178" y="12205496"/>
            <a:ext cx="4114800" cy="7059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4100" u="none" cap="none" strike="noStrike">
                <a:solidFill>
                  <a:srgbClr val="3F3F3F"/>
                </a:solidFill>
                <a:latin typeface="Helvetica Neue"/>
                <a:ea typeface="Helvetica Neue"/>
                <a:cs typeface="Helvetica Neue"/>
                <a:sym typeface="Helvetica Neue"/>
              </a:rPr>
              <a:t>SUMMARY</a:t>
            </a:r>
            <a:endParaRPr sz="4100"/>
          </a:p>
        </p:txBody>
      </p:sp>
      <p:sp>
        <p:nvSpPr>
          <p:cNvPr id="35" name="Google Shape;35;p1"/>
          <p:cNvSpPr txBox="1"/>
          <p:nvPr/>
        </p:nvSpPr>
        <p:spPr>
          <a:xfrm>
            <a:off x="34320172" y="25766769"/>
            <a:ext cx="4114800" cy="7059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4100" u="none" cap="none" strike="noStrike">
                <a:solidFill>
                  <a:srgbClr val="3F3F3F"/>
                </a:solidFill>
                <a:latin typeface="Helvetica Neue"/>
                <a:ea typeface="Helvetica Neue"/>
                <a:cs typeface="Helvetica Neue"/>
                <a:sym typeface="Helvetica Neue"/>
              </a:rPr>
              <a:t>REFERENCES</a:t>
            </a:r>
            <a:endParaRPr sz="4100"/>
          </a:p>
        </p:txBody>
      </p:sp>
      <p:pic>
        <p:nvPicPr>
          <p:cNvPr descr="Image" id="36" name="Google Shape;36;p1"/>
          <p:cNvPicPr preferRelativeResize="0"/>
          <p:nvPr/>
        </p:nvPicPr>
        <p:blipFill rotWithShape="1">
          <a:blip r:embed="rId3">
            <a:alphaModFix/>
          </a:blip>
          <a:srcRect b="0" l="0" r="0" t="0"/>
          <a:stretch/>
        </p:blipFill>
        <p:spPr>
          <a:xfrm>
            <a:off x="497399" y="1917027"/>
            <a:ext cx="4578249" cy="2622355"/>
          </a:xfrm>
          <a:prstGeom prst="rect">
            <a:avLst/>
          </a:prstGeom>
          <a:noFill/>
          <a:ln>
            <a:noFill/>
          </a:ln>
        </p:spPr>
      </p:pic>
      <p:pic>
        <p:nvPicPr>
          <p:cNvPr id="37" name="Google Shape;37;p1"/>
          <p:cNvPicPr preferRelativeResize="0"/>
          <p:nvPr/>
        </p:nvPicPr>
        <p:blipFill rotWithShape="1">
          <a:blip r:embed="rId4">
            <a:alphaModFix/>
          </a:blip>
          <a:srcRect b="0" l="0" r="0" t="0"/>
          <a:stretch/>
        </p:blipFill>
        <p:spPr>
          <a:xfrm>
            <a:off x="39692549" y="847526"/>
            <a:ext cx="3691850" cy="3691850"/>
          </a:xfrm>
          <a:prstGeom prst="rect">
            <a:avLst/>
          </a:prstGeom>
          <a:noFill/>
          <a:ln>
            <a:noFill/>
          </a:ln>
        </p:spPr>
      </p:pic>
      <p:sp>
        <p:nvSpPr>
          <p:cNvPr id="38" name="Google Shape;38;p1"/>
          <p:cNvSpPr txBox="1"/>
          <p:nvPr/>
        </p:nvSpPr>
        <p:spPr>
          <a:xfrm>
            <a:off x="1981525" y="8407000"/>
            <a:ext cx="6579300" cy="526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3000"/>
              <a:t>HOW RU.life is a self-management application that aids in handling the feelings of stress and anxiety that many people experience in their lives. The stress we feel is shaped by dispositional factors, such as genetics and personality, and it is also heavily influenced by several contextual factors such as environmental variables, societal context, physical fitness, and work and leisure time. [1]</a:t>
            </a:r>
            <a:endParaRPr sz="3000"/>
          </a:p>
        </p:txBody>
      </p:sp>
      <p:pic>
        <p:nvPicPr>
          <p:cNvPr id="39" name="Google Shape;39;p1"/>
          <p:cNvPicPr preferRelativeResize="0"/>
          <p:nvPr/>
        </p:nvPicPr>
        <p:blipFill rotWithShape="1">
          <a:blip r:embed="rId5">
            <a:alphaModFix/>
          </a:blip>
          <a:srcRect b="2270" l="15900" r="16293" t="12062"/>
          <a:stretch/>
        </p:blipFill>
        <p:spPr>
          <a:xfrm>
            <a:off x="9144324" y="8761725"/>
            <a:ext cx="5135101" cy="4009289"/>
          </a:xfrm>
          <a:prstGeom prst="rect">
            <a:avLst/>
          </a:prstGeom>
          <a:noFill/>
          <a:ln>
            <a:noFill/>
          </a:ln>
          <a:effectLst>
            <a:outerShdw blurRad="314325" rotWithShape="0" algn="bl" dir="2640000" dist="276225">
              <a:schemeClr val="dk1">
                <a:alpha val="24000"/>
              </a:schemeClr>
            </a:outerShdw>
          </a:effectLst>
        </p:spPr>
      </p:pic>
      <p:sp>
        <p:nvSpPr>
          <p:cNvPr id="40" name="Google Shape;40;p1"/>
          <p:cNvSpPr txBox="1"/>
          <p:nvPr/>
        </p:nvSpPr>
        <p:spPr>
          <a:xfrm>
            <a:off x="7292525" y="14327613"/>
            <a:ext cx="7200000" cy="4802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3000"/>
              <a:t>This application provides its users an outlet and several tools to combat their stress and anxiety. Its goal is to first evaluate how the user is feeling and then offer healthy practices that help eliminate these </a:t>
            </a:r>
            <a:r>
              <a:rPr lang="en-US" sz="3000"/>
              <a:t>feelings. HOW RU provides assistance in managing ones mental health on the spot, which in turn guides and helps the user develop constructive coping mechanisms.</a:t>
            </a:r>
            <a:endParaRPr sz="3000"/>
          </a:p>
        </p:txBody>
      </p:sp>
      <p:pic>
        <p:nvPicPr>
          <p:cNvPr id="41" name="Google Shape;41;p1"/>
          <p:cNvPicPr preferRelativeResize="0"/>
          <p:nvPr/>
        </p:nvPicPr>
        <p:blipFill rotWithShape="1">
          <a:blip r:embed="rId6">
            <a:alphaModFix/>
          </a:blip>
          <a:srcRect b="0" l="7998" r="3033" t="-6078"/>
          <a:stretch/>
        </p:blipFill>
        <p:spPr>
          <a:xfrm>
            <a:off x="883525" y="14447616"/>
            <a:ext cx="5733300" cy="4023171"/>
          </a:xfrm>
          <a:prstGeom prst="rect">
            <a:avLst/>
          </a:prstGeom>
          <a:noFill/>
          <a:ln>
            <a:noFill/>
          </a:ln>
          <a:effectLst>
            <a:outerShdw blurRad="242888" rotWithShape="0" algn="bl" dir="8100000" dist="352425">
              <a:srgbClr val="000000">
                <a:alpha val="24000"/>
              </a:srgbClr>
            </a:outerShdw>
          </a:effectLst>
        </p:spPr>
      </p:pic>
      <p:sp>
        <p:nvSpPr>
          <p:cNvPr id="42" name="Google Shape;42;p1"/>
          <p:cNvSpPr txBox="1"/>
          <p:nvPr/>
        </p:nvSpPr>
        <p:spPr>
          <a:xfrm>
            <a:off x="31568300" y="26472675"/>
            <a:ext cx="11816100" cy="1569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3000"/>
              <a:t>[1] Nater, U.M. Recent developments in stress and anxiety research. J Neural Transm 128, 1265–1267 (2021). https://doi.org/10.1007/s00702-021-02410-3</a:t>
            </a:r>
            <a:endParaRPr sz="3000"/>
          </a:p>
        </p:txBody>
      </p:sp>
      <p:sp>
        <p:nvSpPr>
          <p:cNvPr id="43" name="Google Shape;43;p1"/>
          <p:cNvSpPr txBox="1"/>
          <p:nvPr/>
        </p:nvSpPr>
        <p:spPr>
          <a:xfrm>
            <a:off x="17088150" y="7927950"/>
            <a:ext cx="14480100" cy="3879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3000"/>
              <a:t>The </a:t>
            </a:r>
            <a:r>
              <a:rPr lang="en-US" sz="3000"/>
              <a:t>interface</a:t>
            </a:r>
            <a:r>
              <a:rPr lang="en-US" sz="3000"/>
              <a:t> design for the </a:t>
            </a:r>
            <a:r>
              <a:rPr lang="en-US" sz="3000"/>
              <a:t>application</a:t>
            </a:r>
            <a:r>
              <a:rPr lang="en-US" sz="3000"/>
              <a:t> was created using Figma.</a:t>
            </a:r>
            <a:endParaRPr sz="3000"/>
          </a:p>
          <a:p>
            <a:pPr indent="0" lvl="0" marL="0" rtl="0" algn="l">
              <a:spcBef>
                <a:spcPts val="0"/>
              </a:spcBef>
              <a:spcAft>
                <a:spcPts val="0"/>
              </a:spcAft>
              <a:buNone/>
            </a:pPr>
            <a:r>
              <a:rPr lang="en-US" sz="3000"/>
              <a:t>Our application also uses Visual Studio, GitHub, Java and Javascript as well to support the front-end development.</a:t>
            </a:r>
            <a:endParaRPr sz="3000"/>
          </a:p>
          <a:p>
            <a:pPr indent="0" lvl="0" marL="0" rtl="0" algn="l">
              <a:spcBef>
                <a:spcPts val="0"/>
              </a:spcBef>
              <a:spcAft>
                <a:spcPts val="0"/>
              </a:spcAft>
              <a:buNone/>
            </a:pPr>
            <a:r>
              <a:t/>
            </a:r>
            <a:endParaRPr sz="3000"/>
          </a:p>
          <a:p>
            <a:pPr indent="0" lvl="0" marL="0" rtl="0" algn="l">
              <a:spcBef>
                <a:spcPts val="0"/>
              </a:spcBef>
              <a:spcAft>
                <a:spcPts val="0"/>
              </a:spcAft>
              <a:buNone/>
            </a:pPr>
            <a:r>
              <a:rPr lang="en-US" sz="3000"/>
              <a:t>For backend development, the web application framework Express was used for building RESTful API’s. Node.JS was our backend JavaScript Run time environment. While Firebase is currently storing user information, a transition to MongoDB is necessary due to unforeseen circumstances involving FIU.</a:t>
            </a:r>
            <a:endParaRPr sz="3000"/>
          </a:p>
        </p:txBody>
      </p:sp>
      <p:sp>
        <p:nvSpPr>
          <p:cNvPr id="44" name="Google Shape;44;p1"/>
          <p:cNvSpPr txBox="1"/>
          <p:nvPr/>
        </p:nvSpPr>
        <p:spPr>
          <a:xfrm>
            <a:off x="17127550" y="13206675"/>
            <a:ext cx="12088200" cy="526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3000"/>
              <a:t>The Visual Studio Center allows us to develop and manually implement to IOS, Android and web applications where necessary.</a:t>
            </a:r>
            <a:endParaRPr sz="3000"/>
          </a:p>
          <a:p>
            <a:pPr indent="0" lvl="0" marL="0" rtl="0" algn="l">
              <a:spcBef>
                <a:spcPts val="0"/>
              </a:spcBef>
              <a:spcAft>
                <a:spcPts val="0"/>
              </a:spcAft>
              <a:buNone/>
            </a:pPr>
            <a:r>
              <a:t/>
            </a:r>
            <a:endParaRPr sz="3000"/>
          </a:p>
          <a:p>
            <a:pPr indent="0" lvl="0" marL="0" rtl="0" algn="l">
              <a:spcBef>
                <a:spcPts val="0"/>
              </a:spcBef>
              <a:spcAft>
                <a:spcPts val="0"/>
              </a:spcAft>
              <a:buNone/>
            </a:pPr>
            <a:r>
              <a:rPr lang="en-US" sz="3000"/>
              <a:t>The Application is currently programmed with FireBase due to technical difficulties with accessibility to the </a:t>
            </a:r>
            <a:r>
              <a:rPr lang="en-US" sz="3000">
                <a:solidFill>
                  <a:schemeClr val="dk1"/>
                </a:solidFill>
              </a:rPr>
              <a:t>MongoDB </a:t>
            </a:r>
            <a:r>
              <a:rPr lang="en-US" sz="3000"/>
              <a:t>database. However, this is still a work in progress and future students will need to complete the transition. </a:t>
            </a:r>
            <a:endParaRPr sz="3000"/>
          </a:p>
          <a:p>
            <a:pPr indent="0" lvl="0" marL="0" rtl="0" algn="l">
              <a:spcBef>
                <a:spcPts val="0"/>
              </a:spcBef>
              <a:spcAft>
                <a:spcPts val="0"/>
              </a:spcAft>
              <a:buNone/>
            </a:pPr>
            <a:r>
              <a:t/>
            </a:r>
            <a:endParaRPr sz="3000"/>
          </a:p>
          <a:p>
            <a:pPr indent="0" lvl="0" marL="0" rtl="0" algn="l">
              <a:spcBef>
                <a:spcPts val="0"/>
              </a:spcBef>
              <a:spcAft>
                <a:spcPts val="0"/>
              </a:spcAft>
              <a:buNone/>
            </a:pPr>
            <a:r>
              <a:rPr lang="en-US" sz="3000"/>
              <a:t>Figma was our collaborative web application for interface design of the application. Here we created Use Case UML Diagrams in order to  graphical depiction of a user's possible interactions with a system.</a:t>
            </a:r>
            <a:endParaRPr sz="3000"/>
          </a:p>
        </p:txBody>
      </p:sp>
      <p:sp>
        <p:nvSpPr>
          <p:cNvPr id="45" name="Google Shape;45;p1"/>
          <p:cNvSpPr txBox="1"/>
          <p:nvPr/>
        </p:nvSpPr>
        <p:spPr>
          <a:xfrm>
            <a:off x="17166850" y="20248225"/>
            <a:ext cx="12009600" cy="2493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3000"/>
              <a:t>The Stress &amp; Anxiety Application allows its users to create an account. Once an account is created, the application gives its users the ability to create and update their mood status on a daily basis. Additionally, the application gives its users the option to participate in activities, such as breathing exercises, to help them before bed. </a:t>
            </a:r>
            <a:endParaRPr sz="3000"/>
          </a:p>
        </p:txBody>
      </p:sp>
      <p:sp>
        <p:nvSpPr>
          <p:cNvPr id="46" name="Google Shape;46;p1"/>
          <p:cNvSpPr txBox="1"/>
          <p:nvPr/>
        </p:nvSpPr>
        <p:spPr>
          <a:xfrm>
            <a:off x="31850775" y="13177013"/>
            <a:ext cx="5347200" cy="8509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000"/>
              <a:t>The Stress &amp; Anxiety application is geared towards those who struggle with stress and/or anxiety. Its purpose is to create a peaceful environment and guide the user in lowering their stress and anxiety levels. Some new changes done to the app include a full cosmetic redesign with the </a:t>
            </a:r>
            <a:r>
              <a:rPr lang="en-US" sz="3000"/>
              <a:t>collaboration</a:t>
            </a:r>
            <a:r>
              <a:rPr lang="en-US" sz="3000"/>
              <a:t> between Capstone 1 and 2 students. Overtime users of this app can experience lower stress and anxiety levels along with an improved mental state.</a:t>
            </a:r>
            <a:endParaRPr sz="3000"/>
          </a:p>
        </p:txBody>
      </p:sp>
      <p:sp>
        <p:nvSpPr>
          <p:cNvPr id="47" name="Google Shape;47;p1"/>
          <p:cNvSpPr txBox="1"/>
          <p:nvPr/>
        </p:nvSpPr>
        <p:spPr>
          <a:xfrm>
            <a:off x="31568300" y="23336500"/>
            <a:ext cx="11816100" cy="2154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000"/>
              <a:t>The tools used to verify our app were Android Studio and XCode (for IOS).Throughout the semester both versions of the app functioned as expected when running them through these virtual simulations. </a:t>
            </a:r>
            <a:endParaRPr sz="3000"/>
          </a:p>
        </p:txBody>
      </p:sp>
      <p:sp>
        <p:nvSpPr>
          <p:cNvPr id="48" name="Google Shape;48;p1"/>
          <p:cNvSpPr txBox="1"/>
          <p:nvPr/>
        </p:nvSpPr>
        <p:spPr>
          <a:xfrm>
            <a:off x="9144325" y="22054238"/>
            <a:ext cx="4114800" cy="6345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000"/>
              <a:t>Currently the app runs with React-Native and the React-Native-CLI; this allows for both the IOS and Android development of the application. The app then uses Firebase as the current database, though the future plan is to fully convert to MongoDB.</a:t>
            </a:r>
            <a:endParaRPr sz="3000"/>
          </a:p>
        </p:txBody>
      </p:sp>
      <p:pic>
        <p:nvPicPr>
          <p:cNvPr id="49" name="Google Shape;49;p1"/>
          <p:cNvPicPr preferRelativeResize="0"/>
          <p:nvPr/>
        </p:nvPicPr>
        <p:blipFill rotWithShape="1">
          <a:blip r:embed="rId7">
            <a:alphaModFix/>
          </a:blip>
          <a:srcRect b="0" l="0" r="0" t="0"/>
          <a:stretch/>
        </p:blipFill>
        <p:spPr>
          <a:xfrm>
            <a:off x="1306525" y="22054263"/>
            <a:ext cx="7199994" cy="6344938"/>
          </a:xfrm>
          <a:prstGeom prst="rect">
            <a:avLst/>
          </a:prstGeom>
          <a:noFill/>
          <a:ln>
            <a:noFill/>
          </a:ln>
          <a:effectLst>
            <a:outerShdw blurRad="514350" rotWithShape="0" algn="bl" dir="9840000" dist="285750">
              <a:srgbClr val="000000">
                <a:alpha val="24000"/>
              </a:srgbClr>
            </a:outerShdw>
          </a:effectLst>
        </p:spPr>
      </p:pic>
      <p:sp>
        <p:nvSpPr>
          <p:cNvPr id="50" name="Google Shape;50;p1"/>
          <p:cNvSpPr/>
          <p:nvPr/>
        </p:nvSpPr>
        <p:spPr>
          <a:xfrm>
            <a:off x="32478750" y="6263225"/>
            <a:ext cx="10366800" cy="5264100"/>
          </a:xfrm>
          <a:prstGeom prst="cloudCallout">
            <a:avLst>
              <a:gd fmla="val -61723" name="adj1"/>
              <a:gd fmla="val 21966" name="adj2"/>
            </a:avLst>
          </a:prstGeom>
          <a:solidFill>
            <a:schemeClr val="lt2"/>
          </a:solidFill>
          <a:ln cap="flat" cmpd="sng" w="9525">
            <a:solidFill>
              <a:schemeClr val="dk2"/>
            </a:solidFill>
            <a:prstDash val="solid"/>
            <a:round/>
            <a:headEnd len="sm" w="sm" type="none"/>
            <a:tailEnd len="sm" w="sm" type="none"/>
          </a:ln>
          <a:effectLst>
            <a:outerShdw blurRad="242888" rotWithShape="0" algn="bl" dir="2580000" dist="276225">
              <a:srgbClr val="000000">
                <a:alpha val="35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51" name="Google Shape;51;p1"/>
          <p:cNvPicPr preferRelativeResize="0"/>
          <p:nvPr/>
        </p:nvPicPr>
        <p:blipFill>
          <a:blip r:embed="rId8">
            <a:alphaModFix/>
          </a:blip>
          <a:stretch>
            <a:fillRect/>
          </a:stretch>
        </p:blipFill>
        <p:spPr>
          <a:xfrm>
            <a:off x="34053475" y="8052025"/>
            <a:ext cx="1436562" cy="2154425"/>
          </a:xfrm>
          <a:prstGeom prst="rect">
            <a:avLst/>
          </a:prstGeom>
          <a:noFill/>
          <a:ln>
            <a:noFill/>
          </a:ln>
          <a:effectLst>
            <a:outerShdw blurRad="171450" rotWithShape="0" algn="bl" dir="7920000" dist="161925">
              <a:srgbClr val="000000">
                <a:alpha val="27000"/>
              </a:srgbClr>
            </a:outerShdw>
          </a:effectLst>
        </p:spPr>
      </p:pic>
      <p:pic>
        <p:nvPicPr>
          <p:cNvPr id="52" name="Google Shape;52;p1"/>
          <p:cNvPicPr preferRelativeResize="0"/>
          <p:nvPr/>
        </p:nvPicPr>
        <p:blipFill>
          <a:blip r:embed="rId9">
            <a:alphaModFix/>
          </a:blip>
          <a:stretch>
            <a:fillRect/>
          </a:stretch>
        </p:blipFill>
        <p:spPr>
          <a:xfrm>
            <a:off x="35878162" y="7068025"/>
            <a:ext cx="1748577" cy="1748577"/>
          </a:xfrm>
          <a:prstGeom prst="rect">
            <a:avLst/>
          </a:prstGeom>
          <a:noFill/>
          <a:ln>
            <a:noFill/>
          </a:ln>
          <a:effectLst>
            <a:outerShdw blurRad="171450" rotWithShape="0" algn="bl" dir="7920000" dist="161925">
              <a:srgbClr val="000000">
                <a:alpha val="27000"/>
              </a:srgbClr>
            </a:outerShdw>
          </a:effectLst>
        </p:spPr>
      </p:pic>
      <p:pic>
        <p:nvPicPr>
          <p:cNvPr id="53" name="Google Shape;53;p1"/>
          <p:cNvPicPr preferRelativeResize="0"/>
          <p:nvPr/>
        </p:nvPicPr>
        <p:blipFill>
          <a:blip r:embed="rId10">
            <a:alphaModFix/>
          </a:blip>
          <a:stretch>
            <a:fillRect/>
          </a:stretch>
        </p:blipFill>
        <p:spPr>
          <a:xfrm>
            <a:off x="35878150" y="8974261"/>
            <a:ext cx="4578253" cy="1232192"/>
          </a:xfrm>
          <a:prstGeom prst="rect">
            <a:avLst/>
          </a:prstGeom>
          <a:noFill/>
          <a:ln>
            <a:noFill/>
          </a:ln>
          <a:effectLst>
            <a:outerShdw blurRad="171450" rotWithShape="0" algn="bl" dir="7920000" dist="161925">
              <a:srgbClr val="000000">
                <a:alpha val="27000"/>
              </a:srgbClr>
            </a:outerShdw>
          </a:effectLst>
        </p:spPr>
      </p:pic>
      <p:pic>
        <p:nvPicPr>
          <p:cNvPr id="54" name="Google Shape;54;p1"/>
          <p:cNvPicPr preferRelativeResize="0"/>
          <p:nvPr/>
        </p:nvPicPr>
        <p:blipFill>
          <a:blip r:embed="rId11">
            <a:alphaModFix/>
          </a:blip>
          <a:stretch>
            <a:fillRect/>
          </a:stretch>
        </p:blipFill>
        <p:spPr>
          <a:xfrm>
            <a:off x="38434975" y="7152202"/>
            <a:ext cx="1748600" cy="1580220"/>
          </a:xfrm>
          <a:prstGeom prst="rect">
            <a:avLst/>
          </a:prstGeom>
          <a:noFill/>
          <a:ln>
            <a:noFill/>
          </a:ln>
          <a:effectLst>
            <a:outerShdw blurRad="171450" rotWithShape="0" algn="bl" dir="7920000" dist="161925">
              <a:srgbClr val="000000">
                <a:alpha val="27000"/>
              </a:srgbClr>
            </a:outerShdw>
          </a:effectLst>
        </p:spPr>
      </p:pic>
      <p:sp>
        <p:nvSpPr>
          <p:cNvPr id="55" name="Google Shape;55;p1"/>
          <p:cNvSpPr txBox="1"/>
          <p:nvPr/>
        </p:nvSpPr>
        <p:spPr>
          <a:xfrm>
            <a:off x="40622000" y="7523600"/>
            <a:ext cx="2762400" cy="1293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7200"/>
              <a:t>+...</a:t>
            </a:r>
            <a:endParaRPr b="1" sz="7200"/>
          </a:p>
        </p:txBody>
      </p:sp>
      <p:pic>
        <p:nvPicPr>
          <p:cNvPr id="56" name="Google Shape;56;p1"/>
          <p:cNvPicPr preferRelativeResize="0"/>
          <p:nvPr/>
        </p:nvPicPr>
        <p:blipFill>
          <a:blip r:embed="rId12">
            <a:alphaModFix/>
          </a:blip>
          <a:stretch>
            <a:fillRect/>
          </a:stretch>
        </p:blipFill>
        <p:spPr>
          <a:xfrm>
            <a:off x="17235614" y="23172825"/>
            <a:ext cx="2437269" cy="5264100"/>
          </a:xfrm>
          <a:prstGeom prst="rect">
            <a:avLst/>
          </a:prstGeom>
          <a:noFill/>
          <a:ln>
            <a:noFill/>
          </a:ln>
          <a:effectLst>
            <a:outerShdw blurRad="114300" rotWithShape="0" algn="bl" dir="7200000" dist="238125">
              <a:srgbClr val="000000">
                <a:alpha val="29000"/>
              </a:srgbClr>
            </a:outerShdw>
          </a:effectLst>
        </p:spPr>
      </p:pic>
      <p:pic>
        <p:nvPicPr>
          <p:cNvPr id="57" name="Google Shape;57;p1"/>
          <p:cNvPicPr preferRelativeResize="0"/>
          <p:nvPr/>
        </p:nvPicPr>
        <p:blipFill>
          <a:blip r:embed="rId13">
            <a:alphaModFix/>
          </a:blip>
          <a:stretch>
            <a:fillRect/>
          </a:stretch>
        </p:blipFill>
        <p:spPr>
          <a:xfrm>
            <a:off x="20356320" y="23172825"/>
            <a:ext cx="2437250" cy="5303276"/>
          </a:xfrm>
          <a:prstGeom prst="rect">
            <a:avLst/>
          </a:prstGeom>
          <a:noFill/>
          <a:ln>
            <a:noFill/>
          </a:ln>
          <a:effectLst>
            <a:outerShdw blurRad="114300" rotWithShape="0" algn="bl" dir="7200000" dist="238125">
              <a:srgbClr val="000000">
                <a:alpha val="29000"/>
              </a:srgbClr>
            </a:outerShdw>
          </a:effectLst>
        </p:spPr>
      </p:pic>
      <p:pic>
        <p:nvPicPr>
          <p:cNvPr id="58" name="Google Shape;58;p1"/>
          <p:cNvPicPr preferRelativeResize="0"/>
          <p:nvPr/>
        </p:nvPicPr>
        <p:blipFill>
          <a:blip r:embed="rId14">
            <a:alphaModFix/>
          </a:blip>
          <a:stretch>
            <a:fillRect/>
          </a:stretch>
        </p:blipFill>
        <p:spPr>
          <a:xfrm>
            <a:off x="23477025" y="23172825"/>
            <a:ext cx="2437250" cy="5340445"/>
          </a:xfrm>
          <a:prstGeom prst="rect">
            <a:avLst/>
          </a:prstGeom>
          <a:noFill/>
          <a:ln>
            <a:noFill/>
          </a:ln>
          <a:effectLst>
            <a:outerShdw blurRad="114300" rotWithShape="0" algn="bl" dir="7200000" dist="238125">
              <a:srgbClr val="000000">
                <a:alpha val="29000"/>
              </a:srgbClr>
            </a:outerShdw>
          </a:effectLst>
        </p:spPr>
      </p:pic>
      <p:pic>
        <p:nvPicPr>
          <p:cNvPr id="59" name="Google Shape;59;p1"/>
          <p:cNvPicPr preferRelativeResize="0"/>
          <p:nvPr/>
        </p:nvPicPr>
        <p:blipFill>
          <a:blip r:embed="rId15">
            <a:alphaModFix/>
          </a:blip>
          <a:stretch>
            <a:fillRect/>
          </a:stretch>
        </p:blipFill>
        <p:spPr>
          <a:xfrm>
            <a:off x="26642350" y="23172825"/>
            <a:ext cx="2437250" cy="5383775"/>
          </a:xfrm>
          <a:prstGeom prst="rect">
            <a:avLst/>
          </a:prstGeom>
          <a:noFill/>
          <a:ln>
            <a:noFill/>
          </a:ln>
          <a:effectLst>
            <a:outerShdw blurRad="114300" rotWithShape="0" algn="bl" dir="7200000" dist="238125">
              <a:srgbClr val="000000">
                <a:alpha val="29000"/>
              </a:srgbClr>
            </a:outerShdw>
          </a:effectLst>
        </p:spPr>
      </p:pic>
      <p:pic>
        <p:nvPicPr>
          <p:cNvPr id="60" name="Google Shape;60;p1"/>
          <p:cNvPicPr preferRelativeResize="0"/>
          <p:nvPr/>
        </p:nvPicPr>
        <p:blipFill>
          <a:blip r:embed="rId16">
            <a:alphaModFix/>
          </a:blip>
          <a:stretch>
            <a:fillRect/>
          </a:stretch>
        </p:blipFill>
        <p:spPr>
          <a:xfrm>
            <a:off x="37498400" y="13598774"/>
            <a:ext cx="5347149" cy="3214013"/>
          </a:xfrm>
          <a:prstGeom prst="rect">
            <a:avLst/>
          </a:prstGeom>
          <a:noFill/>
          <a:ln>
            <a:noFill/>
          </a:ln>
          <a:effectLst>
            <a:outerShdw blurRad="200025" rotWithShape="0" algn="bl" dir="2580000" dist="314325">
              <a:srgbClr val="000000">
                <a:alpha val="28000"/>
              </a:srgbClr>
            </a:outerShdw>
          </a:effectLst>
        </p:spPr>
      </p:pic>
      <p:pic>
        <p:nvPicPr>
          <p:cNvPr id="61" name="Google Shape;61;p1"/>
          <p:cNvPicPr preferRelativeResize="0"/>
          <p:nvPr/>
        </p:nvPicPr>
        <p:blipFill>
          <a:blip r:embed="rId17">
            <a:alphaModFix/>
          </a:blip>
          <a:stretch>
            <a:fillRect/>
          </a:stretch>
        </p:blipFill>
        <p:spPr>
          <a:xfrm>
            <a:off x="38417737" y="17327514"/>
            <a:ext cx="3508472" cy="4023150"/>
          </a:xfrm>
          <a:prstGeom prst="rect">
            <a:avLst/>
          </a:prstGeom>
          <a:noFill/>
          <a:ln>
            <a:noFill/>
          </a:ln>
          <a:effectLst>
            <a:outerShdw blurRad="200025" rotWithShape="0" algn="bl" dir="2580000" dist="314325">
              <a:srgbClr val="000000">
                <a:alpha val="28000"/>
              </a:srgbClr>
            </a:outerShdw>
          </a:effectLst>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