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it1X2hrSxPwlMugp5WqNZAtKyaI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type="blank">
  <p:cSld name="BLANK">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Calibri"/>
              <a:ea typeface="Calibri"/>
              <a:cs typeface="Calibri"/>
              <a:sym typeface="Calibri"/>
            </a:endParaRPr>
          </a:p>
        </p:txBody>
      </p:sp>
      <p:sp>
        <p:nvSpPr>
          <p:cNvPr id="8" name="Google Shape;8;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9" name="Google Shape;9;p3"/>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 name="Shape 10"/>
        <p:cNvGrpSpPr/>
        <p:nvPr/>
      </p:nvGrpSpPr>
      <p:grpSpPr>
        <a:xfrm>
          <a:off x="0" y="0"/>
          <a:ext cx="0" cy="0"/>
          <a:chOff x="0" y="0"/>
          <a:chExt cx="0" cy="0"/>
        </a:xfrm>
      </p:grpSpPr>
      <p:pic>
        <p:nvPicPr>
          <p:cNvPr descr="A picture containing drawing&#10;&#10;Description automatically generated" id="11" name="Google Shape;11;p4"/>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2" name="Google Shape;12;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3" name="Shape 13"/>
        <p:cNvGrpSpPr/>
        <p:nvPr/>
      </p:nvGrpSpPr>
      <p:grpSpPr>
        <a:xfrm>
          <a:off x="0" y="0"/>
          <a:ext cx="0" cy="0"/>
          <a:chOff x="0" y="0"/>
          <a:chExt cx="0" cy="0"/>
        </a:xfrm>
      </p:grpSpPr>
      <p:pic>
        <p:nvPicPr>
          <p:cNvPr descr="A close up of a sign&#10;&#10;Description automatically generated" id="14" name="Google Shape;14;p5"/>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5" name="Google Shape;15;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p:cSld name="2_Blank4">
    <p:bg>
      <p:bgPr>
        <a:solidFill>
          <a:srgbClr val="F2F2F2"/>
        </a:solidFill>
      </p:bgPr>
    </p:bg>
    <p:spTree>
      <p:nvGrpSpPr>
        <p:cNvPr id="16" name="Shape 16"/>
        <p:cNvGrpSpPr/>
        <p:nvPr/>
      </p:nvGrpSpPr>
      <p:grpSpPr>
        <a:xfrm>
          <a:off x="0" y="0"/>
          <a:ext cx="0" cy="0"/>
          <a:chOff x="0" y="0"/>
          <a:chExt cx="0" cy="0"/>
        </a:xfrm>
      </p:grpSpPr>
      <p:pic>
        <p:nvPicPr>
          <p:cNvPr descr="A close up of a sign&#10;&#10;Description automatically generated" id="17" name="Google Shape;17;p6"/>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18" name="Google Shape;18;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9" name="Google Shape;19;p6"/>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5.png"/><Relationship Id="rId10" Type="http://schemas.openxmlformats.org/officeDocument/2006/relationships/image" Target="../media/image13.png"/><Relationship Id="rId13" Type="http://schemas.openxmlformats.org/officeDocument/2006/relationships/image" Target="../media/image8.png"/><Relationship Id="rId12" Type="http://schemas.openxmlformats.org/officeDocument/2006/relationships/image" Target="../media/image21.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jpg"/><Relationship Id="rId4" Type="http://schemas.openxmlformats.org/officeDocument/2006/relationships/image" Target="../media/image16.png"/><Relationship Id="rId9" Type="http://schemas.openxmlformats.org/officeDocument/2006/relationships/image" Target="../media/image3.png"/><Relationship Id="rId15" Type="http://schemas.openxmlformats.org/officeDocument/2006/relationships/image" Target="../media/image20.png"/><Relationship Id="rId14" Type="http://schemas.openxmlformats.org/officeDocument/2006/relationships/image" Target="../media/image7.png"/><Relationship Id="rId17" Type="http://schemas.openxmlformats.org/officeDocument/2006/relationships/image" Target="../media/image19.png"/><Relationship Id="rId16" Type="http://schemas.openxmlformats.org/officeDocument/2006/relationships/image" Target="../media/image18.png"/><Relationship Id="rId5" Type="http://schemas.openxmlformats.org/officeDocument/2006/relationships/image" Target="../media/image2.png"/><Relationship Id="rId6" Type="http://schemas.openxmlformats.org/officeDocument/2006/relationships/image" Target="../media/image12.png"/><Relationship Id="rId18" Type="http://schemas.openxmlformats.org/officeDocument/2006/relationships/image" Target="../media/image17.png"/><Relationship Id="rId7" Type="http://schemas.openxmlformats.org/officeDocument/2006/relationships/image" Target="../media/image14.png"/><Relationship Id="rId8"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sp>
        <p:nvSpPr>
          <p:cNvPr id="24" name="Google Shape;24;p1"/>
          <p:cNvSpPr txBox="1"/>
          <p:nvPr/>
        </p:nvSpPr>
        <p:spPr>
          <a:xfrm>
            <a:off x="6756401" y="617630"/>
            <a:ext cx="31024800" cy="2154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000"/>
              <a:buFont typeface="Arial"/>
              <a:buNone/>
            </a:pPr>
            <a:r>
              <a:rPr b="1" i="0" lang="en-US" sz="8000" u="none" cap="none" strike="noStrike">
                <a:solidFill>
                  <a:schemeClr val="lt1"/>
                </a:solidFill>
                <a:latin typeface="Arial"/>
                <a:ea typeface="Arial"/>
                <a:cs typeface="Arial"/>
                <a:sym typeface="Arial"/>
              </a:rPr>
              <a:t>FIU Knight Foundation of Computing and Information Sciences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5400"/>
              <a:buFont typeface="Arial"/>
              <a:buNone/>
            </a:pPr>
            <a:r>
              <a:rPr b="0" i="1" lang="en-US" sz="5400" u="none" cap="none" strike="noStrike">
                <a:solidFill>
                  <a:schemeClr val="lt1"/>
                </a:solidFill>
                <a:latin typeface="Arial"/>
                <a:ea typeface="Arial"/>
                <a:cs typeface="Arial"/>
                <a:sym typeface="Arial"/>
              </a:rPr>
              <a:t>Fall 2022 Capstone II Project</a:t>
            </a:r>
            <a:endParaRPr b="0" i="0" sz="1400" u="none" cap="none" strike="noStrike">
              <a:solidFill>
                <a:srgbClr val="000000"/>
              </a:solidFill>
              <a:latin typeface="Arial"/>
              <a:ea typeface="Arial"/>
              <a:cs typeface="Arial"/>
              <a:sym typeface="Arial"/>
            </a:endParaRPr>
          </a:p>
        </p:txBody>
      </p:sp>
      <p:sp>
        <p:nvSpPr>
          <p:cNvPr id="25" name="Google Shape;25;p1"/>
          <p:cNvSpPr txBox="1"/>
          <p:nvPr/>
        </p:nvSpPr>
        <p:spPr>
          <a:xfrm>
            <a:off x="4343400" y="2979162"/>
            <a:ext cx="35204400" cy="3230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HowRU.life – Stress &amp; Anxiety Management App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 </a:t>
            </a:r>
            <a:r>
              <a:rPr lang="en-US" sz="3500">
                <a:solidFill>
                  <a:schemeClr val="lt1"/>
                </a:solidFill>
              </a:rPr>
              <a:t>Tatendaishe Mahaka</a:t>
            </a:r>
            <a:endParaRPr b="0" i="0" sz="35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Product Owner:</a:t>
            </a:r>
            <a:r>
              <a:rPr b="1"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Liane Sangollo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1"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Dr. Masoud Sadjadi,</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6" name="Google Shape;26;p1"/>
          <p:cNvSpPr txBox="1"/>
          <p:nvPr/>
        </p:nvSpPr>
        <p:spPr>
          <a:xfrm>
            <a:off x="7732054" y="31318197"/>
            <a:ext cx="21444395" cy="813376"/>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Liane Sangollo. I thank Liane Sangollo for her assistance and mentorship that I received throughout the capstone project.</a:t>
            </a:r>
            <a:endParaRPr b="0" i="0" sz="1400" u="none" cap="none" strike="noStrike">
              <a:solidFill>
                <a:srgbClr val="000000"/>
              </a:solidFill>
              <a:latin typeface="Arial"/>
              <a:ea typeface="Arial"/>
              <a:cs typeface="Arial"/>
              <a:sym typeface="Arial"/>
            </a:endParaRPr>
          </a:p>
        </p:txBody>
      </p:sp>
      <p:sp>
        <p:nvSpPr>
          <p:cNvPr id="27" name="Google Shape;27;p1"/>
          <p:cNvSpPr txBox="1"/>
          <p:nvPr/>
        </p:nvSpPr>
        <p:spPr>
          <a:xfrm>
            <a:off x="7732054" y="30770278"/>
            <a:ext cx="4578237" cy="547919"/>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00FFF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28" name="Google Shape;28;p1"/>
          <p:cNvSpPr txBox="1"/>
          <p:nvPr/>
        </p:nvSpPr>
        <p:spPr>
          <a:xfrm>
            <a:off x="5891647" y="6920483"/>
            <a:ext cx="4114800" cy="549275"/>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29" name="Google Shape;29;p1"/>
          <p:cNvSpPr txBox="1"/>
          <p:nvPr/>
        </p:nvSpPr>
        <p:spPr>
          <a:xfrm>
            <a:off x="19762428" y="6912545"/>
            <a:ext cx="4114800" cy="547687"/>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30" name="Google Shape;30;p1"/>
          <p:cNvSpPr txBox="1"/>
          <p:nvPr/>
        </p:nvSpPr>
        <p:spPr>
          <a:xfrm>
            <a:off x="33666547" y="6959881"/>
            <a:ext cx="4114800" cy="549275"/>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31" name="Google Shape;31;p1"/>
          <p:cNvSpPr txBox="1"/>
          <p:nvPr/>
        </p:nvSpPr>
        <p:spPr>
          <a:xfrm>
            <a:off x="5457397" y="12430921"/>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SYSTEM DESIGN</a:t>
            </a:r>
            <a:endParaRPr b="0" i="0" sz="1400" u="none" cap="none" strike="noStrike">
              <a:solidFill>
                <a:srgbClr val="000000"/>
              </a:solidFill>
              <a:latin typeface="Arial"/>
              <a:ea typeface="Arial"/>
              <a:cs typeface="Arial"/>
              <a:sym typeface="Arial"/>
            </a:endParaRPr>
          </a:p>
        </p:txBody>
      </p:sp>
      <p:sp>
        <p:nvSpPr>
          <p:cNvPr id="32" name="Google Shape;32;p1"/>
          <p:cNvSpPr txBox="1"/>
          <p:nvPr/>
        </p:nvSpPr>
        <p:spPr>
          <a:xfrm>
            <a:off x="19762428" y="11438395"/>
            <a:ext cx="4114800" cy="547687"/>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APP DESIGN</a:t>
            </a:r>
            <a:endParaRPr b="0" i="0" sz="1400" u="none" cap="none" strike="noStrike">
              <a:solidFill>
                <a:srgbClr val="000000"/>
              </a:solidFill>
              <a:latin typeface="Arial"/>
              <a:ea typeface="Arial"/>
              <a:cs typeface="Arial"/>
              <a:sym typeface="Arial"/>
            </a:endParaRPr>
          </a:p>
        </p:txBody>
      </p:sp>
      <p:sp>
        <p:nvSpPr>
          <p:cNvPr id="33" name="Google Shape;33;p1"/>
          <p:cNvSpPr txBox="1"/>
          <p:nvPr/>
        </p:nvSpPr>
        <p:spPr>
          <a:xfrm>
            <a:off x="5493597" y="25015579"/>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VERIFICATION</a:t>
            </a:r>
            <a:endParaRPr b="0" i="0" sz="1400" u="none" cap="none" strike="noStrike">
              <a:solidFill>
                <a:srgbClr val="000000"/>
              </a:solidFill>
              <a:latin typeface="Arial"/>
              <a:ea typeface="Arial"/>
              <a:cs typeface="Arial"/>
              <a:sym typeface="Arial"/>
            </a:endParaRPr>
          </a:p>
        </p:txBody>
      </p:sp>
      <p:sp>
        <p:nvSpPr>
          <p:cNvPr id="34" name="Google Shape;34;p1"/>
          <p:cNvSpPr txBox="1"/>
          <p:nvPr/>
        </p:nvSpPr>
        <p:spPr>
          <a:xfrm>
            <a:off x="5457403" y="19134979"/>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sp>
        <p:nvSpPr>
          <p:cNvPr id="35" name="Google Shape;35;p1"/>
          <p:cNvSpPr txBox="1"/>
          <p:nvPr/>
        </p:nvSpPr>
        <p:spPr>
          <a:xfrm>
            <a:off x="33666559" y="25015579"/>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chemeClr val="lt2"/>
                </a:solidFill>
                <a:latin typeface="Arial"/>
                <a:ea typeface="Arial"/>
                <a:cs typeface="Arial"/>
                <a:sym typeface="Arial"/>
              </a:rPr>
              <a:t>REFERENCES</a:t>
            </a:r>
            <a:endParaRPr b="0" i="0" sz="1400" u="none" cap="none" strike="noStrike">
              <a:solidFill>
                <a:srgbClr val="000000"/>
              </a:solidFill>
              <a:latin typeface="Arial"/>
              <a:ea typeface="Arial"/>
              <a:cs typeface="Arial"/>
              <a:sym typeface="Arial"/>
            </a:endParaRPr>
          </a:p>
        </p:txBody>
      </p:sp>
      <p:pic>
        <p:nvPicPr>
          <p:cNvPr id="36" name="Google Shape;36;p1"/>
          <p:cNvPicPr preferRelativeResize="0"/>
          <p:nvPr/>
        </p:nvPicPr>
        <p:blipFill rotWithShape="1">
          <a:blip r:embed="rId4">
            <a:alphaModFix/>
          </a:blip>
          <a:srcRect b="0" l="0" r="0" t="0"/>
          <a:stretch/>
        </p:blipFill>
        <p:spPr>
          <a:xfrm>
            <a:off x="603250" y="360484"/>
            <a:ext cx="5534539" cy="3170100"/>
          </a:xfrm>
          <a:prstGeom prst="rect">
            <a:avLst/>
          </a:prstGeom>
          <a:noFill/>
          <a:ln>
            <a:noFill/>
          </a:ln>
        </p:spPr>
      </p:pic>
      <p:pic>
        <p:nvPicPr>
          <p:cNvPr id="37" name="Google Shape;37;p1"/>
          <p:cNvPicPr preferRelativeResize="0"/>
          <p:nvPr/>
        </p:nvPicPr>
        <p:blipFill rotWithShape="1">
          <a:blip r:embed="rId5">
            <a:alphaModFix/>
          </a:blip>
          <a:srcRect b="0" l="-13840" r="-8753" t="-4964"/>
          <a:stretch/>
        </p:blipFill>
        <p:spPr>
          <a:xfrm>
            <a:off x="38127325" y="2230500"/>
            <a:ext cx="4638300" cy="3971099"/>
          </a:xfrm>
          <a:prstGeom prst="rect">
            <a:avLst/>
          </a:prstGeom>
          <a:noFill/>
          <a:ln>
            <a:noFill/>
          </a:ln>
        </p:spPr>
      </p:pic>
      <p:sp>
        <p:nvSpPr>
          <p:cNvPr id="38" name="Google Shape;38;p1"/>
          <p:cNvSpPr txBox="1"/>
          <p:nvPr/>
        </p:nvSpPr>
        <p:spPr>
          <a:xfrm>
            <a:off x="2425148" y="7765616"/>
            <a:ext cx="12122100" cy="3417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chemeClr val="lt1"/>
                </a:solidFill>
                <a:latin typeface="Calibri"/>
                <a:ea typeface="Calibri"/>
                <a:cs typeface="Calibri"/>
                <a:sym typeface="Calibri"/>
              </a:rPr>
              <a:t>Everyone experiences stress in some form or another; however, we often do not take stress and anxiety as seriously as </a:t>
            </a:r>
            <a:r>
              <a:rPr lang="en-US" sz="3600">
                <a:solidFill>
                  <a:schemeClr val="lt1"/>
                </a:solidFill>
                <a:latin typeface="Calibri"/>
                <a:ea typeface="Calibri"/>
                <a:cs typeface="Calibri"/>
                <a:sym typeface="Calibri"/>
              </a:rPr>
              <a:t>our bodies take it. </a:t>
            </a:r>
            <a:r>
              <a:rPr b="0" i="0" lang="en-US" sz="3600" u="none" cap="none" strike="noStrike">
                <a:solidFill>
                  <a:schemeClr val="lt1"/>
                </a:solidFill>
                <a:latin typeface="Calibri"/>
                <a:ea typeface="Calibri"/>
                <a:cs typeface="Calibri"/>
                <a:sym typeface="Calibri"/>
              </a:rPr>
              <a:t>. The AIS (American Institute of Stress) stated that 33% of people have said they’ve experienced express stress [1]. The HowRU.life application is designed to help those suffering take control of their stress and anxiety.</a:t>
            </a:r>
            <a:endParaRPr b="0" i="0" sz="1400" u="none" cap="none" strike="noStrike">
              <a:solidFill>
                <a:srgbClr val="000000"/>
              </a:solidFill>
              <a:latin typeface="Arial"/>
              <a:ea typeface="Arial"/>
              <a:cs typeface="Arial"/>
              <a:sym typeface="Arial"/>
            </a:endParaRPr>
          </a:p>
        </p:txBody>
      </p:sp>
      <p:sp>
        <p:nvSpPr>
          <p:cNvPr id="39" name="Google Shape;39;p1"/>
          <p:cNvSpPr txBox="1"/>
          <p:nvPr/>
        </p:nvSpPr>
        <p:spPr>
          <a:xfrm>
            <a:off x="1748802" y="25930870"/>
            <a:ext cx="12400500" cy="22473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Clr>
                <a:schemeClr val="dk1"/>
              </a:buClr>
              <a:buFont typeface="Arial"/>
              <a:buNone/>
            </a:pPr>
            <a:r>
              <a:rPr lang="en-US" sz="3600">
                <a:solidFill>
                  <a:schemeClr val="lt1"/>
                </a:solidFill>
                <a:latin typeface="Times New Roman"/>
                <a:ea typeface="Times New Roman"/>
                <a:cs typeface="Times New Roman"/>
                <a:sym typeface="Times New Roman"/>
              </a:rPr>
              <a:t>XCode and Android Studio were used to run, test, and verify both the iOS and the Android versions of the app respectively. Upon testing, both versions of the app run as expected.</a:t>
            </a:r>
            <a:endParaRPr sz="3600">
              <a:solidFill>
                <a:schemeClr val="dk1"/>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3200"/>
              <a:buFont typeface="Arial"/>
              <a:buNone/>
            </a:pPr>
            <a:r>
              <a:t/>
            </a:r>
            <a:endParaRPr sz="3200">
              <a:solidFill>
                <a:schemeClr val="lt1"/>
              </a:solidFill>
              <a:latin typeface="Calibri"/>
              <a:ea typeface="Calibri"/>
              <a:cs typeface="Calibri"/>
              <a:sym typeface="Calibri"/>
            </a:endParaRPr>
          </a:p>
        </p:txBody>
      </p:sp>
      <p:sp>
        <p:nvSpPr>
          <p:cNvPr id="40" name="Google Shape;40;p1"/>
          <p:cNvSpPr txBox="1"/>
          <p:nvPr/>
        </p:nvSpPr>
        <p:spPr>
          <a:xfrm>
            <a:off x="17299284" y="7765616"/>
            <a:ext cx="9939300" cy="39711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Clr>
                <a:schemeClr val="dk1"/>
              </a:buClr>
              <a:buFont typeface="Arial"/>
              <a:buNone/>
            </a:pPr>
            <a:r>
              <a:rPr lang="en-US" sz="3600">
                <a:solidFill>
                  <a:schemeClr val="lt1"/>
                </a:solidFill>
                <a:latin typeface="Times New Roman"/>
                <a:ea typeface="Times New Roman"/>
                <a:cs typeface="Times New Roman"/>
                <a:sym typeface="Times New Roman"/>
              </a:rPr>
              <a:t>The application runs on both Android and iOS devices. Currently, Firebase is still in use for authentication and user info storage, but needs to be moved to MongoDB. The application’s system uses React-Native and React-Native CLI. The application’s design has gotten a huge makeover.</a:t>
            </a:r>
            <a:endParaRPr sz="3600">
              <a:solidFill>
                <a:schemeClr val="lt1"/>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3600"/>
              <a:buFont typeface="Arial"/>
              <a:buNone/>
            </a:pPr>
            <a:r>
              <a:t/>
            </a:r>
            <a:endParaRPr sz="3600">
              <a:solidFill>
                <a:schemeClr val="lt1"/>
              </a:solidFill>
              <a:latin typeface="Calibri"/>
              <a:ea typeface="Calibri"/>
              <a:cs typeface="Calibri"/>
              <a:sym typeface="Calibri"/>
            </a:endParaRPr>
          </a:p>
        </p:txBody>
      </p:sp>
      <p:sp>
        <p:nvSpPr>
          <p:cNvPr id="41" name="Google Shape;41;p1"/>
          <p:cNvSpPr txBox="1"/>
          <p:nvPr/>
        </p:nvSpPr>
        <p:spPr>
          <a:xfrm>
            <a:off x="30957890" y="7765616"/>
            <a:ext cx="4638300" cy="3694200"/>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3600"/>
              <a:buFont typeface="Arial"/>
              <a:buChar char="•"/>
            </a:pPr>
            <a:r>
              <a:rPr b="0" i="0" lang="en-US" sz="3600" u="none" cap="none" strike="noStrike">
                <a:solidFill>
                  <a:schemeClr val="lt1"/>
                </a:solidFill>
                <a:latin typeface="Calibri"/>
                <a:ea typeface="Calibri"/>
                <a:cs typeface="Calibri"/>
                <a:sym typeface="Calibri"/>
              </a:rPr>
              <a:t>Android Studio/XCode</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3600"/>
              <a:buFont typeface="Arial"/>
              <a:buChar char="•"/>
            </a:pPr>
            <a:r>
              <a:rPr b="0" i="0" lang="en-US" sz="3600" u="none" cap="none" strike="noStrike">
                <a:solidFill>
                  <a:schemeClr val="lt1"/>
                </a:solidFill>
                <a:latin typeface="Calibri"/>
                <a:ea typeface="Calibri"/>
                <a:cs typeface="Calibri"/>
                <a:sym typeface="Calibri"/>
              </a:rPr>
              <a:t>Visual Studio Code</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3600"/>
              <a:buFont typeface="Arial"/>
              <a:buChar char="•"/>
            </a:pPr>
            <a:r>
              <a:rPr b="0" i="0" lang="en-US" sz="3600" u="none" cap="none" strike="noStrike">
                <a:solidFill>
                  <a:schemeClr val="lt1"/>
                </a:solidFill>
                <a:latin typeface="Calibri"/>
                <a:ea typeface="Calibri"/>
                <a:cs typeface="Calibri"/>
                <a:sym typeface="Calibri"/>
              </a:rPr>
              <a:t>Firebase</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3600"/>
              <a:buFont typeface="Arial"/>
              <a:buChar char="•"/>
            </a:pPr>
            <a:r>
              <a:rPr lang="en-US" sz="3600">
                <a:solidFill>
                  <a:schemeClr val="lt1"/>
                </a:solidFill>
                <a:latin typeface="Calibri"/>
                <a:ea typeface="Calibri"/>
                <a:cs typeface="Calibri"/>
                <a:sym typeface="Calibri"/>
              </a:rPr>
              <a:t>Figma</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3600"/>
              <a:buFont typeface="Arial"/>
              <a:buChar char="•"/>
            </a:pPr>
            <a:r>
              <a:rPr b="0" i="0" lang="en-US" sz="3600" u="none" cap="none" strike="noStrike">
                <a:solidFill>
                  <a:schemeClr val="lt1"/>
                </a:solidFill>
                <a:latin typeface="Calibri"/>
                <a:ea typeface="Calibri"/>
                <a:cs typeface="Calibri"/>
                <a:sym typeface="Calibri"/>
              </a:rPr>
              <a:t>React-Native</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3600"/>
              <a:buFont typeface="Arial"/>
              <a:buChar char="•"/>
            </a:pPr>
            <a:r>
              <a:rPr b="0" i="0" lang="en-US" sz="3600" u="none" cap="none" strike="noStrike">
                <a:solidFill>
                  <a:schemeClr val="lt1"/>
                </a:solidFill>
                <a:latin typeface="Calibri"/>
                <a:ea typeface="Calibri"/>
                <a:cs typeface="Calibri"/>
                <a:sym typeface="Calibri"/>
              </a:rPr>
              <a:t>GitHub</a:t>
            </a:r>
            <a:endParaRPr b="0" i="0" sz="1400" u="none" cap="none" strike="noStrike">
              <a:solidFill>
                <a:srgbClr val="000000"/>
              </a:solidFill>
              <a:latin typeface="Arial"/>
              <a:ea typeface="Arial"/>
              <a:cs typeface="Arial"/>
              <a:sym typeface="Arial"/>
            </a:endParaRPr>
          </a:p>
          <a:p>
            <a:pPr indent="-171450" lvl="0" marL="285750" marR="0" rtl="0" algn="l">
              <a:lnSpc>
                <a:spcPct val="100000"/>
              </a:lnSpc>
              <a:spcBef>
                <a:spcPts val="0"/>
              </a:spcBef>
              <a:spcAft>
                <a:spcPts val="0"/>
              </a:spcAft>
              <a:buClr>
                <a:schemeClr val="dk1"/>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Icon&#10;&#10;Description automatically generated" id="42" name="Google Shape;42;p1"/>
          <p:cNvPicPr preferRelativeResize="0"/>
          <p:nvPr/>
        </p:nvPicPr>
        <p:blipFill rotWithShape="1">
          <a:blip r:embed="rId6">
            <a:alphaModFix/>
          </a:blip>
          <a:srcRect b="0" l="0" r="0" t="0"/>
          <a:stretch/>
        </p:blipFill>
        <p:spPr>
          <a:xfrm>
            <a:off x="36177618" y="10417363"/>
            <a:ext cx="2028511" cy="2028511"/>
          </a:xfrm>
          <a:prstGeom prst="rect">
            <a:avLst/>
          </a:prstGeom>
          <a:noFill/>
          <a:ln>
            <a:noFill/>
          </a:ln>
        </p:spPr>
      </p:pic>
      <p:pic>
        <p:nvPicPr>
          <p:cNvPr descr="Icon&#10;&#10;Description automatically generated" id="43" name="Google Shape;43;p1"/>
          <p:cNvPicPr preferRelativeResize="0"/>
          <p:nvPr/>
        </p:nvPicPr>
        <p:blipFill rotWithShape="1">
          <a:blip r:embed="rId7">
            <a:alphaModFix/>
          </a:blip>
          <a:srcRect b="0" l="0" r="0" t="0"/>
          <a:stretch/>
        </p:blipFill>
        <p:spPr>
          <a:xfrm>
            <a:off x="37526004" y="7460231"/>
            <a:ext cx="4227100" cy="2346987"/>
          </a:xfrm>
          <a:prstGeom prst="rect">
            <a:avLst/>
          </a:prstGeom>
          <a:noFill/>
          <a:ln>
            <a:noFill/>
          </a:ln>
        </p:spPr>
      </p:pic>
      <p:pic>
        <p:nvPicPr>
          <p:cNvPr descr="Icon&#10;&#10;Description automatically generated" id="44" name="Google Shape;44;p1"/>
          <p:cNvPicPr preferRelativeResize="0"/>
          <p:nvPr/>
        </p:nvPicPr>
        <p:blipFill rotWithShape="1">
          <a:blip r:embed="rId8">
            <a:alphaModFix/>
          </a:blip>
          <a:srcRect b="0" l="0" r="0" t="0"/>
          <a:stretch/>
        </p:blipFill>
        <p:spPr>
          <a:xfrm>
            <a:off x="41142180" y="7783740"/>
            <a:ext cx="2028511" cy="2028511"/>
          </a:xfrm>
          <a:prstGeom prst="rect">
            <a:avLst/>
          </a:prstGeom>
          <a:noFill/>
          <a:ln>
            <a:noFill/>
          </a:ln>
        </p:spPr>
      </p:pic>
      <p:pic>
        <p:nvPicPr>
          <p:cNvPr id="45" name="Google Shape;45;p1"/>
          <p:cNvPicPr preferRelativeResize="0"/>
          <p:nvPr/>
        </p:nvPicPr>
        <p:blipFill rotWithShape="1">
          <a:blip r:embed="rId9">
            <a:alphaModFix/>
          </a:blip>
          <a:srcRect b="0" l="0" r="0" t="0"/>
          <a:stretch/>
        </p:blipFill>
        <p:spPr>
          <a:xfrm>
            <a:off x="38650827" y="10272977"/>
            <a:ext cx="1793946" cy="1793946"/>
          </a:xfrm>
          <a:prstGeom prst="rect">
            <a:avLst/>
          </a:prstGeom>
          <a:noFill/>
          <a:ln>
            <a:noFill/>
          </a:ln>
        </p:spPr>
      </p:pic>
      <p:pic>
        <p:nvPicPr>
          <p:cNvPr id="46" name="Google Shape;46;p1"/>
          <p:cNvPicPr preferRelativeResize="0"/>
          <p:nvPr/>
        </p:nvPicPr>
        <p:blipFill rotWithShape="1">
          <a:blip r:embed="rId10">
            <a:alphaModFix/>
          </a:blip>
          <a:srcRect b="0" l="0" r="0" t="0"/>
          <a:stretch/>
        </p:blipFill>
        <p:spPr>
          <a:xfrm>
            <a:off x="40980320" y="10229428"/>
            <a:ext cx="2278640" cy="1982713"/>
          </a:xfrm>
          <a:prstGeom prst="rect">
            <a:avLst/>
          </a:prstGeom>
          <a:noFill/>
          <a:ln>
            <a:noFill/>
          </a:ln>
        </p:spPr>
      </p:pic>
      <p:pic>
        <p:nvPicPr>
          <p:cNvPr id="47" name="Google Shape;47;p1"/>
          <p:cNvPicPr preferRelativeResize="0"/>
          <p:nvPr/>
        </p:nvPicPr>
        <p:blipFill rotWithShape="1">
          <a:blip r:embed="rId11">
            <a:alphaModFix/>
          </a:blip>
          <a:srcRect b="0" l="0" r="0" t="0"/>
          <a:stretch/>
        </p:blipFill>
        <p:spPr>
          <a:xfrm>
            <a:off x="38514177" y="12532680"/>
            <a:ext cx="1793946" cy="1793946"/>
          </a:xfrm>
          <a:prstGeom prst="rect">
            <a:avLst/>
          </a:prstGeom>
          <a:noFill/>
          <a:ln>
            <a:noFill/>
          </a:ln>
        </p:spPr>
      </p:pic>
      <p:sp>
        <p:nvSpPr>
          <p:cNvPr id="48" name="Google Shape;48;p1"/>
          <p:cNvSpPr txBox="1"/>
          <p:nvPr/>
        </p:nvSpPr>
        <p:spPr>
          <a:xfrm>
            <a:off x="30957889" y="25622877"/>
            <a:ext cx="10841100" cy="28629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Clr>
                <a:schemeClr val="dk1"/>
              </a:buClr>
              <a:buFont typeface="Arial"/>
              <a:buNone/>
            </a:pPr>
            <a:r>
              <a:rPr lang="en-US" sz="3600">
                <a:solidFill>
                  <a:schemeClr val="lt1"/>
                </a:solidFill>
                <a:latin typeface="Times New Roman"/>
                <a:ea typeface="Times New Roman"/>
                <a:cs typeface="Times New Roman"/>
                <a:sym typeface="Times New Roman"/>
              </a:rPr>
              <a:t>[1] </a:t>
            </a:r>
            <a:r>
              <a:rPr i="1" lang="en-US" sz="3600">
                <a:solidFill>
                  <a:schemeClr val="lt1"/>
                </a:solidFill>
                <a:latin typeface="Times New Roman"/>
                <a:ea typeface="Times New Roman"/>
                <a:cs typeface="Times New Roman"/>
                <a:sym typeface="Times New Roman"/>
              </a:rPr>
              <a:t>Stress Facts and Statistics</a:t>
            </a:r>
            <a:r>
              <a:rPr lang="en-US" sz="3600">
                <a:solidFill>
                  <a:schemeClr val="lt1"/>
                </a:solidFill>
                <a:latin typeface="Times New Roman"/>
                <a:ea typeface="Times New Roman"/>
                <a:cs typeface="Times New Roman"/>
                <a:sym typeface="Times New Roman"/>
              </a:rPr>
              <a:t>. The Recovery Clinic. Septemeber 5, 2022. https://www.therecoveryvillage.com/mental-health/stress/stress-statistics/</a:t>
            </a:r>
            <a:endParaRPr sz="1800">
              <a:solidFill>
                <a:schemeClr val="dk1"/>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3600"/>
              <a:buFont typeface="Arial"/>
              <a:buNone/>
            </a:pPr>
            <a:r>
              <a:t/>
            </a:r>
            <a:endParaRPr sz="3600">
              <a:solidFill>
                <a:schemeClr val="lt1"/>
              </a:solidFill>
              <a:latin typeface="Calibri"/>
              <a:ea typeface="Calibri"/>
              <a:cs typeface="Calibri"/>
              <a:sym typeface="Calibri"/>
            </a:endParaRPr>
          </a:p>
        </p:txBody>
      </p:sp>
      <p:sp>
        <p:nvSpPr>
          <p:cNvPr id="49" name="Google Shape;49;p1"/>
          <p:cNvSpPr txBox="1"/>
          <p:nvPr/>
        </p:nvSpPr>
        <p:spPr>
          <a:xfrm>
            <a:off x="1935851" y="19858902"/>
            <a:ext cx="12026400" cy="3694200"/>
          </a:xfrm>
          <a:prstGeom prst="rect">
            <a:avLst/>
          </a:prstGeom>
          <a:noFill/>
          <a:ln>
            <a:noFill/>
          </a:ln>
        </p:spPr>
        <p:txBody>
          <a:bodyPr anchorCtr="0" anchor="t" bIns="45700" lIns="91425" spcFirstLastPara="1" rIns="91425" wrap="square" tIns="45700">
            <a:spAutoFit/>
          </a:bodyPr>
          <a:lstStyle/>
          <a:p>
            <a:pPr indent="-457200" lvl="0" marL="457200" rtl="0" algn="l">
              <a:spcBef>
                <a:spcPts val="0"/>
              </a:spcBef>
              <a:spcAft>
                <a:spcPts val="0"/>
              </a:spcAft>
              <a:buClr>
                <a:schemeClr val="lt1"/>
              </a:buClr>
              <a:buSzPts val="3600"/>
              <a:buFont typeface="Times New Roman"/>
              <a:buChar char="•"/>
            </a:pPr>
            <a:r>
              <a:rPr lang="en-US" sz="3600">
                <a:solidFill>
                  <a:schemeClr val="lt1"/>
                </a:solidFill>
                <a:latin typeface="Times New Roman"/>
                <a:ea typeface="Times New Roman"/>
                <a:cs typeface="Times New Roman"/>
                <a:sym typeface="Times New Roman"/>
              </a:rPr>
              <a:t>HowRU.life is meant to assist those struggling with stress and anxiety by providing them a way to manage their mental health.</a:t>
            </a:r>
            <a:endParaRPr sz="3600">
              <a:solidFill>
                <a:schemeClr val="lt1"/>
              </a:solidFill>
              <a:latin typeface="Times New Roman"/>
              <a:ea typeface="Times New Roman"/>
              <a:cs typeface="Times New Roman"/>
              <a:sym typeface="Times New Roman"/>
            </a:endParaRPr>
          </a:p>
          <a:p>
            <a:pPr indent="-457200" lvl="0" marL="457200" rtl="0" algn="l">
              <a:spcBef>
                <a:spcPts val="0"/>
              </a:spcBef>
              <a:spcAft>
                <a:spcPts val="0"/>
              </a:spcAft>
              <a:buClr>
                <a:schemeClr val="lt1"/>
              </a:buClr>
              <a:buSzPts val="3600"/>
              <a:buFont typeface="Times New Roman"/>
              <a:buChar char="•"/>
            </a:pPr>
            <a:r>
              <a:rPr lang="en-US" sz="3600">
                <a:solidFill>
                  <a:schemeClr val="lt1"/>
                </a:solidFill>
                <a:latin typeface="Times New Roman"/>
                <a:ea typeface="Times New Roman"/>
                <a:cs typeface="Times New Roman"/>
                <a:sym typeface="Times New Roman"/>
              </a:rPr>
              <a:t>Application’s design got an overhaul.</a:t>
            </a:r>
            <a:endParaRPr sz="3600">
              <a:solidFill>
                <a:schemeClr val="lt1"/>
              </a:solidFill>
              <a:latin typeface="Times New Roman"/>
              <a:ea typeface="Times New Roman"/>
              <a:cs typeface="Times New Roman"/>
              <a:sym typeface="Times New Roman"/>
            </a:endParaRPr>
          </a:p>
          <a:p>
            <a:pPr indent="-457200" lvl="0" marL="457200" rtl="0" algn="l">
              <a:spcBef>
                <a:spcPts val="0"/>
              </a:spcBef>
              <a:spcAft>
                <a:spcPts val="0"/>
              </a:spcAft>
              <a:buClr>
                <a:schemeClr val="lt1"/>
              </a:buClr>
              <a:buSzPts val="3600"/>
              <a:buFont typeface="Times New Roman"/>
              <a:buChar char="•"/>
            </a:pPr>
            <a:r>
              <a:rPr lang="en-US" sz="3600">
                <a:solidFill>
                  <a:schemeClr val="lt1"/>
                </a:solidFill>
                <a:latin typeface="Times New Roman"/>
                <a:ea typeface="Times New Roman"/>
                <a:cs typeface="Times New Roman"/>
                <a:sym typeface="Times New Roman"/>
              </a:rPr>
              <a:t>The menu and “four quadrants” screen was completely redesigned and improved upon.</a:t>
            </a:r>
            <a:endParaRPr sz="3600">
              <a:solidFill>
                <a:schemeClr val="lt1"/>
              </a:solidFill>
              <a:latin typeface="Calibri"/>
              <a:ea typeface="Calibri"/>
              <a:cs typeface="Calibri"/>
              <a:sym typeface="Calibri"/>
            </a:endParaRPr>
          </a:p>
          <a:p>
            <a:pPr indent="-171450" lvl="0" marL="285750" marR="0" rtl="0" algn="l">
              <a:lnSpc>
                <a:spcPct val="100000"/>
              </a:lnSpc>
              <a:spcBef>
                <a:spcPts val="0"/>
              </a:spcBef>
              <a:spcAft>
                <a:spcPts val="0"/>
              </a:spcAft>
              <a:buClr>
                <a:schemeClr val="dk1"/>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 name="Google Shape;50;p1"/>
          <p:cNvSpPr txBox="1"/>
          <p:nvPr/>
        </p:nvSpPr>
        <p:spPr>
          <a:xfrm>
            <a:off x="30957890" y="11552946"/>
            <a:ext cx="4775031" cy="230832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chemeClr val="lt1"/>
                </a:solidFill>
                <a:latin typeface="Calibri"/>
                <a:ea typeface="Calibri"/>
                <a:cs typeface="Calibri"/>
                <a:sym typeface="Calibri"/>
              </a:rPr>
              <a:t>A Mac or Windows PC is sufficient to run and test both versions of the app.</a:t>
            </a:r>
            <a:endParaRPr b="0" i="0" sz="1400" u="none" cap="none" strike="noStrike">
              <a:solidFill>
                <a:srgbClr val="000000"/>
              </a:solidFill>
              <a:latin typeface="Arial"/>
              <a:ea typeface="Arial"/>
              <a:cs typeface="Arial"/>
              <a:sym typeface="Arial"/>
            </a:endParaRPr>
          </a:p>
        </p:txBody>
      </p:sp>
      <p:sp>
        <p:nvSpPr>
          <p:cNvPr id="51" name="Google Shape;51;p1"/>
          <p:cNvSpPr txBox="1"/>
          <p:nvPr/>
        </p:nvSpPr>
        <p:spPr>
          <a:xfrm>
            <a:off x="1990898" y="13521663"/>
            <a:ext cx="11916300" cy="3417000"/>
          </a:xfrm>
          <a:prstGeom prst="rect">
            <a:avLst/>
          </a:prstGeom>
          <a:noFill/>
          <a:ln>
            <a:noFill/>
          </a:ln>
        </p:spPr>
        <p:txBody>
          <a:bodyPr anchorCtr="0" anchor="t" bIns="45700" lIns="91425" spcFirstLastPara="1" rIns="91425" wrap="square" tIns="45700">
            <a:spAutoFit/>
          </a:bodyPr>
          <a:lstStyle/>
          <a:p>
            <a:pPr indent="-571500" lvl="0" marL="571500" marR="0" rtl="0" algn="l">
              <a:lnSpc>
                <a:spcPct val="100000"/>
              </a:lnSpc>
              <a:spcBef>
                <a:spcPts val="0"/>
              </a:spcBef>
              <a:spcAft>
                <a:spcPts val="0"/>
              </a:spcAft>
              <a:buClr>
                <a:schemeClr val="lt1"/>
              </a:buClr>
              <a:buSzPts val="3600"/>
              <a:buFont typeface="Arial"/>
              <a:buChar char="•"/>
            </a:pPr>
            <a:r>
              <a:rPr b="0" i="0" lang="en-US" sz="3600" u="none" cap="none" strike="noStrike">
                <a:solidFill>
                  <a:schemeClr val="lt1"/>
                </a:solidFill>
                <a:latin typeface="Calibri"/>
                <a:ea typeface="Calibri"/>
                <a:cs typeface="Calibri"/>
                <a:sym typeface="Calibri"/>
              </a:rPr>
              <a:t>The back-end of the application uses a React-Native framework and Firebase for storing a user’s data.</a:t>
            </a:r>
            <a:endParaRPr b="0" i="0" sz="14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chemeClr val="lt1"/>
              </a:buClr>
              <a:buSzPts val="3600"/>
              <a:buFont typeface="Arial"/>
              <a:buChar char="•"/>
            </a:pPr>
            <a:r>
              <a:rPr b="0" i="0" lang="en-US" sz="3600" u="none" cap="none" strike="noStrike">
                <a:solidFill>
                  <a:schemeClr val="lt1"/>
                </a:solidFill>
                <a:latin typeface="Calibri"/>
                <a:ea typeface="Calibri"/>
                <a:cs typeface="Calibri"/>
                <a:sym typeface="Calibri"/>
              </a:rPr>
              <a:t>The front-end of the application uses HTML, CSS, and JavaScript.</a:t>
            </a:r>
            <a:endParaRPr b="0" i="0" sz="3600" u="none" cap="none" strike="noStrike">
              <a:solidFill>
                <a:schemeClr val="lt1"/>
              </a:solidFill>
              <a:latin typeface="Calibri"/>
              <a:ea typeface="Calibri"/>
              <a:cs typeface="Calibri"/>
              <a:sym typeface="Calibri"/>
            </a:endParaRPr>
          </a:p>
          <a:p>
            <a:pPr indent="-571500" lvl="0" marL="571500" marR="0" rtl="0" algn="l">
              <a:lnSpc>
                <a:spcPct val="100000"/>
              </a:lnSpc>
              <a:spcBef>
                <a:spcPts val="0"/>
              </a:spcBef>
              <a:spcAft>
                <a:spcPts val="0"/>
              </a:spcAft>
              <a:buClr>
                <a:schemeClr val="lt1"/>
              </a:buClr>
              <a:buSzPts val="3600"/>
              <a:buFont typeface="Calibri"/>
              <a:buChar char="•"/>
            </a:pPr>
            <a:r>
              <a:rPr lang="en-US" sz="3600">
                <a:solidFill>
                  <a:schemeClr val="lt1"/>
                </a:solidFill>
                <a:latin typeface="Calibri"/>
                <a:ea typeface="Calibri"/>
                <a:cs typeface="Calibri"/>
                <a:sym typeface="Calibri"/>
              </a:rPr>
              <a:t>The design and feel of the app uses Figma to create the designs of the app</a:t>
            </a:r>
            <a:endParaRPr sz="3600">
              <a:solidFill>
                <a:schemeClr val="lt1"/>
              </a:solidFill>
              <a:latin typeface="Calibri"/>
              <a:ea typeface="Calibri"/>
              <a:cs typeface="Calibri"/>
              <a:sym typeface="Calibri"/>
            </a:endParaRPr>
          </a:p>
        </p:txBody>
      </p:sp>
      <p:pic>
        <p:nvPicPr>
          <p:cNvPr descr="Chart&#10;&#10;Description automatically generated" id="52" name="Google Shape;52;p1"/>
          <p:cNvPicPr preferRelativeResize="0"/>
          <p:nvPr/>
        </p:nvPicPr>
        <p:blipFill rotWithShape="1">
          <a:blip r:embed="rId12">
            <a:alphaModFix/>
          </a:blip>
          <a:srcRect b="0" l="0" r="0" t="0"/>
          <a:stretch/>
        </p:blipFill>
        <p:spPr>
          <a:xfrm>
            <a:off x="36459261" y="8067145"/>
            <a:ext cx="1328587" cy="1992329"/>
          </a:xfrm>
          <a:prstGeom prst="rect">
            <a:avLst/>
          </a:prstGeom>
          <a:noFill/>
          <a:ln>
            <a:noFill/>
          </a:ln>
        </p:spPr>
      </p:pic>
      <p:pic>
        <p:nvPicPr>
          <p:cNvPr descr="Graphical user interface, application&#10;&#10;Description automatically generated" id="53" name="Google Shape;53;p1"/>
          <p:cNvPicPr preferRelativeResize="0"/>
          <p:nvPr/>
        </p:nvPicPr>
        <p:blipFill rotWithShape="1">
          <a:blip r:embed="rId13">
            <a:alphaModFix/>
          </a:blip>
          <a:srcRect b="0" l="0" r="0" t="0"/>
          <a:stretch/>
        </p:blipFill>
        <p:spPr>
          <a:xfrm>
            <a:off x="15794675" y="12085200"/>
            <a:ext cx="4340180" cy="7585397"/>
          </a:xfrm>
          <a:prstGeom prst="rect">
            <a:avLst/>
          </a:prstGeom>
          <a:noFill/>
          <a:ln>
            <a:noFill/>
          </a:ln>
        </p:spPr>
      </p:pic>
      <p:pic>
        <p:nvPicPr>
          <p:cNvPr id="54" name="Google Shape;54;p1"/>
          <p:cNvPicPr preferRelativeResize="0"/>
          <p:nvPr/>
        </p:nvPicPr>
        <p:blipFill>
          <a:blip r:embed="rId14">
            <a:alphaModFix/>
          </a:blip>
          <a:stretch>
            <a:fillRect/>
          </a:stretch>
        </p:blipFill>
        <p:spPr>
          <a:xfrm>
            <a:off x="15915399" y="20037814"/>
            <a:ext cx="4340183" cy="7751478"/>
          </a:xfrm>
          <a:prstGeom prst="rect">
            <a:avLst/>
          </a:prstGeom>
          <a:noFill/>
          <a:ln>
            <a:noFill/>
          </a:ln>
        </p:spPr>
      </p:pic>
      <p:sp>
        <p:nvSpPr>
          <p:cNvPr id="55" name="Google Shape;55;p1"/>
          <p:cNvSpPr txBox="1"/>
          <p:nvPr/>
        </p:nvSpPr>
        <p:spPr>
          <a:xfrm>
            <a:off x="33317750" y="15354063"/>
            <a:ext cx="4578300" cy="6288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600" u="none" cap="none" strike="noStrike">
                <a:solidFill>
                  <a:srgbClr val="E7E6E6"/>
                </a:solidFill>
                <a:latin typeface="Arial"/>
                <a:ea typeface="Arial"/>
                <a:cs typeface="Arial"/>
                <a:sym typeface="Arial"/>
              </a:rPr>
              <a:t>IMPLEMENTATION</a:t>
            </a:r>
            <a:endParaRPr sz="3600"/>
          </a:p>
        </p:txBody>
      </p:sp>
      <p:sp>
        <p:nvSpPr>
          <p:cNvPr id="56" name="Google Shape;56;p1"/>
          <p:cNvSpPr txBox="1"/>
          <p:nvPr/>
        </p:nvSpPr>
        <p:spPr>
          <a:xfrm>
            <a:off x="30420290" y="16239966"/>
            <a:ext cx="11916300" cy="61878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lang="en-US" sz="3600">
                <a:solidFill>
                  <a:srgbClr val="FFFFFF"/>
                </a:solidFill>
                <a:latin typeface="Times New Roman"/>
                <a:ea typeface="Times New Roman"/>
                <a:cs typeface="Times New Roman"/>
                <a:sym typeface="Times New Roman"/>
              </a:rPr>
              <a:t>This semester, our team focused mainly on front end design on the app.</a:t>
            </a:r>
            <a:endParaRPr sz="3600">
              <a:solidFill>
                <a:srgbClr val="FFFFFF"/>
              </a:solidFill>
              <a:latin typeface="Times New Roman"/>
              <a:ea typeface="Times New Roman"/>
              <a:cs typeface="Times New Roman"/>
              <a:sym typeface="Times New Roman"/>
            </a:endParaRPr>
          </a:p>
          <a:p>
            <a:pPr indent="0" lvl="0" marL="0" rtl="0" algn="l">
              <a:spcBef>
                <a:spcPts val="0"/>
              </a:spcBef>
              <a:spcAft>
                <a:spcPts val="0"/>
              </a:spcAft>
              <a:buNone/>
            </a:pPr>
            <a:r>
              <a:rPr lang="en-US" sz="3600">
                <a:solidFill>
                  <a:srgbClr val="FFFFFF"/>
                </a:solidFill>
                <a:latin typeface="Times New Roman"/>
                <a:ea typeface="Times New Roman"/>
                <a:cs typeface="Times New Roman"/>
                <a:sym typeface="Times New Roman"/>
              </a:rPr>
              <a:t> On the design side we were able to achieve the following changes :</a:t>
            </a:r>
            <a:endParaRPr sz="3600">
              <a:solidFill>
                <a:srgbClr val="FFFFFF"/>
              </a:solidFill>
              <a:latin typeface="Times New Roman"/>
              <a:ea typeface="Times New Roman"/>
              <a:cs typeface="Times New Roman"/>
              <a:sym typeface="Times New Roman"/>
            </a:endParaRPr>
          </a:p>
          <a:p>
            <a:pPr indent="-457200" lvl="0" marL="457200" rtl="0" algn="l">
              <a:spcBef>
                <a:spcPts val="0"/>
              </a:spcBef>
              <a:spcAft>
                <a:spcPts val="0"/>
              </a:spcAft>
              <a:buClr>
                <a:srgbClr val="FFFFFF"/>
              </a:buClr>
              <a:buSzPts val="3600"/>
              <a:buFont typeface="Times New Roman"/>
              <a:buChar char="●"/>
            </a:pPr>
            <a:r>
              <a:rPr lang="en-US" sz="3600">
                <a:solidFill>
                  <a:srgbClr val="FFFFFF"/>
                </a:solidFill>
                <a:latin typeface="Times New Roman"/>
                <a:ea typeface="Times New Roman"/>
                <a:cs typeface="Times New Roman"/>
                <a:sym typeface="Times New Roman"/>
              </a:rPr>
              <a:t>Introduced a new “feel” to the app to make is more widely </a:t>
            </a:r>
            <a:r>
              <a:rPr lang="en-US" sz="3600">
                <a:solidFill>
                  <a:srgbClr val="FFFFFF"/>
                </a:solidFill>
                <a:latin typeface="Times New Roman"/>
                <a:ea typeface="Times New Roman"/>
                <a:cs typeface="Times New Roman"/>
                <a:sym typeface="Times New Roman"/>
              </a:rPr>
              <a:t>dispersed</a:t>
            </a:r>
            <a:r>
              <a:rPr lang="en-US" sz="3600">
                <a:solidFill>
                  <a:srgbClr val="FFFFFF"/>
                </a:solidFill>
                <a:latin typeface="Times New Roman"/>
                <a:ea typeface="Times New Roman"/>
                <a:cs typeface="Times New Roman"/>
                <a:sym typeface="Times New Roman"/>
              </a:rPr>
              <a:t> instead of a compressed tighter feel. </a:t>
            </a:r>
            <a:endParaRPr sz="3600">
              <a:solidFill>
                <a:srgbClr val="FFFFFF"/>
              </a:solidFill>
              <a:latin typeface="Times New Roman"/>
              <a:ea typeface="Times New Roman"/>
              <a:cs typeface="Times New Roman"/>
              <a:sym typeface="Times New Roman"/>
            </a:endParaRPr>
          </a:p>
          <a:p>
            <a:pPr indent="-457200" lvl="0" marL="457200" rtl="0" algn="l">
              <a:spcBef>
                <a:spcPts val="0"/>
              </a:spcBef>
              <a:spcAft>
                <a:spcPts val="0"/>
              </a:spcAft>
              <a:buClr>
                <a:srgbClr val="FFFFFF"/>
              </a:buClr>
              <a:buSzPts val="3600"/>
              <a:buFont typeface="Times New Roman"/>
              <a:buChar char="●"/>
            </a:pPr>
            <a:r>
              <a:rPr lang="en-US" sz="3600">
                <a:solidFill>
                  <a:srgbClr val="FFFFFF"/>
                </a:solidFill>
                <a:latin typeface="Times New Roman"/>
                <a:ea typeface="Times New Roman"/>
                <a:cs typeface="Times New Roman"/>
                <a:sym typeface="Times New Roman"/>
              </a:rPr>
              <a:t>Revamped “four quadrants” screen with a fresh design to make the screen look more agile.</a:t>
            </a:r>
            <a:endParaRPr sz="3600">
              <a:solidFill>
                <a:srgbClr val="FFFFFF"/>
              </a:solidFill>
              <a:latin typeface="Times New Roman"/>
              <a:ea typeface="Times New Roman"/>
              <a:cs typeface="Times New Roman"/>
              <a:sym typeface="Times New Roman"/>
            </a:endParaRPr>
          </a:p>
          <a:p>
            <a:pPr indent="-457200" lvl="0" marL="457200" rtl="0" algn="l">
              <a:spcBef>
                <a:spcPts val="0"/>
              </a:spcBef>
              <a:spcAft>
                <a:spcPts val="0"/>
              </a:spcAft>
              <a:buClr>
                <a:srgbClr val="FFFFFF"/>
              </a:buClr>
              <a:buSzPts val="3600"/>
              <a:buFont typeface="Times New Roman"/>
              <a:buChar char="●"/>
            </a:pPr>
            <a:r>
              <a:rPr lang="en-US" sz="3600">
                <a:solidFill>
                  <a:srgbClr val="FFFFFF"/>
                </a:solidFill>
                <a:latin typeface="Times New Roman"/>
                <a:ea typeface="Times New Roman"/>
                <a:cs typeface="Times New Roman"/>
                <a:sym typeface="Times New Roman"/>
              </a:rPr>
              <a:t>Different background color for all screens to better match the color pallets of the application.</a:t>
            </a:r>
            <a:endParaRPr sz="3600">
              <a:solidFill>
                <a:srgbClr val="FFFFFF"/>
              </a:solidFill>
              <a:latin typeface="Times New Roman"/>
              <a:ea typeface="Times New Roman"/>
              <a:cs typeface="Times New Roman"/>
              <a:sym typeface="Times New Roman"/>
            </a:endParaRPr>
          </a:p>
          <a:p>
            <a:pPr indent="0" lvl="0" marL="457200" rtl="0" algn="l">
              <a:spcBef>
                <a:spcPts val="0"/>
              </a:spcBef>
              <a:spcAft>
                <a:spcPts val="0"/>
              </a:spcAft>
              <a:buNone/>
            </a:pPr>
            <a:r>
              <a:t/>
            </a:r>
            <a:endParaRPr sz="3600">
              <a:solidFill>
                <a:srgbClr val="FFFFFF"/>
              </a:solidFill>
              <a:latin typeface="Times New Roman"/>
              <a:ea typeface="Times New Roman"/>
              <a:cs typeface="Times New Roman"/>
              <a:sym typeface="Times New Roman"/>
            </a:endParaRPr>
          </a:p>
        </p:txBody>
      </p:sp>
      <p:pic>
        <p:nvPicPr>
          <p:cNvPr id="57" name="Google Shape;57;p1"/>
          <p:cNvPicPr preferRelativeResize="0"/>
          <p:nvPr/>
        </p:nvPicPr>
        <p:blipFill rotWithShape="1">
          <a:blip r:embed="rId15">
            <a:alphaModFix/>
          </a:blip>
          <a:srcRect b="18333" l="10026" r="11146" t="11069"/>
          <a:stretch/>
        </p:blipFill>
        <p:spPr>
          <a:xfrm>
            <a:off x="20791456" y="12160707"/>
            <a:ext cx="3964924" cy="7278447"/>
          </a:xfrm>
          <a:prstGeom prst="rect">
            <a:avLst/>
          </a:prstGeom>
          <a:noFill/>
          <a:ln>
            <a:noFill/>
          </a:ln>
        </p:spPr>
      </p:pic>
      <p:pic>
        <p:nvPicPr>
          <p:cNvPr id="58" name="Google Shape;58;p1"/>
          <p:cNvPicPr preferRelativeResize="0"/>
          <p:nvPr/>
        </p:nvPicPr>
        <p:blipFill>
          <a:blip r:embed="rId16">
            <a:alphaModFix/>
          </a:blip>
          <a:stretch>
            <a:fillRect/>
          </a:stretch>
        </p:blipFill>
        <p:spPr>
          <a:xfrm>
            <a:off x="25211525" y="20241331"/>
            <a:ext cx="3964924" cy="7585369"/>
          </a:xfrm>
          <a:prstGeom prst="rect">
            <a:avLst/>
          </a:prstGeom>
          <a:noFill/>
          <a:ln>
            <a:noFill/>
          </a:ln>
        </p:spPr>
      </p:pic>
      <p:pic>
        <p:nvPicPr>
          <p:cNvPr id="59" name="Google Shape;59;p1"/>
          <p:cNvPicPr preferRelativeResize="0"/>
          <p:nvPr/>
        </p:nvPicPr>
        <p:blipFill>
          <a:blip r:embed="rId17">
            <a:alphaModFix/>
          </a:blip>
          <a:stretch>
            <a:fillRect/>
          </a:stretch>
        </p:blipFill>
        <p:spPr>
          <a:xfrm>
            <a:off x="25211526" y="12199791"/>
            <a:ext cx="3964924" cy="7585369"/>
          </a:xfrm>
          <a:prstGeom prst="rect">
            <a:avLst/>
          </a:prstGeom>
          <a:noFill/>
          <a:ln>
            <a:noFill/>
          </a:ln>
        </p:spPr>
      </p:pic>
      <p:pic>
        <p:nvPicPr>
          <p:cNvPr id="60" name="Google Shape;60;p1"/>
          <p:cNvPicPr preferRelativeResize="0"/>
          <p:nvPr/>
        </p:nvPicPr>
        <p:blipFill>
          <a:blip r:embed="rId18">
            <a:alphaModFix/>
          </a:blip>
          <a:stretch>
            <a:fillRect/>
          </a:stretch>
        </p:blipFill>
        <p:spPr>
          <a:xfrm>
            <a:off x="20751093" y="20068317"/>
            <a:ext cx="3964924" cy="758540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