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Lst>
  <p:notesMasterIdLst>
    <p:notesMasterId r:id="rId4"/>
  </p:notesMasterIdLst>
  <p:sldIdLst>
    <p:sldId id="256" r:id="rId5"/>
  </p:sldIdLst>
  <p:sldSz cy="32918400" cx="438912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6" roundtripDataSignature="AMtx7miL615iy1Trozw4hOPQnbRJra3KR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5" Type="http://schemas.openxmlformats.org/officeDocument/2006/relationships/slide" Target="slides/slide1.xml"/><Relationship Id="rId6"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 name="Shape 20"/>
        <p:cNvGrpSpPr/>
        <p:nvPr/>
      </p:nvGrpSpPr>
      <p:grpSpPr>
        <a:xfrm>
          <a:off x="0" y="0"/>
          <a:ext cx="0" cy="0"/>
          <a:chOff x="0" y="0"/>
          <a:chExt cx="0" cy="0"/>
        </a:xfrm>
      </p:grpSpPr>
      <p:sp>
        <p:nvSpPr>
          <p:cNvPr id="21" name="Google Shape;21;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2" name="Google Shape;2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jpg"/><Relationship Id="rId3"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2" type="blank">
  <p:cSld name="BLANK">
    <p:bg>
      <p:bgPr>
        <a:blipFill>
          <a:blip r:embed="rId2">
            <a:alphaModFix/>
          </a:blip>
          <a:stretch>
            <a:fillRect/>
          </a:stretch>
        </a:blipFill>
      </p:bgPr>
    </p:bg>
    <p:spTree>
      <p:nvGrpSpPr>
        <p:cNvPr id="6" name="Shape 6"/>
        <p:cNvGrpSpPr/>
        <p:nvPr/>
      </p:nvGrpSpPr>
      <p:grpSpPr>
        <a:xfrm>
          <a:off x="0" y="0"/>
          <a:ext cx="0" cy="0"/>
          <a:chOff x="0" y="0"/>
          <a:chExt cx="0" cy="0"/>
        </a:xfrm>
      </p:grpSpPr>
      <p:sp>
        <p:nvSpPr>
          <p:cNvPr id="7" name="Google Shape;7;p3"/>
          <p:cNvSpPr/>
          <p:nvPr/>
        </p:nvSpPr>
        <p:spPr>
          <a:xfrm>
            <a:off x="0" y="29233911"/>
            <a:ext cx="43891200" cy="395021"/>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6480"/>
              <a:buFont typeface="Arial"/>
              <a:buNone/>
            </a:pPr>
            <a:r>
              <a:t/>
            </a:r>
            <a:endParaRPr b="0" i="0" sz="6480" u="none" cap="none" strike="noStrike">
              <a:solidFill>
                <a:schemeClr val="lt1"/>
              </a:solidFill>
              <a:latin typeface="Calibri"/>
              <a:ea typeface="Calibri"/>
              <a:cs typeface="Calibri"/>
              <a:sym typeface="Calibri"/>
            </a:endParaRPr>
          </a:p>
        </p:txBody>
      </p:sp>
      <p:sp>
        <p:nvSpPr>
          <p:cNvPr id="8" name="Google Shape;8;p3"/>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picture containing drawing&#10;&#10;Description automatically generated" id="9" name="Google Shape;9;p3"/>
          <p:cNvPicPr preferRelativeResize="0"/>
          <p:nvPr/>
        </p:nvPicPr>
        <p:blipFill rotWithShape="1">
          <a:blip r:embed="rId3">
            <a:alphaModFix/>
          </a:blip>
          <a:srcRect b="0" l="0" r="0" t="0"/>
          <a:stretch/>
        </p:blipFill>
        <p:spPr>
          <a:xfrm>
            <a:off x="994221" y="30229645"/>
            <a:ext cx="2646812" cy="2272806"/>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10" name="Shape 10"/>
        <p:cNvGrpSpPr/>
        <p:nvPr/>
      </p:nvGrpSpPr>
      <p:grpSpPr>
        <a:xfrm>
          <a:off x="0" y="0"/>
          <a:ext cx="0" cy="0"/>
          <a:chOff x="0" y="0"/>
          <a:chExt cx="0" cy="0"/>
        </a:xfrm>
      </p:grpSpPr>
      <p:pic>
        <p:nvPicPr>
          <p:cNvPr descr="A picture containing drawing&#10;&#10;Description automatically generated" id="11" name="Google Shape;11;p4"/>
          <p:cNvPicPr preferRelativeResize="0"/>
          <p:nvPr/>
        </p:nvPicPr>
        <p:blipFill rotWithShape="1">
          <a:blip r:embed="rId2">
            <a:alphaModFix/>
          </a:blip>
          <a:srcRect b="0" l="0" r="0" t="0"/>
          <a:stretch/>
        </p:blipFill>
        <p:spPr>
          <a:xfrm>
            <a:off x="1196797" y="1016276"/>
            <a:ext cx="3641446" cy="3126894"/>
          </a:xfrm>
          <a:prstGeom prst="rect">
            <a:avLst/>
          </a:prstGeom>
          <a:noFill/>
          <a:ln>
            <a:noFill/>
          </a:ln>
        </p:spPr>
      </p:pic>
      <p:sp>
        <p:nvSpPr>
          <p:cNvPr id="12" name="Google Shape;12;p4"/>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Blank4">
  <p:cSld name="1_Blank4">
    <p:bg>
      <p:bgPr>
        <a:solidFill>
          <a:srgbClr val="F2F2F2"/>
        </a:solidFill>
      </p:bgPr>
    </p:bg>
    <p:spTree>
      <p:nvGrpSpPr>
        <p:cNvPr id="13" name="Shape 13"/>
        <p:cNvGrpSpPr/>
        <p:nvPr/>
      </p:nvGrpSpPr>
      <p:grpSpPr>
        <a:xfrm>
          <a:off x="0" y="0"/>
          <a:ext cx="0" cy="0"/>
          <a:chOff x="0" y="0"/>
          <a:chExt cx="0" cy="0"/>
        </a:xfrm>
      </p:grpSpPr>
      <p:pic>
        <p:nvPicPr>
          <p:cNvPr descr="A close up of a sign&#10;&#10;Description automatically generated" id="14" name="Google Shape;14;p5"/>
          <p:cNvPicPr preferRelativeResize="0"/>
          <p:nvPr/>
        </p:nvPicPr>
        <p:blipFill rotWithShape="1">
          <a:blip r:embed="rId2">
            <a:alphaModFix/>
          </a:blip>
          <a:srcRect b="0" l="0" r="0" t="0"/>
          <a:stretch/>
        </p:blipFill>
        <p:spPr>
          <a:xfrm>
            <a:off x="1097308" y="1089188"/>
            <a:ext cx="3641448" cy="3126894"/>
          </a:xfrm>
          <a:prstGeom prst="rect">
            <a:avLst/>
          </a:prstGeom>
          <a:noFill/>
          <a:ln>
            <a:noFill/>
          </a:ln>
        </p:spPr>
      </p:pic>
      <p:sp>
        <p:nvSpPr>
          <p:cNvPr id="15" name="Google Shape;15;p5"/>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Blank4">
  <p:cSld name="2_Blank4">
    <p:bg>
      <p:bgPr>
        <a:solidFill>
          <a:srgbClr val="F2F2F2"/>
        </a:solidFill>
      </p:bgPr>
    </p:bg>
    <p:spTree>
      <p:nvGrpSpPr>
        <p:cNvPr id="16" name="Shape 16"/>
        <p:cNvGrpSpPr/>
        <p:nvPr/>
      </p:nvGrpSpPr>
      <p:grpSpPr>
        <a:xfrm>
          <a:off x="0" y="0"/>
          <a:ext cx="0" cy="0"/>
          <a:chOff x="0" y="0"/>
          <a:chExt cx="0" cy="0"/>
        </a:xfrm>
      </p:grpSpPr>
      <p:pic>
        <p:nvPicPr>
          <p:cNvPr descr="A close up of a sign&#10;&#10;Description automatically generated" id="17" name="Google Shape;17;p6"/>
          <p:cNvPicPr preferRelativeResize="0"/>
          <p:nvPr/>
        </p:nvPicPr>
        <p:blipFill rotWithShape="1">
          <a:blip r:embed="rId2">
            <a:alphaModFix/>
          </a:blip>
          <a:srcRect b="0" l="0" r="0" t="0"/>
          <a:stretch/>
        </p:blipFill>
        <p:spPr>
          <a:xfrm>
            <a:off x="994221" y="30227620"/>
            <a:ext cx="2651530" cy="2276856"/>
          </a:xfrm>
          <a:prstGeom prst="rect">
            <a:avLst/>
          </a:prstGeom>
          <a:noFill/>
          <a:ln>
            <a:noFill/>
          </a:ln>
        </p:spPr>
      </p:pic>
      <p:sp>
        <p:nvSpPr>
          <p:cNvPr id="18" name="Google Shape;18;p6"/>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19" name="Google Shape;19;p6"/>
          <p:cNvSpPr/>
          <p:nvPr/>
        </p:nvSpPr>
        <p:spPr>
          <a:xfrm>
            <a:off x="0" y="29233911"/>
            <a:ext cx="43891200" cy="395021"/>
          </a:xfrm>
          <a:prstGeom prst="rect">
            <a:avLst/>
          </a:prstGeom>
          <a:solidFill>
            <a:srgbClr val="081E3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6480"/>
              <a:buFont typeface="Arial"/>
              <a:buNone/>
            </a:pPr>
            <a:r>
              <a:t/>
            </a:r>
            <a:endParaRPr b="0" i="0" sz="6480" u="none" cap="none" strike="noStrike">
              <a:solidFill>
                <a:schemeClr val="lt1"/>
              </a:solidFill>
              <a:latin typeface="Calibri"/>
              <a:ea typeface="Calibri"/>
              <a:cs typeface="Calibri"/>
              <a:sym typeface="Calibri"/>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7.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5" name="Shape 5"/>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3.jpg"/><Relationship Id="rId4" Type="http://schemas.openxmlformats.org/officeDocument/2006/relationships/image" Target="../media/image8.png"/><Relationship Id="rId11" Type="http://schemas.openxmlformats.org/officeDocument/2006/relationships/image" Target="../media/image2.png"/><Relationship Id="rId10" Type="http://schemas.openxmlformats.org/officeDocument/2006/relationships/image" Target="../media/image12.png"/><Relationship Id="rId12" Type="http://schemas.openxmlformats.org/officeDocument/2006/relationships/image" Target="../media/image4.png"/><Relationship Id="rId9" Type="http://schemas.openxmlformats.org/officeDocument/2006/relationships/image" Target="../media/image6.png"/><Relationship Id="rId5" Type="http://schemas.openxmlformats.org/officeDocument/2006/relationships/image" Target="../media/image1.png"/><Relationship Id="rId6" Type="http://schemas.openxmlformats.org/officeDocument/2006/relationships/image" Target="../media/image10.png"/><Relationship Id="rId7" Type="http://schemas.openxmlformats.org/officeDocument/2006/relationships/image" Target="../media/image14.png"/><Relationship Id="rId8"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23" name="Shape 23"/>
        <p:cNvGrpSpPr/>
        <p:nvPr/>
      </p:nvGrpSpPr>
      <p:grpSpPr>
        <a:xfrm>
          <a:off x="0" y="0"/>
          <a:ext cx="0" cy="0"/>
          <a:chOff x="0" y="0"/>
          <a:chExt cx="0" cy="0"/>
        </a:xfrm>
      </p:grpSpPr>
      <p:sp>
        <p:nvSpPr>
          <p:cNvPr id="24" name="Google Shape;24;p1"/>
          <p:cNvSpPr txBox="1"/>
          <p:nvPr/>
        </p:nvSpPr>
        <p:spPr>
          <a:xfrm>
            <a:off x="15806651" y="24477989"/>
            <a:ext cx="12026400" cy="3417000"/>
          </a:xfrm>
          <a:prstGeom prst="rect">
            <a:avLst/>
          </a:prstGeom>
          <a:noFill/>
          <a:ln>
            <a:noFill/>
          </a:ln>
        </p:spPr>
        <p:txBody>
          <a:bodyPr anchorCtr="0" anchor="t" bIns="45700" lIns="91425" spcFirstLastPara="1" rIns="91425" wrap="square" tIns="45700">
            <a:spAutoFit/>
          </a:bodyPr>
          <a:lstStyle/>
          <a:p>
            <a:pPr indent="-285750" lvl="0" marL="285750" marR="0" rtl="0" algn="l">
              <a:lnSpc>
                <a:spcPct val="100000"/>
              </a:lnSpc>
              <a:spcBef>
                <a:spcPts val="0"/>
              </a:spcBef>
              <a:spcAft>
                <a:spcPts val="0"/>
              </a:spcAft>
              <a:buClr>
                <a:schemeClr val="lt1"/>
              </a:buClr>
              <a:buSzPts val="3600"/>
              <a:buFont typeface="Times New Roman"/>
              <a:buChar char="•"/>
            </a:pPr>
            <a:r>
              <a:rPr b="0" i="0" lang="en-US" sz="3600" u="none" cap="none" strike="noStrike">
                <a:solidFill>
                  <a:schemeClr val="lt1"/>
                </a:solidFill>
                <a:latin typeface="Times New Roman"/>
                <a:ea typeface="Times New Roman"/>
                <a:cs typeface="Times New Roman"/>
                <a:sym typeface="Times New Roman"/>
              </a:rPr>
              <a:t>HowRU.life is meant to assist those struggling with stress and anxiety by providing them a way to manage their mental health.</a:t>
            </a:r>
            <a:endParaRPr b="0" i="0" sz="3600" u="none" cap="none" strike="noStrike">
              <a:solidFill>
                <a:schemeClr val="lt1"/>
              </a:solidFill>
              <a:latin typeface="Times New Roman"/>
              <a:ea typeface="Times New Roman"/>
              <a:cs typeface="Times New Roman"/>
              <a:sym typeface="Times New Roman"/>
            </a:endParaRPr>
          </a:p>
          <a:p>
            <a:pPr indent="-285750" lvl="0" marL="285750" marR="0" rtl="0" algn="l">
              <a:lnSpc>
                <a:spcPct val="100000"/>
              </a:lnSpc>
              <a:spcBef>
                <a:spcPts val="0"/>
              </a:spcBef>
              <a:spcAft>
                <a:spcPts val="0"/>
              </a:spcAft>
              <a:buClr>
                <a:schemeClr val="lt1"/>
              </a:buClr>
              <a:buSzPts val="3600"/>
              <a:buFont typeface="Times New Roman"/>
              <a:buChar char="•"/>
            </a:pPr>
            <a:r>
              <a:rPr b="0" i="0" lang="en-US" sz="3600" u="none" cap="none" strike="noStrike">
                <a:solidFill>
                  <a:schemeClr val="lt1"/>
                </a:solidFill>
                <a:latin typeface="Times New Roman"/>
                <a:ea typeface="Times New Roman"/>
                <a:cs typeface="Times New Roman"/>
                <a:sym typeface="Times New Roman"/>
              </a:rPr>
              <a:t>Application’s design got an overhaul.</a:t>
            </a:r>
            <a:endParaRPr b="0" i="0" sz="3600" u="none" cap="none" strike="noStrike">
              <a:solidFill>
                <a:schemeClr val="lt1"/>
              </a:solidFill>
              <a:latin typeface="Times New Roman"/>
              <a:ea typeface="Times New Roman"/>
              <a:cs typeface="Times New Roman"/>
              <a:sym typeface="Times New Roman"/>
            </a:endParaRPr>
          </a:p>
          <a:p>
            <a:pPr indent="-285750" lvl="0" marL="285750" marR="0" rtl="0" algn="l">
              <a:lnSpc>
                <a:spcPct val="100000"/>
              </a:lnSpc>
              <a:spcBef>
                <a:spcPts val="0"/>
              </a:spcBef>
              <a:spcAft>
                <a:spcPts val="0"/>
              </a:spcAft>
              <a:buClr>
                <a:schemeClr val="lt1"/>
              </a:buClr>
              <a:buSzPts val="3600"/>
              <a:buFont typeface="Times New Roman"/>
              <a:buChar char="•"/>
            </a:pPr>
            <a:r>
              <a:rPr b="0" i="0" lang="en-US" sz="3600" u="none" cap="none" strike="noStrike">
                <a:solidFill>
                  <a:schemeClr val="lt1"/>
                </a:solidFill>
                <a:latin typeface="Times New Roman"/>
                <a:ea typeface="Times New Roman"/>
                <a:cs typeface="Times New Roman"/>
                <a:sym typeface="Times New Roman"/>
              </a:rPr>
              <a:t>The menu and “four quadrants” screen was completely redesigned and improved upon.</a:t>
            </a:r>
            <a:endParaRPr b="0" i="0" sz="3600" u="none" cap="none" strike="noStrike">
              <a:solidFill>
                <a:schemeClr val="lt1"/>
              </a:solidFill>
              <a:latin typeface="Times New Roman"/>
              <a:ea typeface="Times New Roman"/>
              <a:cs typeface="Times New Roman"/>
              <a:sym typeface="Times New Roman"/>
            </a:endParaRPr>
          </a:p>
        </p:txBody>
      </p:sp>
      <p:sp>
        <p:nvSpPr>
          <p:cNvPr id="25" name="Google Shape;25;p1"/>
          <p:cNvSpPr txBox="1"/>
          <p:nvPr/>
        </p:nvSpPr>
        <p:spPr>
          <a:xfrm>
            <a:off x="6756401" y="617630"/>
            <a:ext cx="31024800" cy="21549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8000"/>
              <a:buFont typeface="Arial"/>
              <a:buNone/>
            </a:pPr>
            <a:r>
              <a:rPr b="1" i="0" lang="en-US" sz="8000" u="none" cap="none" strike="noStrike">
                <a:solidFill>
                  <a:schemeClr val="lt1"/>
                </a:solidFill>
                <a:latin typeface="Arial"/>
                <a:ea typeface="Arial"/>
                <a:cs typeface="Arial"/>
                <a:sym typeface="Arial"/>
              </a:rPr>
              <a:t>FIU Knight Foundation of Computing and Information Sciences</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5400"/>
              <a:buFont typeface="Arial"/>
              <a:buNone/>
            </a:pPr>
            <a:r>
              <a:rPr b="0" i="1" lang="en-US" sz="5400" u="none" cap="none" strike="noStrike">
                <a:solidFill>
                  <a:schemeClr val="lt1"/>
                </a:solidFill>
                <a:latin typeface="Arial"/>
                <a:ea typeface="Arial"/>
                <a:cs typeface="Arial"/>
                <a:sym typeface="Arial"/>
              </a:rPr>
              <a:t>Fall 2022 Capstone II Project</a:t>
            </a:r>
            <a:endParaRPr b="0" i="0" sz="1400" u="none" cap="none" strike="noStrike">
              <a:solidFill>
                <a:srgbClr val="000000"/>
              </a:solidFill>
              <a:latin typeface="Arial"/>
              <a:ea typeface="Arial"/>
              <a:cs typeface="Arial"/>
              <a:sym typeface="Arial"/>
            </a:endParaRPr>
          </a:p>
        </p:txBody>
      </p:sp>
      <p:sp>
        <p:nvSpPr>
          <p:cNvPr id="26" name="Google Shape;26;p1"/>
          <p:cNvSpPr txBox="1"/>
          <p:nvPr/>
        </p:nvSpPr>
        <p:spPr>
          <a:xfrm>
            <a:off x="4343400" y="2979162"/>
            <a:ext cx="35204400" cy="32763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FFFF"/>
              </a:buClr>
              <a:buSzPts val="10000"/>
              <a:buFont typeface="Arial"/>
              <a:buNone/>
            </a:pPr>
            <a:r>
              <a:rPr b="1" i="0" lang="en-US" sz="10000" u="none" cap="none" strike="noStrike">
                <a:solidFill>
                  <a:srgbClr val="00FFFF"/>
                </a:solidFill>
                <a:latin typeface="Arial"/>
                <a:ea typeface="Arial"/>
                <a:cs typeface="Arial"/>
                <a:sym typeface="Arial"/>
              </a:rPr>
              <a:t>HowRU.life – Stress &amp; Anxiety Management App</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lt1"/>
              </a:buClr>
              <a:buSzPts val="3500"/>
              <a:buFont typeface="Arial"/>
              <a:buNone/>
            </a:pPr>
            <a:r>
              <a:rPr b="1" i="0" lang="en-US" sz="3600" u="none" cap="none" strike="noStrike">
                <a:solidFill>
                  <a:schemeClr val="lt1"/>
                </a:solidFill>
                <a:latin typeface="Arial"/>
                <a:ea typeface="Arial"/>
                <a:cs typeface="Arial"/>
                <a:sym typeface="Arial"/>
              </a:rPr>
              <a:t>Student: </a:t>
            </a:r>
            <a:r>
              <a:rPr b="0" i="0" lang="en-US" sz="3600" u="none" cap="none" strike="noStrike">
                <a:solidFill>
                  <a:schemeClr val="lt1"/>
                </a:solidFill>
                <a:latin typeface="Arial"/>
                <a:ea typeface="Arial"/>
                <a:cs typeface="Arial"/>
                <a:sym typeface="Arial"/>
              </a:rPr>
              <a:t>Noah Pineiro</a:t>
            </a:r>
            <a:endParaRPr b="0" i="0" sz="36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chemeClr val="lt1"/>
              </a:buClr>
              <a:buSzPts val="3500"/>
              <a:buFont typeface="Arial"/>
              <a:buNone/>
            </a:pPr>
            <a:r>
              <a:rPr b="1" i="0" lang="en-US" sz="3600" u="none" cap="none" strike="noStrike">
                <a:solidFill>
                  <a:schemeClr val="lt1"/>
                </a:solidFill>
                <a:latin typeface="Arial"/>
                <a:ea typeface="Arial"/>
                <a:cs typeface="Arial"/>
                <a:sym typeface="Arial"/>
              </a:rPr>
              <a:t>Product Owner: </a:t>
            </a:r>
            <a:r>
              <a:rPr b="0" i="0" lang="en-US" sz="3600" u="none" cap="none" strike="noStrike">
                <a:solidFill>
                  <a:schemeClr val="lt1"/>
                </a:solidFill>
                <a:latin typeface="Arial"/>
                <a:ea typeface="Arial"/>
                <a:cs typeface="Arial"/>
                <a:sym typeface="Arial"/>
              </a:rPr>
              <a:t>Liane Sangollo </a:t>
            </a:r>
            <a:endParaRPr b="0" i="0" sz="36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lt1"/>
              </a:buClr>
              <a:buSzPts val="3500"/>
              <a:buFont typeface="Arial"/>
              <a:buNone/>
            </a:pPr>
            <a:r>
              <a:rPr b="1" i="0" lang="en-US" sz="3600" u="none" cap="none" strike="noStrike">
                <a:solidFill>
                  <a:schemeClr val="lt1"/>
                </a:solidFill>
                <a:latin typeface="Arial"/>
                <a:ea typeface="Arial"/>
                <a:cs typeface="Arial"/>
                <a:sym typeface="Arial"/>
              </a:rPr>
              <a:t>Instructor/Faculty:</a:t>
            </a:r>
            <a:r>
              <a:rPr b="1" i="1" lang="en-US" sz="3600" u="none" cap="none" strike="noStrike">
                <a:solidFill>
                  <a:schemeClr val="lt1"/>
                </a:solidFill>
                <a:latin typeface="Arial"/>
                <a:ea typeface="Arial"/>
                <a:cs typeface="Arial"/>
                <a:sym typeface="Arial"/>
              </a:rPr>
              <a:t> </a:t>
            </a:r>
            <a:r>
              <a:rPr b="0" i="0" lang="en-US" sz="3600" u="none" cap="none" strike="noStrike">
                <a:solidFill>
                  <a:schemeClr val="lt1"/>
                </a:solidFill>
                <a:latin typeface="Arial"/>
                <a:ea typeface="Arial"/>
                <a:cs typeface="Arial"/>
                <a:sym typeface="Arial"/>
              </a:rPr>
              <a:t>Dr. Masoud Sadjadi,</a:t>
            </a:r>
            <a:r>
              <a:rPr b="0" i="1" lang="en-US" sz="3600" u="none" cap="none" strike="noStrike">
                <a:solidFill>
                  <a:schemeClr val="lt1"/>
                </a:solidFill>
                <a:latin typeface="Arial"/>
                <a:ea typeface="Arial"/>
                <a:cs typeface="Arial"/>
                <a:sym typeface="Arial"/>
              </a:rPr>
              <a:t> </a:t>
            </a:r>
            <a:r>
              <a:rPr b="0" i="0" lang="en-US" sz="3600" u="none" cap="none" strike="noStrike">
                <a:solidFill>
                  <a:schemeClr val="lt1"/>
                </a:solidFill>
                <a:latin typeface="Arial"/>
                <a:ea typeface="Arial"/>
                <a:cs typeface="Arial"/>
                <a:sym typeface="Arial"/>
              </a:rPr>
              <a:t>Florida International University</a:t>
            </a:r>
            <a:endParaRPr b="0" i="0" sz="3600" u="none" cap="none" strike="noStrike">
              <a:solidFill>
                <a:srgbClr val="000000"/>
              </a:solidFill>
              <a:latin typeface="Arial"/>
              <a:ea typeface="Arial"/>
              <a:cs typeface="Arial"/>
              <a:sym typeface="Arial"/>
            </a:endParaRPr>
          </a:p>
        </p:txBody>
      </p:sp>
      <p:sp>
        <p:nvSpPr>
          <p:cNvPr id="27" name="Google Shape;27;p1"/>
          <p:cNvSpPr txBox="1"/>
          <p:nvPr/>
        </p:nvSpPr>
        <p:spPr>
          <a:xfrm>
            <a:off x="7732054" y="31318197"/>
            <a:ext cx="21444395" cy="813376"/>
          </a:xfrm>
          <a:prstGeom prst="rect">
            <a:avLst/>
          </a:prstGeom>
          <a:noFill/>
          <a:ln>
            <a:noFill/>
          </a:ln>
        </p:spPr>
        <p:txBody>
          <a:bodyPr anchorCtr="0" anchor="t" bIns="36975" lIns="73975" spcFirstLastPara="1" rIns="73975" wrap="square" tIns="36975">
            <a:spAutoFit/>
          </a:bodyPr>
          <a:lstStyle/>
          <a:p>
            <a:pPr indent="0" lvl="0" marL="0" marR="0" rtl="0" algn="l">
              <a:lnSpc>
                <a:spcPct val="100000"/>
              </a:lnSpc>
              <a:spcBef>
                <a:spcPts val="0"/>
              </a:spcBef>
              <a:spcAft>
                <a:spcPts val="0"/>
              </a:spcAft>
              <a:buClr>
                <a:srgbClr val="3333CC"/>
              </a:buClr>
              <a:buSzPts val="2400"/>
              <a:buFont typeface="Arial"/>
              <a:buNone/>
            </a:pPr>
            <a:r>
              <a:rPr b="0" i="0" lang="en-US" sz="2400" u="none" cap="none" strike="noStrike">
                <a:solidFill>
                  <a:schemeClr val="lt2"/>
                </a:solidFill>
                <a:latin typeface="Arial"/>
                <a:ea typeface="Arial"/>
                <a:cs typeface="Arial"/>
                <a:sym typeface="Arial"/>
              </a:rPr>
              <a:t>The material presented in this poster is based upon the work supported by Liane Sangollo. I thank Liane Sangollo for her assistance and mentorship that I received throughout the capstone project.</a:t>
            </a:r>
            <a:endParaRPr b="0" i="0" sz="1400" u="none" cap="none" strike="noStrike">
              <a:solidFill>
                <a:srgbClr val="000000"/>
              </a:solidFill>
              <a:latin typeface="Arial"/>
              <a:ea typeface="Arial"/>
              <a:cs typeface="Arial"/>
              <a:sym typeface="Arial"/>
            </a:endParaRPr>
          </a:p>
        </p:txBody>
      </p:sp>
      <p:sp>
        <p:nvSpPr>
          <p:cNvPr id="28" name="Google Shape;28;p1"/>
          <p:cNvSpPr txBox="1"/>
          <p:nvPr/>
        </p:nvSpPr>
        <p:spPr>
          <a:xfrm>
            <a:off x="7732054" y="30770278"/>
            <a:ext cx="4578237" cy="547919"/>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rgbClr val="00FFFF"/>
                </a:solidFill>
                <a:latin typeface="Arial"/>
                <a:ea typeface="Arial"/>
                <a:cs typeface="Arial"/>
                <a:sym typeface="Arial"/>
              </a:rPr>
              <a:t>ACKNOWLEDGEMENT</a:t>
            </a:r>
            <a:endParaRPr b="0" i="0" sz="1400" u="none" cap="none" strike="noStrike">
              <a:solidFill>
                <a:srgbClr val="000000"/>
              </a:solidFill>
              <a:latin typeface="Arial"/>
              <a:ea typeface="Arial"/>
              <a:cs typeface="Arial"/>
              <a:sym typeface="Arial"/>
            </a:endParaRPr>
          </a:p>
        </p:txBody>
      </p:sp>
      <p:sp>
        <p:nvSpPr>
          <p:cNvPr id="29" name="Google Shape;29;p1"/>
          <p:cNvSpPr txBox="1"/>
          <p:nvPr/>
        </p:nvSpPr>
        <p:spPr>
          <a:xfrm>
            <a:off x="5891647" y="6673046"/>
            <a:ext cx="4114800" cy="6288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600"/>
              <a:buFont typeface="Arial"/>
              <a:buNone/>
            </a:pPr>
            <a:r>
              <a:rPr b="1" i="0" lang="en-US" sz="3600" u="none" cap="none" strike="noStrike">
                <a:solidFill>
                  <a:schemeClr val="lt2"/>
                </a:solidFill>
                <a:latin typeface="Arial"/>
                <a:ea typeface="Arial"/>
                <a:cs typeface="Arial"/>
                <a:sym typeface="Arial"/>
              </a:rPr>
              <a:t>PROBLEM</a:t>
            </a:r>
            <a:endParaRPr b="0" i="0" sz="3600" u="none" cap="none" strike="noStrike">
              <a:solidFill>
                <a:srgbClr val="000000"/>
              </a:solidFill>
              <a:latin typeface="Arial"/>
              <a:ea typeface="Arial"/>
              <a:cs typeface="Arial"/>
              <a:sym typeface="Arial"/>
            </a:endParaRPr>
          </a:p>
        </p:txBody>
      </p:sp>
      <p:sp>
        <p:nvSpPr>
          <p:cNvPr id="30" name="Google Shape;30;p1"/>
          <p:cNvSpPr txBox="1"/>
          <p:nvPr/>
        </p:nvSpPr>
        <p:spPr>
          <a:xfrm>
            <a:off x="19530700" y="6881038"/>
            <a:ext cx="4578300" cy="6288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600"/>
              <a:buFont typeface="Arial"/>
              <a:buNone/>
            </a:pPr>
            <a:r>
              <a:rPr b="1" i="0" lang="en-US" sz="3600" u="none" cap="none" strike="noStrike">
                <a:solidFill>
                  <a:schemeClr val="lt2"/>
                </a:solidFill>
                <a:latin typeface="Arial"/>
                <a:ea typeface="Arial"/>
                <a:cs typeface="Arial"/>
                <a:sym typeface="Arial"/>
              </a:rPr>
              <a:t>CURRENT SYSTEM</a:t>
            </a:r>
            <a:endParaRPr b="0" i="0" sz="3600" u="none" cap="none" strike="noStrike">
              <a:solidFill>
                <a:srgbClr val="000000"/>
              </a:solidFill>
              <a:latin typeface="Arial"/>
              <a:ea typeface="Arial"/>
              <a:cs typeface="Arial"/>
              <a:sym typeface="Arial"/>
            </a:endParaRPr>
          </a:p>
        </p:txBody>
      </p:sp>
      <p:sp>
        <p:nvSpPr>
          <p:cNvPr id="31" name="Google Shape;31;p1"/>
          <p:cNvSpPr txBox="1"/>
          <p:nvPr/>
        </p:nvSpPr>
        <p:spPr>
          <a:xfrm>
            <a:off x="34159375" y="6881050"/>
            <a:ext cx="4346400" cy="6288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600"/>
              <a:buFont typeface="Arial"/>
              <a:buNone/>
            </a:pPr>
            <a:r>
              <a:rPr b="1" i="0" lang="en-US" sz="3600" u="none" cap="none" strike="noStrike">
                <a:solidFill>
                  <a:schemeClr val="lt2"/>
                </a:solidFill>
                <a:latin typeface="Arial"/>
                <a:ea typeface="Arial"/>
                <a:cs typeface="Arial"/>
                <a:sym typeface="Arial"/>
              </a:rPr>
              <a:t>SOFTWARE USED</a:t>
            </a:r>
            <a:endParaRPr b="0" i="0" sz="3600" u="none" cap="none" strike="noStrike">
              <a:solidFill>
                <a:srgbClr val="000000"/>
              </a:solidFill>
              <a:latin typeface="Arial"/>
              <a:ea typeface="Arial"/>
              <a:cs typeface="Arial"/>
              <a:sym typeface="Arial"/>
            </a:endParaRPr>
          </a:p>
        </p:txBody>
      </p:sp>
      <p:sp>
        <p:nvSpPr>
          <p:cNvPr id="32" name="Google Shape;32;p1"/>
          <p:cNvSpPr txBox="1"/>
          <p:nvPr/>
        </p:nvSpPr>
        <p:spPr>
          <a:xfrm>
            <a:off x="5891647" y="14303946"/>
            <a:ext cx="4114800" cy="6288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600"/>
              <a:buFont typeface="Arial"/>
              <a:buNone/>
            </a:pPr>
            <a:r>
              <a:rPr b="1" i="0" lang="en-US" sz="3600" u="none" cap="none" strike="noStrike">
                <a:solidFill>
                  <a:schemeClr val="lt2"/>
                </a:solidFill>
                <a:latin typeface="Arial"/>
                <a:ea typeface="Arial"/>
                <a:cs typeface="Arial"/>
                <a:sym typeface="Arial"/>
              </a:rPr>
              <a:t>SYSTEM DESIGN</a:t>
            </a:r>
            <a:endParaRPr b="0" i="0" sz="3600" u="none" cap="none" strike="noStrike">
              <a:solidFill>
                <a:srgbClr val="000000"/>
              </a:solidFill>
              <a:latin typeface="Arial"/>
              <a:ea typeface="Arial"/>
              <a:cs typeface="Arial"/>
              <a:sym typeface="Arial"/>
            </a:endParaRPr>
          </a:p>
        </p:txBody>
      </p:sp>
      <p:sp>
        <p:nvSpPr>
          <p:cNvPr id="33" name="Google Shape;33;p1"/>
          <p:cNvSpPr txBox="1"/>
          <p:nvPr/>
        </p:nvSpPr>
        <p:spPr>
          <a:xfrm>
            <a:off x="19762428" y="11438395"/>
            <a:ext cx="4114800" cy="547687"/>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chemeClr val="lt2"/>
                </a:solidFill>
                <a:latin typeface="Arial"/>
                <a:ea typeface="Arial"/>
                <a:cs typeface="Arial"/>
                <a:sym typeface="Arial"/>
              </a:rPr>
              <a:t>APP DESIGN</a:t>
            </a:r>
            <a:endParaRPr b="0" i="0" sz="1400" u="none" cap="none" strike="noStrike">
              <a:solidFill>
                <a:srgbClr val="000000"/>
              </a:solidFill>
              <a:latin typeface="Arial"/>
              <a:ea typeface="Arial"/>
              <a:cs typeface="Arial"/>
              <a:sym typeface="Arial"/>
            </a:endParaRPr>
          </a:p>
        </p:txBody>
      </p:sp>
      <p:sp>
        <p:nvSpPr>
          <p:cNvPr id="34" name="Google Shape;34;p1"/>
          <p:cNvSpPr txBox="1"/>
          <p:nvPr/>
        </p:nvSpPr>
        <p:spPr>
          <a:xfrm>
            <a:off x="33855350" y="14303950"/>
            <a:ext cx="4578300" cy="6288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600"/>
              <a:buFont typeface="Arial"/>
              <a:buNone/>
            </a:pPr>
            <a:r>
              <a:rPr b="1" i="0" lang="en-US" sz="3600" u="none" cap="none" strike="noStrike">
                <a:solidFill>
                  <a:schemeClr val="lt2"/>
                </a:solidFill>
                <a:latin typeface="Arial"/>
                <a:ea typeface="Arial"/>
                <a:cs typeface="Arial"/>
                <a:sym typeface="Arial"/>
              </a:rPr>
              <a:t>IMPLEMENTATION</a:t>
            </a:r>
            <a:endParaRPr b="0" i="0" sz="3600" u="none" cap="none" strike="noStrike">
              <a:solidFill>
                <a:srgbClr val="000000"/>
              </a:solidFill>
              <a:latin typeface="Arial"/>
              <a:ea typeface="Arial"/>
              <a:cs typeface="Arial"/>
              <a:sym typeface="Arial"/>
            </a:endParaRPr>
          </a:p>
        </p:txBody>
      </p:sp>
      <p:sp>
        <p:nvSpPr>
          <p:cNvPr id="35" name="Google Shape;35;p1"/>
          <p:cNvSpPr txBox="1"/>
          <p:nvPr/>
        </p:nvSpPr>
        <p:spPr>
          <a:xfrm>
            <a:off x="5891647" y="23512966"/>
            <a:ext cx="4114800" cy="6288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600"/>
              <a:buFont typeface="Arial"/>
              <a:buNone/>
            </a:pPr>
            <a:r>
              <a:rPr b="1" i="0" lang="en-US" sz="3600" u="none" cap="none" strike="noStrike">
                <a:solidFill>
                  <a:schemeClr val="lt2"/>
                </a:solidFill>
                <a:latin typeface="Arial"/>
                <a:ea typeface="Arial"/>
                <a:cs typeface="Arial"/>
                <a:sym typeface="Arial"/>
              </a:rPr>
              <a:t>VERIFICATION</a:t>
            </a:r>
            <a:endParaRPr b="0" i="0" sz="3600" u="none" cap="none" strike="noStrike">
              <a:solidFill>
                <a:srgbClr val="000000"/>
              </a:solidFill>
              <a:latin typeface="Arial"/>
              <a:ea typeface="Arial"/>
              <a:cs typeface="Arial"/>
              <a:sym typeface="Arial"/>
            </a:endParaRPr>
          </a:p>
        </p:txBody>
      </p:sp>
      <p:sp>
        <p:nvSpPr>
          <p:cNvPr id="36" name="Google Shape;36;p1"/>
          <p:cNvSpPr txBox="1"/>
          <p:nvPr/>
        </p:nvSpPr>
        <p:spPr>
          <a:xfrm>
            <a:off x="19762428" y="23512966"/>
            <a:ext cx="4114800" cy="6288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600"/>
              <a:buFont typeface="Arial"/>
              <a:buNone/>
            </a:pPr>
            <a:r>
              <a:rPr b="1" i="0" lang="en-US" sz="3600" u="none" cap="none" strike="noStrike">
                <a:solidFill>
                  <a:schemeClr val="lt2"/>
                </a:solidFill>
                <a:latin typeface="Arial"/>
                <a:ea typeface="Arial"/>
                <a:cs typeface="Arial"/>
                <a:sym typeface="Arial"/>
              </a:rPr>
              <a:t>SUMMARY</a:t>
            </a:r>
            <a:endParaRPr b="0" i="0" sz="3600" u="none" cap="none" strike="noStrike">
              <a:solidFill>
                <a:srgbClr val="000000"/>
              </a:solidFill>
              <a:latin typeface="Arial"/>
              <a:ea typeface="Arial"/>
              <a:cs typeface="Arial"/>
              <a:sym typeface="Arial"/>
            </a:endParaRPr>
          </a:p>
        </p:txBody>
      </p:sp>
      <p:sp>
        <p:nvSpPr>
          <p:cNvPr id="37" name="Google Shape;37;p1"/>
          <p:cNvSpPr txBox="1"/>
          <p:nvPr/>
        </p:nvSpPr>
        <p:spPr>
          <a:xfrm>
            <a:off x="33633209" y="23512966"/>
            <a:ext cx="4114800" cy="6288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600"/>
              <a:buFont typeface="Arial"/>
              <a:buNone/>
            </a:pPr>
            <a:r>
              <a:rPr b="1" i="0" lang="en-US" sz="3600" u="none" cap="none" strike="noStrike">
                <a:solidFill>
                  <a:schemeClr val="lt2"/>
                </a:solidFill>
                <a:latin typeface="Arial"/>
                <a:ea typeface="Arial"/>
                <a:cs typeface="Arial"/>
                <a:sym typeface="Arial"/>
              </a:rPr>
              <a:t>REFERENCES</a:t>
            </a:r>
            <a:endParaRPr b="0" i="0" sz="3600" u="none" cap="none" strike="noStrike">
              <a:solidFill>
                <a:srgbClr val="000000"/>
              </a:solidFill>
              <a:latin typeface="Arial"/>
              <a:ea typeface="Arial"/>
              <a:cs typeface="Arial"/>
              <a:sym typeface="Arial"/>
            </a:endParaRPr>
          </a:p>
        </p:txBody>
      </p:sp>
      <p:pic>
        <p:nvPicPr>
          <p:cNvPr id="38" name="Google Shape;38;p1"/>
          <p:cNvPicPr preferRelativeResize="0"/>
          <p:nvPr/>
        </p:nvPicPr>
        <p:blipFill rotWithShape="1">
          <a:blip r:embed="rId4">
            <a:alphaModFix/>
          </a:blip>
          <a:srcRect b="0" l="0" r="0" t="0"/>
          <a:stretch/>
        </p:blipFill>
        <p:spPr>
          <a:xfrm>
            <a:off x="603250" y="360484"/>
            <a:ext cx="5534539" cy="3170100"/>
          </a:xfrm>
          <a:prstGeom prst="rect">
            <a:avLst/>
          </a:prstGeom>
          <a:noFill/>
          <a:ln>
            <a:noFill/>
          </a:ln>
        </p:spPr>
      </p:pic>
      <p:pic>
        <p:nvPicPr>
          <p:cNvPr id="39" name="Google Shape;39;p1"/>
          <p:cNvPicPr preferRelativeResize="0"/>
          <p:nvPr/>
        </p:nvPicPr>
        <p:blipFill rotWithShape="1">
          <a:blip r:embed="rId5">
            <a:alphaModFix/>
          </a:blip>
          <a:srcRect b="0" l="0" r="0" t="0"/>
          <a:stretch/>
        </p:blipFill>
        <p:spPr>
          <a:xfrm>
            <a:off x="39090599" y="391078"/>
            <a:ext cx="3783447" cy="3783447"/>
          </a:xfrm>
          <a:prstGeom prst="rect">
            <a:avLst/>
          </a:prstGeom>
          <a:noFill/>
          <a:ln>
            <a:noFill/>
          </a:ln>
        </p:spPr>
      </p:pic>
      <p:sp>
        <p:nvSpPr>
          <p:cNvPr id="40" name="Google Shape;40;p1"/>
          <p:cNvSpPr txBox="1"/>
          <p:nvPr/>
        </p:nvSpPr>
        <p:spPr>
          <a:xfrm>
            <a:off x="2425150" y="7765625"/>
            <a:ext cx="11481900" cy="34170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600"/>
              <a:buFont typeface="Arial"/>
              <a:buNone/>
            </a:pPr>
            <a:r>
              <a:rPr b="0" i="0" lang="en-US" sz="3600" u="none" cap="none" strike="noStrike">
                <a:solidFill>
                  <a:schemeClr val="lt1"/>
                </a:solidFill>
                <a:latin typeface="Times New Roman"/>
                <a:ea typeface="Times New Roman"/>
                <a:cs typeface="Times New Roman"/>
                <a:sym typeface="Times New Roman"/>
              </a:rPr>
              <a:t>Everyone experiences stress in some form or another; however, we often do not take stress and anxiety as seriously as we should. The AIS (American Institute of Stress) stated that 33% of people have said they’ve experienced express stress [1]. The HowRU.life application is designed to help those suffering take control of their stress and anxiety.</a:t>
            </a:r>
            <a:endParaRPr b="0" i="0" sz="3600" u="none" cap="none" strike="noStrike">
              <a:solidFill>
                <a:srgbClr val="000000"/>
              </a:solidFill>
              <a:latin typeface="Times New Roman"/>
              <a:ea typeface="Times New Roman"/>
              <a:cs typeface="Times New Roman"/>
              <a:sym typeface="Times New Roman"/>
            </a:endParaRPr>
          </a:p>
        </p:txBody>
      </p:sp>
      <p:sp>
        <p:nvSpPr>
          <p:cNvPr id="41" name="Google Shape;41;p1"/>
          <p:cNvSpPr txBox="1"/>
          <p:nvPr/>
        </p:nvSpPr>
        <p:spPr>
          <a:xfrm>
            <a:off x="3976000" y="24484050"/>
            <a:ext cx="7946100" cy="2862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600"/>
              <a:buFont typeface="Arial"/>
              <a:buNone/>
            </a:pPr>
            <a:r>
              <a:rPr b="0" i="0" lang="en-US" sz="3600" u="none" cap="none" strike="noStrike">
                <a:solidFill>
                  <a:schemeClr val="lt1"/>
                </a:solidFill>
                <a:latin typeface="Times New Roman"/>
                <a:ea typeface="Times New Roman"/>
                <a:cs typeface="Times New Roman"/>
                <a:sym typeface="Times New Roman"/>
              </a:rPr>
              <a:t>XCode and Android Studio were used to run, test, and verify both the iOS and the Android versions of the app respectively. Upon testing, both versions of the app run as expected.</a:t>
            </a:r>
            <a:endParaRPr b="0" i="0" sz="3600" u="none" cap="none" strike="noStrike">
              <a:solidFill>
                <a:srgbClr val="000000"/>
              </a:solidFill>
              <a:latin typeface="Times New Roman"/>
              <a:ea typeface="Times New Roman"/>
              <a:cs typeface="Times New Roman"/>
              <a:sym typeface="Times New Roman"/>
            </a:endParaRPr>
          </a:p>
        </p:txBody>
      </p:sp>
      <p:sp>
        <p:nvSpPr>
          <p:cNvPr id="42" name="Google Shape;42;p1"/>
          <p:cNvSpPr txBox="1"/>
          <p:nvPr/>
        </p:nvSpPr>
        <p:spPr>
          <a:xfrm>
            <a:off x="17299284" y="7765616"/>
            <a:ext cx="9939300" cy="34170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600"/>
              <a:buFont typeface="Arial"/>
              <a:buNone/>
            </a:pPr>
            <a:r>
              <a:rPr b="0" i="0" lang="en-US" sz="3600" u="none" cap="none" strike="noStrike">
                <a:solidFill>
                  <a:schemeClr val="lt1"/>
                </a:solidFill>
                <a:latin typeface="Times New Roman"/>
                <a:ea typeface="Times New Roman"/>
                <a:cs typeface="Times New Roman"/>
                <a:sym typeface="Times New Roman"/>
              </a:rPr>
              <a:t>The application runs on both Android and iOS devices. Currently, Firebase is still in use for authentication and user info storage, but needs to be moved to MongoDB. The application’s system uses React-Native and React-Native CLI. The application’s design has gotten a huge makeover.</a:t>
            </a:r>
            <a:endParaRPr b="0" i="0" sz="3600" u="none" cap="none" strike="noStrike">
              <a:solidFill>
                <a:schemeClr val="lt1"/>
              </a:solidFill>
              <a:latin typeface="Times New Roman"/>
              <a:ea typeface="Times New Roman"/>
              <a:cs typeface="Times New Roman"/>
              <a:sym typeface="Times New Roman"/>
            </a:endParaRPr>
          </a:p>
        </p:txBody>
      </p:sp>
      <p:pic>
        <p:nvPicPr>
          <p:cNvPr id="43" name="Google Shape;43;p1"/>
          <p:cNvPicPr preferRelativeResize="0"/>
          <p:nvPr/>
        </p:nvPicPr>
        <p:blipFill rotWithShape="1">
          <a:blip r:embed="rId6">
            <a:alphaModFix/>
          </a:blip>
          <a:srcRect b="0" l="0" r="0" t="0"/>
          <a:stretch/>
        </p:blipFill>
        <p:spPr>
          <a:xfrm>
            <a:off x="39090600" y="7301850"/>
            <a:ext cx="2647350" cy="2647350"/>
          </a:xfrm>
          <a:prstGeom prst="rect">
            <a:avLst/>
          </a:prstGeom>
          <a:noFill/>
          <a:ln>
            <a:noFill/>
          </a:ln>
        </p:spPr>
      </p:pic>
      <p:pic>
        <p:nvPicPr>
          <p:cNvPr id="44" name="Google Shape;44;p1"/>
          <p:cNvPicPr preferRelativeResize="0"/>
          <p:nvPr/>
        </p:nvPicPr>
        <p:blipFill rotWithShape="1">
          <a:blip r:embed="rId7">
            <a:alphaModFix/>
          </a:blip>
          <a:srcRect b="0" l="0" r="0" t="0"/>
          <a:stretch/>
        </p:blipFill>
        <p:spPr>
          <a:xfrm>
            <a:off x="39090600" y="10282452"/>
            <a:ext cx="2647352" cy="2647373"/>
          </a:xfrm>
          <a:prstGeom prst="rect">
            <a:avLst/>
          </a:prstGeom>
          <a:noFill/>
          <a:ln>
            <a:noFill/>
          </a:ln>
        </p:spPr>
      </p:pic>
      <p:pic>
        <p:nvPicPr>
          <p:cNvPr id="45" name="Google Shape;45;p1"/>
          <p:cNvPicPr preferRelativeResize="0"/>
          <p:nvPr/>
        </p:nvPicPr>
        <p:blipFill rotWithShape="1">
          <a:blip r:embed="rId8">
            <a:alphaModFix/>
          </a:blip>
          <a:srcRect b="0" l="0" r="0" t="0"/>
          <a:stretch/>
        </p:blipFill>
        <p:spPr>
          <a:xfrm>
            <a:off x="30616450" y="10176351"/>
            <a:ext cx="2647352" cy="2859581"/>
          </a:xfrm>
          <a:prstGeom prst="rect">
            <a:avLst/>
          </a:prstGeom>
          <a:noFill/>
          <a:ln>
            <a:noFill/>
          </a:ln>
        </p:spPr>
      </p:pic>
      <p:pic>
        <p:nvPicPr>
          <p:cNvPr id="46" name="Google Shape;46;p1"/>
          <p:cNvPicPr preferRelativeResize="0"/>
          <p:nvPr/>
        </p:nvPicPr>
        <p:blipFill rotWithShape="1">
          <a:blip r:embed="rId9">
            <a:alphaModFix/>
          </a:blip>
          <a:srcRect b="0" l="0" r="0" t="0"/>
          <a:stretch/>
        </p:blipFill>
        <p:spPr>
          <a:xfrm>
            <a:off x="30616452" y="7301851"/>
            <a:ext cx="2647350" cy="2647350"/>
          </a:xfrm>
          <a:prstGeom prst="rect">
            <a:avLst/>
          </a:prstGeom>
          <a:noFill/>
          <a:ln>
            <a:noFill/>
          </a:ln>
        </p:spPr>
      </p:pic>
      <p:sp>
        <p:nvSpPr>
          <p:cNvPr id="47" name="Google Shape;47;p1"/>
          <p:cNvSpPr txBox="1"/>
          <p:nvPr/>
        </p:nvSpPr>
        <p:spPr>
          <a:xfrm>
            <a:off x="33633200" y="7681400"/>
            <a:ext cx="5088000" cy="3971100"/>
          </a:xfrm>
          <a:prstGeom prst="rect">
            <a:avLst/>
          </a:prstGeom>
          <a:noFill/>
          <a:ln>
            <a:noFill/>
          </a:ln>
        </p:spPr>
        <p:txBody>
          <a:bodyPr anchorCtr="0" anchor="t" bIns="45700" lIns="91425" spcFirstLastPara="1" rIns="91425" wrap="square" tIns="45700">
            <a:spAutoFit/>
          </a:bodyPr>
          <a:lstStyle/>
          <a:p>
            <a:pPr indent="-285750" lvl="0" marL="285750" marR="0" rtl="0" algn="l">
              <a:lnSpc>
                <a:spcPct val="100000"/>
              </a:lnSpc>
              <a:spcBef>
                <a:spcPts val="0"/>
              </a:spcBef>
              <a:spcAft>
                <a:spcPts val="0"/>
              </a:spcAft>
              <a:buClr>
                <a:schemeClr val="lt1"/>
              </a:buClr>
              <a:buSzPts val="3600"/>
              <a:buFont typeface="Times New Roman"/>
              <a:buChar char="•"/>
            </a:pPr>
            <a:r>
              <a:rPr b="0" i="0" lang="en-US" sz="3600" u="none" cap="none" strike="noStrike">
                <a:solidFill>
                  <a:schemeClr val="lt1"/>
                </a:solidFill>
                <a:latin typeface="Times New Roman"/>
                <a:ea typeface="Times New Roman"/>
                <a:cs typeface="Times New Roman"/>
                <a:sym typeface="Times New Roman"/>
              </a:rPr>
              <a:t>Visual Studio Code</a:t>
            </a:r>
            <a:endParaRPr b="0" i="0" sz="3600" u="none" cap="none" strike="noStrike">
              <a:solidFill>
                <a:schemeClr val="lt1"/>
              </a:solidFill>
              <a:latin typeface="Times New Roman"/>
              <a:ea typeface="Times New Roman"/>
              <a:cs typeface="Times New Roman"/>
              <a:sym typeface="Times New Roman"/>
            </a:endParaRPr>
          </a:p>
          <a:p>
            <a:pPr indent="-285750" lvl="0" marL="285750" marR="0" rtl="0" algn="l">
              <a:lnSpc>
                <a:spcPct val="100000"/>
              </a:lnSpc>
              <a:spcBef>
                <a:spcPts val="0"/>
              </a:spcBef>
              <a:spcAft>
                <a:spcPts val="0"/>
              </a:spcAft>
              <a:buClr>
                <a:schemeClr val="lt1"/>
              </a:buClr>
              <a:buSzPts val="3600"/>
              <a:buFont typeface="Times New Roman"/>
              <a:buChar char="•"/>
            </a:pPr>
            <a:r>
              <a:rPr b="0" i="0" lang="en-US" sz="3600" u="none" cap="none" strike="noStrike">
                <a:solidFill>
                  <a:schemeClr val="lt1"/>
                </a:solidFill>
                <a:latin typeface="Times New Roman"/>
                <a:ea typeface="Times New Roman"/>
                <a:cs typeface="Times New Roman"/>
                <a:sym typeface="Times New Roman"/>
              </a:rPr>
              <a:t>GitHub/GitHub Desktop</a:t>
            </a:r>
            <a:endParaRPr b="0" i="0" sz="3600" u="none" cap="none" strike="noStrike">
              <a:solidFill>
                <a:schemeClr val="lt1"/>
              </a:solidFill>
              <a:latin typeface="Times New Roman"/>
              <a:ea typeface="Times New Roman"/>
              <a:cs typeface="Times New Roman"/>
              <a:sym typeface="Times New Roman"/>
            </a:endParaRPr>
          </a:p>
          <a:p>
            <a:pPr indent="-285750" lvl="0" marL="285750" marR="0" rtl="0" algn="l">
              <a:lnSpc>
                <a:spcPct val="100000"/>
              </a:lnSpc>
              <a:spcBef>
                <a:spcPts val="0"/>
              </a:spcBef>
              <a:spcAft>
                <a:spcPts val="0"/>
              </a:spcAft>
              <a:buClr>
                <a:schemeClr val="lt1"/>
              </a:buClr>
              <a:buSzPts val="3600"/>
              <a:buFont typeface="Times New Roman"/>
              <a:buChar char="•"/>
            </a:pPr>
            <a:r>
              <a:rPr b="0" i="0" lang="en-US" sz="3600" u="none" cap="none" strike="noStrike">
                <a:solidFill>
                  <a:schemeClr val="lt1"/>
                </a:solidFill>
                <a:latin typeface="Times New Roman"/>
                <a:ea typeface="Times New Roman"/>
                <a:cs typeface="Times New Roman"/>
                <a:sym typeface="Times New Roman"/>
              </a:rPr>
              <a:t>Android Studio/XCode</a:t>
            </a:r>
            <a:endParaRPr b="0" i="0" sz="1400" u="none" cap="none" strike="noStrike">
              <a:solidFill>
                <a:srgbClr val="000000"/>
              </a:solidFill>
              <a:latin typeface="Times New Roman"/>
              <a:ea typeface="Times New Roman"/>
              <a:cs typeface="Times New Roman"/>
              <a:sym typeface="Times New Roman"/>
            </a:endParaRPr>
          </a:p>
          <a:p>
            <a:pPr indent="-285750" lvl="0" marL="285750" marR="0" rtl="0" algn="l">
              <a:lnSpc>
                <a:spcPct val="100000"/>
              </a:lnSpc>
              <a:spcBef>
                <a:spcPts val="0"/>
              </a:spcBef>
              <a:spcAft>
                <a:spcPts val="0"/>
              </a:spcAft>
              <a:buClr>
                <a:schemeClr val="lt1"/>
              </a:buClr>
              <a:buSzPts val="3600"/>
              <a:buFont typeface="Times New Roman"/>
              <a:buChar char="•"/>
            </a:pPr>
            <a:r>
              <a:rPr b="0" i="0" lang="en-US" sz="3600" u="none" cap="none" strike="noStrike">
                <a:solidFill>
                  <a:schemeClr val="lt1"/>
                </a:solidFill>
                <a:latin typeface="Times New Roman"/>
                <a:ea typeface="Times New Roman"/>
                <a:cs typeface="Times New Roman"/>
                <a:sym typeface="Times New Roman"/>
              </a:rPr>
              <a:t>Firebase</a:t>
            </a:r>
            <a:endParaRPr b="0" i="0" sz="3600" u="none" cap="none" strike="noStrike">
              <a:solidFill>
                <a:schemeClr val="lt1"/>
              </a:solidFill>
              <a:latin typeface="Times New Roman"/>
              <a:ea typeface="Times New Roman"/>
              <a:cs typeface="Times New Roman"/>
              <a:sym typeface="Times New Roman"/>
            </a:endParaRPr>
          </a:p>
          <a:p>
            <a:pPr indent="-285750" lvl="0" marL="285750" marR="0" rtl="0" algn="l">
              <a:lnSpc>
                <a:spcPct val="100000"/>
              </a:lnSpc>
              <a:spcBef>
                <a:spcPts val="0"/>
              </a:spcBef>
              <a:spcAft>
                <a:spcPts val="0"/>
              </a:spcAft>
              <a:buClr>
                <a:schemeClr val="lt1"/>
              </a:buClr>
              <a:buSzPts val="3600"/>
              <a:buFont typeface="Times New Roman"/>
              <a:buChar char="•"/>
            </a:pPr>
            <a:r>
              <a:rPr b="0" i="0" lang="en-US" sz="3600" u="none" cap="none" strike="noStrike">
                <a:solidFill>
                  <a:schemeClr val="lt1"/>
                </a:solidFill>
                <a:latin typeface="Times New Roman"/>
                <a:ea typeface="Times New Roman"/>
                <a:cs typeface="Times New Roman"/>
                <a:sym typeface="Times New Roman"/>
              </a:rPr>
              <a:t>MongoDB</a:t>
            </a:r>
            <a:endParaRPr b="0" i="0" sz="3600" u="none" cap="none" strike="noStrike">
              <a:solidFill>
                <a:schemeClr val="lt1"/>
              </a:solidFill>
              <a:latin typeface="Times New Roman"/>
              <a:ea typeface="Times New Roman"/>
              <a:cs typeface="Times New Roman"/>
              <a:sym typeface="Times New Roman"/>
            </a:endParaRPr>
          </a:p>
          <a:p>
            <a:pPr indent="-285750" lvl="0" marL="285750" marR="0" rtl="0" algn="l">
              <a:lnSpc>
                <a:spcPct val="100000"/>
              </a:lnSpc>
              <a:spcBef>
                <a:spcPts val="0"/>
              </a:spcBef>
              <a:spcAft>
                <a:spcPts val="0"/>
              </a:spcAft>
              <a:buClr>
                <a:schemeClr val="lt1"/>
              </a:buClr>
              <a:buSzPts val="3600"/>
              <a:buFont typeface="Times New Roman"/>
              <a:buChar char="•"/>
            </a:pPr>
            <a:r>
              <a:rPr b="0" i="0" lang="en-US" sz="3600" u="none" cap="none" strike="noStrike">
                <a:solidFill>
                  <a:schemeClr val="lt1"/>
                </a:solidFill>
                <a:latin typeface="Times New Roman"/>
                <a:ea typeface="Times New Roman"/>
                <a:cs typeface="Times New Roman"/>
                <a:sym typeface="Times New Roman"/>
              </a:rPr>
              <a:t>Java/JavaScript</a:t>
            </a:r>
            <a:endParaRPr b="0" i="0" sz="1400" u="none" cap="none" strike="noStrike">
              <a:solidFill>
                <a:srgbClr val="000000"/>
              </a:solidFill>
              <a:latin typeface="Times New Roman"/>
              <a:ea typeface="Times New Roman"/>
              <a:cs typeface="Times New Roman"/>
              <a:sym typeface="Times New Roman"/>
            </a:endParaRPr>
          </a:p>
          <a:p>
            <a:pPr indent="-285750" lvl="0" marL="285750" marR="0" rtl="0" algn="l">
              <a:lnSpc>
                <a:spcPct val="100000"/>
              </a:lnSpc>
              <a:spcBef>
                <a:spcPts val="0"/>
              </a:spcBef>
              <a:spcAft>
                <a:spcPts val="0"/>
              </a:spcAft>
              <a:buClr>
                <a:schemeClr val="lt1"/>
              </a:buClr>
              <a:buSzPts val="3600"/>
              <a:buFont typeface="Times New Roman"/>
              <a:buChar char="•"/>
            </a:pPr>
            <a:r>
              <a:rPr b="0" i="0" lang="en-US" sz="3600" u="none" cap="none" strike="noStrike">
                <a:solidFill>
                  <a:schemeClr val="lt1"/>
                </a:solidFill>
                <a:latin typeface="Times New Roman"/>
                <a:ea typeface="Times New Roman"/>
                <a:cs typeface="Times New Roman"/>
                <a:sym typeface="Times New Roman"/>
              </a:rPr>
              <a:t>React-Native</a:t>
            </a:r>
            <a:endParaRPr b="0" i="0" sz="1800" u="none" cap="none" strike="noStrike">
              <a:solidFill>
                <a:schemeClr val="lt1"/>
              </a:solidFill>
              <a:latin typeface="Times New Roman"/>
              <a:ea typeface="Times New Roman"/>
              <a:cs typeface="Times New Roman"/>
              <a:sym typeface="Times New Roman"/>
            </a:endParaRPr>
          </a:p>
        </p:txBody>
      </p:sp>
      <p:sp>
        <p:nvSpPr>
          <p:cNvPr id="48" name="Google Shape;48;p1"/>
          <p:cNvSpPr txBox="1"/>
          <p:nvPr/>
        </p:nvSpPr>
        <p:spPr>
          <a:xfrm>
            <a:off x="1990898" y="15339938"/>
            <a:ext cx="11916300" cy="2862900"/>
          </a:xfrm>
          <a:prstGeom prst="rect">
            <a:avLst/>
          </a:prstGeom>
          <a:noFill/>
          <a:ln>
            <a:noFill/>
          </a:ln>
        </p:spPr>
        <p:txBody>
          <a:bodyPr anchorCtr="0" anchor="t" bIns="45700" lIns="91425" spcFirstLastPara="1" rIns="91425" wrap="square" tIns="45700">
            <a:spAutoFit/>
          </a:bodyPr>
          <a:lstStyle/>
          <a:p>
            <a:pPr indent="-571500" lvl="0" marL="571500" marR="0" rtl="0" algn="l">
              <a:lnSpc>
                <a:spcPct val="100000"/>
              </a:lnSpc>
              <a:spcBef>
                <a:spcPts val="0"/>
              </a:spcBef>
              <a:spcAft>
                <a:spcPts val="0"/>
              </a:spcAft>
              <a:buClr>
                <a:schemeClr val="lt1"/>
              </a:buClr>
              <a:buSzPts val="3600"/>
              <a:buFont typeface="Times New Roman"/>
              <a:buChar char="•"/>
            </a:pPr>
            <a:r>
              <a:rPr b="0" i="0" lang="en-US" sz="3600" u="none" cap="none" strike="noStrike">
                <a:solidFill>
                  <a:schemeClr val="lt1"/>
                </a:solidFill>
                <a:latin typeface="Times New Roman"/>
                <a:ea typeface="Times New Roman"/>
                <a:cs typeface="Times New Roman"/>
                <a:sym typeface="Times New Roman"/>
              </a:rPr>
              <a:t>JaveScript, HTML and CSS are what the applicatio uses for its front-end.</a:t>
            </a:r>
            <a:endParaRPr b="0" i="0" sz="3600" u="none" cap="none" strike="noStrike">
              <a:solidFill>
                <a:schemeClr val="lt1"/>
              </a:solidFill>
              <a:latin typeface="Times New Roman"/>
              <a:ea typeface="Times New Roman"/>
              <a:cs typeface="Times New Roman"/>
              <a:sym typeface="Times New Roman"/>
            </a:endParaRPr>
          </a:p>
          <a:p>
            <a:pPr indent="-571500" lvl="0" marL="571500" marR="0" rtl="0" algn="l">
              <a:lnSpc>
                <a:spcPct val="100000"/>
              </a:lnSpc>
              <a:spcBef>
                <a:spcPts val="0"/>
              </a:spcBef>
              <a:spcAft>
                <a:spcPts val="0"/>
              </a:spcAft>
              <a:buClr>
                <a:schemeClr val="lt1"/>
              </a:buClr>
              <a:buSzPts val="3600"/>
              <a:buFont typeface="Times New Roman"/>
              <a:buChar char="•"/>
            </a:pPr>
            <a:r>
              <a:rPr b="0" i="0" lang="en-US" sz="3600" u="none" cap="none" strike="noStrike">
                <a:solidFill>
                  <a:schemeClr val="lt1"/>
                </a:solidFill>
                <a:latin typeface="Times New Roman"/>
                <a:ea typeface="Times New Roman"/>
                <a:cs typeface="Times New Roman"/>
                <a:sym typeface="Times New Roman"/>
              </a:rPr>
              <a:t>React-Nativeis is what the application uses for its back-end.</a:t>
            </a:r>
            <a:endParaRPr b="0" i="0" sz="3600" u="none" cap="none" strike="noStrike">
              <a:solidFill>
                <a:schemeClr val="lt1"/>
              </a:solidFill>
              <a:latin typeface="Times New Roman"/>
              <a:ea typeface="Times New Roman"/>
              <a:cs typeface="Times New Roman"/>
              <a:sym typeface="Times New Roman"/>
            </a:endParaRPr>
          </a:p>
          <a:p>
            <a:pPr indent="-571500" lvl="0" marL="571500" marR="0" rtl="0" algn="l">
              <a:lnSpc>
                <a:spcPct val="100000"/>
              </a:lnSpc>
              <a:spcBef>
                <a:spcPts val="0"/>
              </a:spcBef>
              <a:spcAft>
                <a:spcPts val="0"/>
              </a:spcAft>
              <a:buClr>
                <a:schemeClr val="lt1"/>
              </a:buClr>
              <a:buSzPts val="3600"/>
              <a:buFont typeface="Times New Roman"/>
              <a:buChar char="•"/>
            </a:pPr>
            <a:r>
              <a:rPr b="0" i="0" lang="en-US" sz="3600" u="none" cap="none" strike="noStrike">
                <a:solidFill>
                  <a:schemeClr val="lt1"/>
                </a:solidFill>
                <a:latin typeface="Times New Roman"/>
                <a:ea typeface="Times New Roman"/>
                <a:cs typeface="Times New Roman"/>
                <a:sym typeface="Times New Roman"/>
              </a:rPr>
              <a:t>Firebase for storing a user’s data (will be moved to MongoDB).</a:t>
            </a:r>
            <a:endParaRPr b="0" i="0" sz="1400" u="none" cap="none" strike="noStrike">
              <a:solidFill>
                <a:srgbClr val="000000"/>
              </a:solidFill>
              <a:latin typeface="Times New Roman"/>
              <a:ea typeface="Times New Roman"/>
              <a:cs typeface="Times New Roman"/>
              <a:sym typeface="Times New Roman"/>
            </a:endParaRPr>
          </a:p>
        </p:txBody>
      </p:sp>
      <p:sp>
        <p:nvSpPr>
          <p:cNvPr id="49" name="Google Shape;49;p1"/>
          <p:cNvSpPr txBox="1"/>
          <p:nvPr/>
        </p:nvSpPr>
        <p:spPr>
          <a:xfrm>
            <a:off x="30957890" y="15189853"/>
            <a:ext cx="11916300" cy="56337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600"/>
              <a:buFont typeface="Arial"/>
              <a:buNone/>
            </a:pPr>
            <a:r>
              <a:rPr b="0" i="0" lang="en-US" sz="3600" u="none" cap="none" strike="noStrike">
                <a:solidFill>
                  <a:schemeClr val="lt1"/>
                </a:solidFill>
                <a:latin typeface="Times New Roman"/>
                <a:ea typeface="Times New Roman"/>
                <a:cs typeface="Times New Roman"/>
                <a:sym typeface="Times New Roman"/>
              </a:rPr>
              <a:t>This semester, our team focused mainly on the design and back-end of the application. Despite unforeseen circumstances with Firebase, we achieved several of our goals:</a:t>
            </a:r>
            <a:endParaRPr b="0" i="0" sz="3600" u="none" cap="none" strike="noStrike">
              <a:solidFill>
                <a:schemeClr val="lt1"/>
              </a:solidFill>
              <a:latin typeface="Times New Roman"/>
              <a:ea typeface="Times New Roman"/>
              <a:cs typeface="Times New Roman"/>
              <a:sym typeface="Times New Roman"/>
            </a:endParaRPr>
          </a:p>
          <a:p>
            <a:pPr indent="-457200" lvl="0" marL="457200" marR="0" rtl="0" algn="l">
              <a:lnSpc>
                <a:spcPct val="100000"/>
              </a:lnSpc>
              <a:spcBef>
                <a:spcPts val="0"/>
              </a:spcBef>
              <a:spcAft>
                <a:spcPts val="0"/>
              </a:spcAft>
              <a:buClr>
                <a:schemeClr val="lt1"/>
              </a:buClr>
              <a:buSzPts val="3600"/>
              <a:buFont typeface="Times New Roman"/>
              <a:buChar char="●"/>
            </a:pPr>
            <a:r>
              <a:rPr b="0" i="0" lang="en-US" sz="3600" u="none" cap="none" strike="noStrike">
                <a:solidFill>
                  <a:schemeClr val="lt1"/>
                </a:solidFill>
                <a:latin typeface="Times New Roman"/>
                <a:ea typeface="Times New Roman"/>
                <a:cs typeface="Times New Roman"/>
                <a:sym typeface="Times New Roman"/>
              </a:rPr>
              <a:t>Brand new menu screen with a nicer design and improvve functionality.</a:t>
            </a:r>
            <a:endParaRPr b="0" i="0" sz="3600" u="none" cap="none" strike="noStrike">
              <a:solidFill>
                <a:schemeClr val="lt1"/>
              </a:solidFill>
              <a:latin typeface="Times New Roman"/>
              <a:ea typeface="Times New Roman"/>
              <a:cs typeface="Times New Roman"/>
              <a:sym typeface="Times New Roman"/>
            </a:endParaRPr>
          </a:p>
          <a:p>
            <a:pPr indent="-457200" lvl="0" marL="457200" marR="0" rtl="0" algn="l">
              <a:lnSpc>
                <a:spcPct val="100000"/>
              </a:lnSpc>
              <a:spcBef>
                <a:spcPts val="0"/>
              </a:spcBef>
              <a:spcAft>
                <a:spcPts val="0"/>
              </a:spcAft>
              <a:buClr>
                <a:schemeClr val="lt1"/>
              </a:buClr>
              <a:buSzPts val="3600"/>
              <a:buFont typeface="Times New Roman"/>
              <a:buChar char="●"/>
            </a:pPr>
            <a:r>
              <a:rPr b="0" i="0" lang="en-US" sz="3600" u="none" cap="none" strike="noStrike">
                <a:solidFill>
                  <a:schemeClr val="lt1"/>
                </a:solidFill>
                <a:latin typeface="Times New Roman"/>
                <a:ea typeface="Times New Roman"/>
                <a:cs typeface="Times New Roman"/>
                <a:sym typeface="Times New Roman"/>
              </a:rPr>
              <a:t>Revamped “four quadrants” screen with a fresh design to make the screen look much less cramped.</a:t>
            </a:r>
            <a:endParaRPr b="0" i="0" sz="3600" u="none" cap="none" strike="noStrike">
              <a:solidFill>
                <a:schemeClr val="lt1"/>
              </a:solidFill>
              <a:latin typeface="Times New Roman"/>
              <a:ea typeface="Times New Roman"/>
              <a:cs typeface="Times New Roman"/>
              <a:sym typeface="Times New Roman"/>
            </a:endParaRPr>
          </a:p>
          <a:p>
            <a:pPr indent="-457200" lvl="0" marL="457200" marR="0" rtl="0" algn="l">
              <a:lnSpc>
                <a:spcPct val="100000"/>
              </a:lnSpc>
              <a:spcBef>
                <a:spcPts val="0"/>
              </a:spcBef>
              <a:spcAft>
                <a:spcPts val="0"/>
              </a:spcAft>
              <a:buClr>
                <a:schemeClr val="lt1"/>
              </a:buClr>
              <a:buSzPts val="3600"/>
              <a:buFont typeface="Times New Roman"/>
              <a:buChar char="●"/>
            </a:pPr>
            <a:r>
              <a:rPr b="0" i="0" lang="en-US" sz="3600" u="none" cap="none" strike="noStrike">
                <a:solidFill>
                  <a:schemeClr val="lt1"/>
                </a:solidFill>
                <a:latin typeface="Times New Roman"/>
                <a:ea typeface="Times New Roman"/>
                <a:cs typeface="Times New Roman"/>
                <a:sym typeface="Times New Roman"/>
              </a:rPr>
              <a:t>Different background color for all screens to better match the color pallets of the application.</a:t>
            </a:r>
            <a:endParaRPr b="0" i="0" sz="3600" u="none" cap="none" strike="noStrike">
              <a:solidFill>
                <a:schemeClr val="lt1"/>
              </a:solidFill>
              <a:latin typeface="Times New Roman"/>
              <a:ea typeface="Times New Roman"/>
              <a:cs typeface="Times New Roman"/>
              <a:sym typeface="Times New Roman"/>
            </a:endParaRPr>
          </a:p>
          <a:p>
            <a:pPr indent="-457200" lvl="0" marL="457200" marR="0" rtl="0" algn="l">
              <a:lnSpc>
                <a:spcPct val="100000"/>
              </a:lnSpc>
              <a:spcBef>
                <a:spcPts val="0"/>
              </a:spcBef>
              <a:spcAft>
                <a:spcPts val="0"/>
              </a:spcAft>
              <a:buClr>
                <a:schemeClr val="lt1"/>
              </a:buClr>
              <a:buSzPts val="3600"/>
              <a:buFont typeface="Times New Roman"/>
              <a:buChar char="●"/>
            </a:pPr>
            <a:r>
              <a:rPr b="0" i="0" lang="en-US" sz="3600" u="none" cap="none" strike="noStrike">
                <a:solidFill>
                  <a:schemeClr val="lt1"/>
                </a:solidFill>
                <a:latin typeface="Times New Roman"/>
                <a:ea typeface="Times New Roman"/>
                <a:cs typeface="Times New Roman"/>
                <a:sym typeface="Times New Roman"/>
              </a:rPr>
              <a:t>MongoDB account set up and PO access given for future use.</a:t>
            </a:r>
            <a:endParaRPr b="0" i="0" sz="3600" u="none" cap="none" strike="noStrike">
              <a:solidFill>
                <a:schemeClr val="lt1"/>
              </a:solidFill>
              <a:latin typeface="Times New Roman"/>
              <a:ea typeface="Times New Roman"/>
              <a:cs typeface="Times New Roman"/>
              <a:sym typeface="Times New Roman"/>
            </a:endParaRPr>
          </a:p>
        </p:txBody>
      </p:sp>
      <p:sp>
        <p:nvSpPr>
          <p:cNvPr id="50" name="Google Shape;50;p1"/>
          <p:cNvSpPr txBox="1"/>
          <p:nvPr/>
        </p:nvSpPr>
        <p:spPr>
          <a:xfrm>
            <a:off x="30912014" y="24360902"/>
            <a:ext cx="10841100" cy="23088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600"/>
              <a:buFont typeface="Arial"/>
              <a:buNone/>
            </a:pPr>
            <a:r>
              <a:rPr b="0" i="0" lang="en-US" sz="3600" u="none" cap="none" strike="noStrike">
                <a:solidFill>
                  <a:schemeClr val="lt1"/>
                </a:solidFill>
                <a:latin typeface="Times New Roman"/>
                <a:ea typeface="Times New Roman"/>
                <a:cs typeface="Times New Roman"/>
                <a:sym typeface="Times New Roman"/>
              </a:rPr>
              <a:t>[1] </a:t>
            </a:r>
            <a:r>
              <a:rPr b="0" i="1" lang="en-US" sz="3600" u="none" cap="none" strike="noStrike">
                <a:solidFill>
                  <a:schemeClr val="lt1"/>
                </a:solidFill>
                <a:latin typeface="Times New Roman"/>
                <a:ea typeface="Times New Roman"/>
                <a:cs typeface="Times New Roman"/>
                <a:sym typeface="Times New Roman"/>
              </a:rPr>
              <a:t>Stress Facts and Statistics</a:t>
            </a:r>
            <a:r>
              <a:rPr b="0" i="0" lang="en-US" sz="3600" u="none" cap="none" strike="noStrike">
                <a:solidFill>
                  <a:schemeClr val="lt1"/>
                </a:solidFill>
                <a:latin typeface="Times New Roman"/>
                <a:ea typeface="Times New Roman"/>
                <a:cs typeface="Times New Roman"/>
                <a:sym typeface="Times New Roman"/>
              </a:rPr>
              <a:t>. The Recovery Clinic. Septemeber 5, 2022. https://www.therecoveryvillage.com/mental-health/stress/stress-statistics/</a:t>
            </a:r>
            <a:endParaRPr b="0" i="0" sz="1800" u="none" cap="none" strike="noStrike">
              <a:solidFill>
                <a:schemeClr val="dk1"/>
              </a:solidFill>
              <a:latin typeface="Times New Roman"/>
              <a:ea typeface="Times New Roman"/>
              <a:cs typeface="Times New Roman"/>
              <a:sym typeface="Times New Roman"/>
            </a:endParaRPr>
          </a:p>
        </p:txBody>
      </p:sp>
      <p:pic>
        <p:nvPicPr>
          <p:cNvPr id="51" name="Google Shape;51;p1"/>
          <p:cNvPicPr preferRelativeResize="0"/>
          <p:nvPr/>
        </p:nvPicPr>
        <p:blipFill rotWithShape="1">
          <a:blip r:embed="rId10">
            <a:alphaModFix/>
          </a:blip>
          <a:srcRect b="0" l="0" r="0" t="0"/>
          <a:stretch/>
        </p:blipFill>
        <p:spPr>
          <a:xfrm>
            <a:off x="14246275" y="12692812"/>
            <a:ext cx="4578300" cy="9915561"/>
          </a:xfrm>
          <a:prstGeom prst="rect">
            <a:avLst/>
          </a:prstGeom>
          <a:noFill/>
          <a:ln>
            <a:noFill/>
          </a:ln>
        </p:spPr>
      </p:pic>
      <p:pic>
        <p:nvPicPr>
          <p:cNvPr id="52" name="Google Shape;52;p1"/>
          <p:cNvPicPr preferRelativeResize="0"/>
          <p:nvPr/>
        </p:nvPicPr>
        <p:blipFill rotWithShape="1">
          <a:blip r:embed="rId11">
            <a:alphaModFix/>
          </a:blip>
          <a:srcRect b="18333" l="10026" r="11145" t="11069"/>
          <a:stretch/>
        </p:blipFill>
        <p:spPr>
          <a:xfrm>
            <a:off x="19163625" y="12761026"/>
            <a:ext cx="5534551" cy="9915474"/>
          </a:xfrm>
          <a:prstGeom prst="rect">
            <a:avLst/>
          </a:prstGeom>
          <a:noFill/>
          <a:ln>
            <a:noFill/>
          </a:ln>
        </p:spPr>
      </p:pic>
      <p:pic>
        <p:nvPicPr>
          <p:cNvPr id="53" name="Google Shape;53;p1"/>
          <p:cNvPicPr preferRelativeResize="0"/>
          <p:nvPr/>
        </p:nvPicPr>
        <p:blipFill rotWithShape="1">
          <a:blip r:embed="rId12">
            <a:alphaModFix/>
          </a:blip>
          <a:srcRect b="0" l="0" r="0" t="0"/>
          <a:stretch/>
        </p:blipFill>
        <p:spPr>
          <a:xfrm>
            <a:off x="25037237" y="12692812"/>
            <a:ext cx="4578250" cy="9915453"/>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1_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2019-06-25T19:12:02Z</dcterms:created>
  <dc:creator>Oscar Negret</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