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nrvmyaqsntnBwTl3nopj1dvg3M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8.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6.png"/><Relationship Id="rId11" Type="http://schemas.openxmlformats.org/officeDocument/2006/relationships/image" Target="../media/image24.png"/><Relationship Id="rId10" Type="http://schemas.openxmlformats.org/officeDocument/2006/relationships/image" Target="../media/image12.png"/><Relationship Id="rId21" Type="http://schemas.openxmlformats.org/officeDocument/2006/relationships/image" Target="../media/image18.png"/><Relationship Id="rId13" Type="http://schemas.openxmlformats.org/officeDocument/2006/relationships/image" Target="../media/image14.png"/><Relationship Id="rId12"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jpg"/><Relationship Id="rId4" Type="http://schemas.openxmlformats.org/officeDocument/2006/relationships/image" Target="../media/image3.png"/><Relationship Id="rId9" Type="http://schemas.openxmlformats.org/officeDocument/2006/relationships/image" Target="../media/image11.png"/><Relationship Id="rId15" Type="http://schemas.openxmlformats.org/officeDocument/2006/relationships/image" Target="../media/image23.png"/><Relationship Id="rId14" Type="http://schemas.openxmlformats.org/officeDocument/2006/relationships/image" Target="../media/image20.png"/><Relationship Id="rId17" Type="http://schemas.openxmlformats.org/officeDocument/2006/relationships/image" Target="../media/image22.png"/><Relationship Id="rId16" Type="http://schemas.openxmlformats.org/officeDocument/2006/relationships/image" Target="../media/image19.png"/><Relationship Id="rId5" Type="http://schemas.openxmlformats.org/officeDocument/2006/relationships/image" Target="../media/image7.png"/><Relationship Id="rId19" Type="http://schemas.openxmlformats.org/officeDocument/2006/relationships/image" Target="../media/image17.png"/><Relationship Id="rId6" Type="http://schemas.openxmlformats.org/officeDocument/2006/relationships/image" Target="../media/image6.png"/><Relationship Id="rId18" Type="http://schemas.openxmlformats.org/officeDocument/2006/relationships/image" Target="../media/image21.png"/><Relationship Id="rId7" Type="http://schemas.openxmlformats.org/officeDocument/2006/relationships/image" Target="../media/image2.png"/><Relationship Id="rId8"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1"/>
          <p:cNvSpPr txBox="1"/>
          <p:nvPr/>
        </p:nvSpPr>
        <p:spPr>
          <a:xfrm>
            <a:off x="1152200" y="20772383"/>
            <a:ext cx="10176600" cy="43344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b="0" i="0" lang="en-US" sz="3075" u="none" cap="none" strike="noStrike">
                <a:solidFill>
                  <a:schemeClr val="lt2"/>
                </a:solidFill>
                <a:latin typeface="Arial"/>
                <a:ea typeface="Arial"/>
                <a:cs typeface="Arial"/>
                <a:sym typeface="Arial"/>
              </a:rPr>
              <a:t>HowRU</a:t>
            </a:r>
            <a:r>
              <a:rPr b="0" i="0" lang="en-US" sz="3075" u="none" cap="none" strike="noStrike">
                <a:solidFill>
                  <a:schemeClr val="lt2"/>
                </a:solidFill>
                <a:latin typeface="Arial"/>
                <a:ea typeface="Arial"/>
                <a:cs typeface="Arial"/>
                <a:sym typeface="Arial"/>
              </a:rPr>
              <a:t>’s </a:t>
            </a:r>
            <a:r>
              <a:rPr lang="en-US" sz="3075">
                <a:solidFill>
                  <a:schemeClr val="lt2"/>
                </a:solidFill>
              </a:rPr>
              <a:t>backend </a:t>
            </a:r>
            <a:r>
              <a:rPr b="0" i="0" lang="en-US" sz="3075" u="none" cap="none" strike="noStrike">
                <a:solidFill>
                  <a:schemeClr val="lt2"/>
                </a:solidFill>
                <a:latin typeface="Arial"/>
                <a:ea typeface="Arial"/>
                <a:cs typeface="Arial"/>
                <a:sym typeface="Arial"/>
              </a:rPr>
              <a:t>system </a:t>
            </a:r>
            <a:r>
              <a:rPr lang="en-US" sz="3075">
                <a:solidFill>
                  <a:schemeClr val="lt2"/>
                </a:solidFill>
              </a:rPr>
              <a:t>is comprised of a React-native framework and a MongoDB database platform. The Reactive native framework and MongoDB allows us to develop and scale the application seamlessly to various platforms such as iOS, Android and web applications if needed. To support front end development, HTML, CSS and React Javascript library is utilized.</a:t>
            </a:r>
            <a:endParaRPr sz="3075">
              <a:solidFill>
                <a:schemeClr val="lt2"/>
              </a:solidFill>
            </a:endParaRPr>
          </a:p>
          <a:p>
            <a:pPr indent="0" lvl="0" marL="0" marR="0" rtl="0" algn="l">
              <a:spcBef>
                <a:spcPts val="0"/>
              </a:spcBef>
              <a:spcAft>
                <a:spcPts val="0"/>
              </a:spcAft>
              <a:buClr>
                <a:schemeClr val="dk1"/>
              </a:buClr>
              <a:buSzPts val="1100"/>
              <a:buFont typeface="Arial"/>
              <a:buNone/>
            </a:pPr>
            <a:r>
              <a:t/>
            </a:r>
            <a:endParaRPr sz="3075">
              <a:solidFill>
                <a:schemeClr val="lt2"/>
              </a:solidFill>
            </a:endParaRPr>
          </a:p>
          <a:p>
            <a:pPr indent="0" lvl="0" marL="0" marR="0" rtl="0" algn="l">
              <a:spcBef>
                <a:spcPts val="0"/>
              </a:spcBef>
              <a:spcAft>
                <a:spcPts val="0"/>
              </a:spcAft>
              <a:buNone/>
            </a:pPr>
            <a:r>
              <a:t/>
            </a:r>
            <a:endParaRPr sz="3075">
              <a:solidFill>
                <a:schemeClr val="lt2"/>
              </a:solidFill>
            </a:endParaRPr>
          </a:p>
        </p:txBody>
      </p:sp>
      <p:sp>
        <p:nvSpPr>
          <p:cNvPr id="25" name="Google Shape;25;p1"/>
          <p:cNvSpPr txBox="1"/>
          <p:nvPr/>
        </p:nvSpPr>
        <p:spPr>
          <a:xfrm>
            <a:off x="9601200" y="617630"/>
            <a:ext cx="24688800" cy="3632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800" u="none" cap="none" strike="noStrike">
                <a:solidFill>
                  <a:schemeClr val="lt1"/>
                </a:solidFill>
                <a:latin typeface="Arial"/>
                <a:ea typeface="Arial"/>
                <a:cs typeface="Arial"/>
                <a:sym typeface="Arial"/>
              </a:rPr>
              <a:t>Knight Foundation School of Computing and Information Sciences</a:t>
            </a:r>
            <a:endParaRPr/>
          </a:p>
          <a:p>
            <a:pPr indent="0" lvl="0" marL="0" marR="0" rtl="0" algn="ctr">
              <a:spcBef>
                <a:spcPts val="0"/>
              </a:spcBef>
              <a:spcAft>
                <a:spcPts val="0"/>
              </a:spcAft>
              <a:buNone/>
            </a:pPr>
            <a:r>
              <a:rPr i="1" lang="en-US" sz="5400">
                <a:solidFill>
                  <a:schemeClr val="lt1"/>
                </a:solidFill>
              </a:rPr>
              <a:t>Fall</a:t>
            </a:r>
            <a:r>
              <a:rPr b="0" i="1" lang="en-US" sz="5400" u="none" cap="none" strike="noStrike">
                <a:solidFill>
                  <a:schemeClr val="lt1"/>
                </a:solidFill>
                <a:latin typeface="Arial"/>
                <a:ea typeface="Arial"/>
                <a:cs typeface="Arial"/>
                <a:sym typeface="Arial"/>
              </a:rPr>
              <a:t> 2022 </a:t>
            </a:r>
            <a:r>
              <a:rPr i="1" lang="en-US" sz="5400">
                <a:solidFill>
                  <a:schemeClr val="lt1"/>
                </a:solidFill>
              </a:rPr>
              <a:t>Capstone II</a:t>
            </a:r>
            <a:r>
              <a:rPr b="0" i="1" lang="en-US" sz="5400" u="none" cap="none" strike="noStrike">
                <a:solidFill>
                  <a:schemeClr val="lt1"/>
                </a:solidFill>
                <a:latin typeface="Arial"/>
                <a:ea typeface="Arial"/>
                <a:cs typeface="Arial"/>
                <a:sym typeface="Arial"/>
              </a:rPr>
              <a:t> Project</a:t>
            </a:r>
            <a:endParaRPr/>
          </a:p>
        </p:txBody>
      </p:sp>
      <p:sp>
        <p:nvSpPr>
          <p:cNvPr id="26" name="Google Shape;26;p1"/>
          <p:cNvSpPr txBox="1"/>
          <p:nvPr/>
        </p:nvSpPr>
        <p:spPr>
          <a:xfrm>
            <a:off x="4343400" y="3836381"/>
            <a:ext cx="35204400" cy="3230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Stress and Anxiety Self Management App</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 </a:t>
            </a:r>
            <a:r>
              <a:rPr lang="en-US" sz="3500">
                <a:solidFill>
                  <a:schemeClr val="lt1"/>
                </a:solidFill>
              </a:rPr>
              <a:t>James Bustos</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Liane Sangollo, Florida International University </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Dr. Masoud Sadjadi ,</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27" name="Google Shape;27;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Liane Sangollo. I thank Liane Sangollo for her assistance and mentorship that I received throughout the senior design project.</a:t>
            </a:r>
            <a:endParaRPr/>
          </a:p>
        </p:txBody>
      </p:sp>
      <p:sp>
        <p:nvSpPr>
          <p:cNvPr id="28" name="Google Shape;28;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sp>
        <p:nvSpPr>
          <p:cNvPr id="29" name="Google Shape;29;p1"/>
          <p:cNvSpPr txBox="1"/>
          <p:nvPr/>
        </p:nvSpPr>
        <p:spPr>
          <a:xfrm>
            <a:off x="4183111" y="765737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30" name="Google Shape;30;p1"/>
          <p:cNvSpPr txBox="1"/>
          <p:nvPr/>
        </p:nvSpPr>
        <p:spPr>
          <a:xfrm>
            <a:off x="15509081" y="2416546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p:txBody>
      </p:sp>
      <p:sp>
        <p:nvSpPr>
          <p:cNvPr id="31" name="Google Shape;31;p1"/>
          <p:cNvSpPr txBox="1"/>
          <p:nvPr/>
        </p:nvSpPr>
        <p:spPr>
          <a:xfrm>
            <a:off x="35309480" y="15122358"/>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p:txBody>
      </p:sp>
      <p:sp>
        <p:nvSpPr>
          <p:cNvPr id="32" name="Google Shape;32;p1"/>
          <p:cNvSpPr txBox="1"/>
          <p:nvPr/>
        </p:nvSpPr>
        <p:spPr>
          <a:xfrm>
            <a:off x="3371762" y="19784398"/>
            <a:ext cx="57375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&amp; OBJECT DESIGN</a:t>
            </a:r>
            <a:endParaRPr/>
          </a:p>
        </p:txBody>
      </p:sp>
      <p:sp>
        <p:nvSpPr>
          <p:cNvPr id="33" name="Google Shape;33;p1"/>
          <p:cNvSpPr txBox="1"/>
          <p:nvPr/>
        </p:nvSpPr>
        <p:spPr>
          <a:xfrm>
            <a:off x="33552378" y="8670373"/>
            <a:ext cx="7145746"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CONTRIBUTION/IMPLEMENTATION</a:t>
            </a:r>
            <a:endParaRPr/>
          </a:p>
        </p:txBody>
      </p:sp>
      <p:sp>
        <p:nvSpPr>
          <p:cNvPr id="34" name="Google Shape;34;p1"/>
          <p:cNvSpPr txBox="1"/>
          <p:nvPr/>
        </p:nvSpPr>
        <p:spPr>
          <a:xfrm>
            <a:off x="4183102" y="24783340"/>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VERIFICATION</a:t>
            </a:r>
            <a:endParaRPr/>
          </a:p>
        </p:txBody>
      </p:sp>
      <p:sp>
        <p:nvSpPr>
          <p:cNvPr id="35" name="Google Shape;35;p1"/>
          <p:cNvSpPr txBox="1"/>
          <p:nvPr/>
        </p:nvSpPr>
        <p:spPr>
          <a:xfrm>
            <a:off x="4183106" y="1461010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36" name="Google Shape;36;p1"/>
          <p:cNvSpPr txBox="1"/>
          <p:nvPr/>
        </p:nvSpPr>
        <p:spPr>
          <a:xfrm>
            <a:off x="24733348" y="2405036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REFERENCES</a:t>
            </a:r>
            <a:endParaRPr/>
          </a:p>
        </p:txBody>
      </p:sp>
      <p:pic>
        <p:nvPicPr>
          <p:cNvPr descr="Text&#10;&#10;Description automatically generated" id="37" name="Google Shape;37;p1"/>
          <p:cNvPicPr preferRelativeResize="0"/>
          <p:nvPr/>
        </p:nvPicPr>
        <p:blipFill rotWithShape="1">
          <a:blip r:embed="rId4">
            <a:alphaModFix/>
          </a:blip>
          <a:srcRect b="0" l="0" r="0" t="0"/>
          <a:stretch/>
        </p:blipFill>
        <p:spPr>
          <a:xfrm>
            <a:off x="1306513" y="1032522"/>
            <a:ext cx="5472896" cy="3134791"/>
          </a:xfrm>
          <a:prstGeom prst="rect">
            <a:avLst/>
          </a:prstGeom>
          <a:noFill/>
          <a:ln>
            <a:noFill/>
          </a:ln>
        </p:spPr>
      </p:pic>
      <p:pic>
        <p:nvPicPr>
          <p:cNvPr descr="Icon&#10;&#10;Description automatically generated" id="38" name="Google Shape;38;p1"/>
          <p:cNvPicPr preferRelativeResize="0"/>
          <p:nvPr/>
        </p:nvPicPr>
        <p:blipFill rotWithShape="1">
          <a:blip r:embed="rId5">
            <a:alphaModFix/>
          </a:blip>
          <a:srcRect b="0" l="0" r="0" t="0"/>
          <a:stretch/>
        </p:blipFill>
        <p:spPr>
          <a:xfrm>
            <a:off x="39424280" y="1006906"/>
            <a:ext cx="3160407" cy="3160407"/>
          </a:xfrm>
          <a:prstGeom prst="rect">
            <a:avLst/>
          </a:prstGeom>
          <a:noFill/>
          <a:ln>
            <a:noFill/>
          </a:ln>
        </p:spPr>
      </p:pic>
      <p:sp>
        <p:nvSpPr>
          <p:cNvPr id="39" name="Google Shape;39;p1"/>
          <p:cNvSpPr txBox="1"/>
          <p:nvPr/>
        </p:nvSpPr>
        <p:spPr>
          <a:xfrm>
            <a:off x="18395755" y="7806043"/>
            <a:ext cx="67209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rPr>
              <a:t>IMAGES</a:t>
            </a:r>
            <a:endParaRPr/>
          </a:p>
        </p:txBody>
      </p:sp>
      <p:pic>
        <p:nvPicPr>
          <p:cNvPr descr="Icon&#10;&#10;Description automatically generated" id="40" name="Google Shape;40;p1"/>
          <p:cNvPicPr preferRelativeResize="0"/>
          <p:nvPr/>
        </p:nvPicPr>
        <p:blipFill rotWithShape="1">
          <a:blip r:embed="rId6">
            <a:alphaModFix/>
          </a:blip>
          <a:srcRect b="0" l="0" r="0" t="0"/>
          <a:stretch/>
        </p:blipFill>
        <p:spPr>
          <a:xfrm>
            <a:off x="38385071" y="23589456"/>
            <a:ext cx="2078417" cy="2095011"/>
          </a:xfrm>
          <a:prstGeom prst="rect">
            <a:avLst/>
          </a:prstGeom>
          <a:noFill/>
          <a:ln>
            <a:noFill/>
          </a:ln>
        </p:spPr>
      </p:pic>
      <p:pic>
        <p:nvPicPr>
          <p:cNvPr descr="Logo, icon&#10;&#10;Description automatically generated" id="41" name="Google Shape;41;p1"/>
          <p:cNvPicPr preferRelativeResize="0"/>
          <p:nvPr/>
        </p:nvPicPr>
        <p:blipFill rotWithShape="1">
          <a:blip r:embed="rId7">
            <a:alphaModFix/>
          </a:blip>
          <a:srcRect b="0" l="0" r="0" t="0"/>
          <a:stretch/>
        </p:blipFill>
        <p:spPr>
          <a:xfrm>
            <a:off x="35249371" y="26283197"/>
            <a:ext cx="3751760" cy="2109167"/>
          </a:xfrm>
          <a:prstGeom prst="rect">
            <a:avLst/>
          </a:prstGeom>
          <a:noFill/>
          <a:ln>
            <a:noFill/>
          </a:ln>
        </p:spPr>
      </p:pic>
      <p:pic>
        <p:nvPicPr>
          <p:cNvPr descr="Icon&#10;&#10;Description automatically generated" id="42" name="Google Shape;42;p1"/>
          <p:cNvPicPr preferRelativeResize="0"/>
          <p:nvPr/>
        </p:nvPicPr>
        <p:blipFill rotWithShape="1">
          <a:blip r:embed="rId8">
            <a:alphaModFix/>
          </a:blip>
          <a:srcRect b="0" l="0" r="0" t="0"/>
          <a:stretch/>
        </p:blipFill>
        <p:spPr>
          <a:xfrm>
            <a:off x="38147443" y="26208858"/>
            <a:ext cx="2319735" cy="2095011"/>
          </a:xfrm>
          <a:prstGeom prst="rect">
            <a:avLst/>
          </a:prstGeom>
          <a:noFill/>
          <a:ln>
            <a:noFill/>
          </a:ln>
        </p:spPr>
      </p:pic>
      <p:pic>
        <p:nvPicPr>
          <p:cNvPr descr="Logo&#10;&#10;Description automatically generated" id="43" name="Google Shape;43;p1"/>
          <p:cNvPicPr preferRelativeResize="0"/>
          <p:nvPr/>
        </p:nvPicPr>
        <p:blipFill rotWithShape="1">
          <a:blip r:embed="rId9">
            <a:alphaModFix/>
          </a:blip>
          <a:srcRect b="0" l="0" r="0" t="0"/>
          <a:stretch/>
        </p:blipFill>
        <p:spPr>
          <a:xfrm>
            <a:off x="33957623" y="26266721"/>
            <a:ext cx="1866613" cy="1997603"/>
          </a:xfrm>
          <a:prstGeom prst="rect">
            <a:avLst/>
          </a:prstGeom>
          <a:noFill/>
          <a:ln>
            <a:noFill/>
          </a:ln>
        </p:spPr>
      </p:pic>
      <p:pic>
        <p:nvPicPr>
          <p:cNvPr descr="Icon&#10;&#10;Description automatically generated" id="44" name="Google Shape;44;p1"/>
          <p:cNvPicPr preferRelativeResize="0"/>
          <p:nvPr/>
        </p:nvPicPr>
        <p:blipFill rotWithShape="1">
          <a:blip r:embed="rId10">
            <a:alphaModFix/>
          </a:blip>
          <a:srcRect b="0" l="0" r="0" t="0"/>
          <a:stretch/>
        </p:blipFill>
        <p:spPr>
          <a:xfrm>
            <a:off x="35664371" y="23444940"/>
            <a:ext cx="2441614" cy="2441614"/>
          </a:xfrm>
          <a:prstGeom prst="rect">
            <a:avLst/>
          </a:prstGeom>
          <a:noFill/>
          <a:ln>
            <a:noFill/>
          </a:ln>
        </p:spPr>
      </p:pic>
      <p:pic>
        <p:nvPicPr>
          <p:cNvPr descr="Chart&#10;&#10;Description automatically generated" id="45" name="Google Shape;45;p1"/>
          <p:cNvPicPr preferRelativeResize="0"/>
          <p:nvPr/>
        </p:nvPicPr>
        <p:blipFill rotWithShape="1">
          <a:blip r:embed="rId11">
            <a:alphaModFix/>
          </a:blip>
          <a:srcRect b="0" l="0" r="0" t="0"/>
          <a:stretch/>
        </p:blipFill>
        <p:spPr>
          <a:xfrm>
            <a:off x="33957623" y="23786245"/>
            <a:ext cx="1328588" cy="1992328"/>
          </a:xfrm>
          <a:prstGeom prst="rect">
            <a:avLst/>
          </a:prstGeom>
          <a:noFill/>
          <a:ln>
            <a:noFill/>
          </a:ln>
        </p:spPr>
      </p:pic>
      <p:pic>
        <p:nvPicPr>
          <p:cNvPr descr="Icon&#10;&#10;Description automatically generated" id="46" name="Google Shape;46;p1"/>
          <p:cNvPicPr preferRelativeResize="0"/>
          <p:nvPr/>
        </p:nvPicPr>
        <p:blipFill rotWithShape="1">
          <a:blip r:embed="rId12">
            <a:alphaModFix/>
          </a:blip>
          <a:srcRect b="0" l="0" r="0" t="0"/>
          <a:stretch/>
        </p:blipFill>
        <p:spPr>
          <a:xfrm>
            <a:off x="40698125" y="26166683"/>
            <a:ext cx="2179378" cy="2179377"/>
          </a:xfrm>
          <a:prstGeom prst="rect">
            <a:avLst/>
          </a:prstGeom>
          <a:noFill/>
          <a:ln>
            <a:noFill/>
          </a:ln>
        </p:spPr>
      </p:pic>
      <p:sp>
        <p:nvSpPr>
          <p:cNvPr id="47" name="Google Shape;47;p1"/>
          <p:cNvSpPr txBox="1"/>
          <p:nvPr/>
        </p:nvSpPr>
        <p:spPr>
          <a:xfrm>
            <a:off x="32196271" y="16113172"/>
            <a:ext cx="10176600" cy="75294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lang="en-US" sz="3075">
                <a:solidFill>
                  <a:schemeClr val="lt2"/>
                </a:solidFill>
              </a:rPr>
              <a:t>Various </a:t>
            </a:r>
            <a:r>
              <a:rPr b="0" i="0" lang="en-US" sz="3075" u="none" cap="none" strike="noStrike">
                <a:solidFill>
                  <a:schemeClr val="lt2"/>
                </a:solidFill>
                <a:latin typeface="Arial"/>
                <a:ea typeface="Arial"/>
                <a:cs typeface="Arial"/>
                <a:sym typeface="Arial"/>
              </a:rPr>
              <a:t>software and tools are </a:t>
            </a:r>
            <a:r>
              <a:rPr lang="en-US" sz="3075">
                <a:solidFill>
                  <a:schemeClr val="lt2"/>
                </a:solidFill>
              </a:rPr>
              <a:t>required</a:t>
            </a:r>
            <a:r>
              <a:rPr b="0" i="0" lang="en-US" sz="3075" u="none" cap="none" strike="noStrike">
                <a:solidFill>
                  <a:schemeClr val="lt2"/>
                </a:solidFill>
                <a:latin typeface="Arial"/>
                <a:ea typeface="Arial"/>
                <a:cs typeface="Arial"/>
                <a:sym typeface="Arial"/>
              </a:rPr>
              <a:t> to successfully test and run the application when using a Windows OS or macOS machine. </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Figma</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Visual Studio Code</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Android Studio (android)</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Xcode (iOS)</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React Native</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JavaScript</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GitHub</a:t>
            </a:r>
            <a:endParaRPr/>
          </a:p>
          <a:p>
            <a:pPr indent="-457200" lvl="0" marL="457200" marR="0" rtl="0" algn="l">
              <a:spcBef>
                <a:spcPts val="1538"/>
              </a:spcBef>
              <a:spcAft>
                <a:spcPts val="0"/>
              </a:spcAft>
              <a:buClr>
                <a:schemeClr val="lt2"/>
              </a:buClr>
              <a:buSzPts val="3075"/>
              <a:buFont typeface="Arial"/>
              <a:buChar char="•"/>
            </a:pPr>
            <a:r>
              <a:rPr lang="en-US" sz="3075">
                <a:solidFill>
                  <a:schemeClr val="lt2"/>
                </a:solidFill>
              </a:rPr>
              <a:t>MongoDB</a:t>
            </a:r>
            <a:endParaRPr/>
          </a:p>
          <a:p>
            <a:pPr indent="-261937" lvl="0" marL="457200" marR="0" rtl="0" algn="l">
              <a:spcBef>
                <a:spcPts val="1538"/>
              </a:spcBef>
              <a:spcAft>
                <a:spcPts val="0"/>
              </a:spcAft>
              <a:buClr>
                <a:schemeClr val="dk1"/>
              </a:buClr>
              <a:buSzPts val="3075"/>
              <a:buFont typeface="Arial"/>
              <a:buNone/>
            </a:pPr>
            <a:r>
              <a:t/>
            </a:r>
            <a:endParaRPr b="0" i="0" sz="3075" u="none" cap="none" strike="noStrike">
              <a:solidFill>
                <a:schemeClr val="lt2"/>
              </a:solidFill>
              <a:latin typeface="Arial"/>
              <a:ea typeface="Arial"/>
              <a:cs typeface="Arial"/>
              <a:sym typeface="Arial"/>
            </a:endParaRPr>
          </a:p>
        </p:txBody>
      </p:sp>
      <p:sp>
        <p:nvSpPr>
          <p:cNvPr id="48" name="Google Shape;48;p1"/>
          <p:cNvSpPr txBox="1"/>
          <p:nvPr/>
        </p:nvSpPr>
        <p:spPr>
          <a:xfrm>
            <a:off x="32319791" y="9601147"/>
            <a:ext cx="10176600" cy="4668300"/>
          </a:xfrm>
          <a:prstGeom prst="rect">
            <a:avLst/>
          </a:prstGeom>
          <a:noFill/>
          <a:ln>
            <a:noFill/>
          </a:ln>
        </p:spPr>
        <p:txBody>
          <a:bodyPr anchorCtr="0" anchor="t" bIns="36975" lIns="73975" spcFirstLastPara="1" rIns="73975" wrap="square" tIns="36975">
            <a:spAutoFit/>
          </a:bodyPr>
          <a:lstStyle/>
          <a:p>
            <a:pPr indent="-457200" lvl="0" marL="457200" marR="0" rtl="0" algn="l">
              <a:spcBef>
                <a:spcPts val="0"/>
              </a:spcBef>
              <a:spcAft>
                <a:spcPts val="0"/>
              </a:spcAft>
              <a:buClr>
                <a:schemeClr val="lt2"/>
              </a:buClr>
              <a:buSzPts val="3075"/>
              <a:buFont typeface="Arial"/>
              <a:buChar char="•"/>
            </a:pPr>
            <a:r>
              <a:rPr lang="en-US" sz="3075">
                <a:solidFill>
                  <a:schemeClr val="lt2"/>
                </a:solidFill>
              </a:rPr>
              <a:t>Complete</a:t>
            </a:r>
            <a:r>
              <a:rPr lang="en-US" sz="3075">
                <a:solidFill>
                  <a:schemeClr val="lt2"/>
                </a:solidFill>
              </a:rPr>
              <a:t> revamp to the prototype design of the application (figma), </a:t>
            </a:r>
            <a:r>
              <a:rPr lang="en-US" sz="3075">
                <a:solidFill>
                  <a:schemeClr val="lt2"/>
                </a:solidFill>
              </a:rPr>
              <a:t>providing</a:t>
            </a:r>
            <a:r>
              <a:rPr lang="en-US" sz="3075">
                <a:solidFill>
                  <a:schemeClr val="lt2"/>
                </a:solidFill>
              </a:rPr>
              <a:t> a more user friendly experience.</a:t>
            </a:r>
            <a:endParaRPr sz="3075">
              <a:solidFill>
                <a:schemeClr val="lt2"/>
              </a:solidFill>
            </a:endParaRPr>
          </a:p>
          <a:p>
            <a:pPr indent="-423862" lvl="0" marL="457200" rtl="0" algn="l">
              <a:spcBef>
                <a:spcPts val="1538"/>
              </a:spcBef>
              <a:spcAft>
                <a:spcPts val="0"/>
              </a:spcAft>
              <a:buClr>
                <a:schemeClr val="lt2"/>
              </a:buClr>
              <a:buSzPts val="3075"/>
              <a:buChar char="•"/>
            </a:pPr>
            <a:r>
              <a:rPr lang="en-US" sz="3075">
                <a:solidFill>
                  <a:schemeClr val="lt2"/>
                </a:solidFill>
              </a:rPr>
              <a:t>Changes to the user experience with added sounds and visuals to deepen involvement of the user’s senses.</a:t>
            </a:r>
            <a:endParaRPr/>
          </a:p>
          <a:p>
            <a:pPr indent="-457200" lvl="0" marL="457200" marR="0" rtl="0" algn="l">
              <a:spcBef>
                <a:spcPts val="1538"/>
              </a:spcBef>
              <a:spcAft>
                <a:spcPts val="0"/>
              </a:spcAft>
              <a:buClr>
                <a:schemeClr val="lt2"/>
              </a:buClr>
              <a:buSzPts val="3075"/>
              <a:buFont typeface="Arial"/>
              <a:buChar char="•"/>
            </a:pPr>
            <a:r>
              <a:rPr lang="en-US" sz="3075">
                <a:solidFill>
                  <a:schemeClr val="lt2"/>
                </a:solidFill>
              </a:rPr>
              <a:t>Enhancements to the daily user log, providing a more user friendly design and trackable progress. </a:t>
            </a:r>
            <a:endParaRPr/>
          </a:p>
          <a:p>
            <a:pPr indent="0" lvl="0" marL="0" marR="0" rtl="0" algn="l">
              <a:spcBef>
                <a:spcPts val="1538"/>
              </a:spcBef>
              <a:spcAft>
                <a:spcPts val="0"/>
              </a:spcAft>
              <a:buNone/>
            </a:pPr>
            <a:r>
              <a:t/>
            </a:r>
            <a:endParaRPr/>
          </a:p>
        </p:txBody>
      </p:sp>
      <p:sp>
        <p:nvSpPr>
          <p:cNvPr id="49" name="Google Shape;49;p1"/>
          <p:cNvSpPr txBox="1"/>
          <p:nvPr/>
        </p:nvSpPr>
        <p:spPr>
          <a:xfrm>
            <a:off x="1152207" y="25602695"/>
            <a:ext cx="10176600" cy="19680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b="0" i="0" lang="en-US" sz="3075" u="none" cap="none" strike="noStrike">
                <a:solidFill>
                  <a:schemeClr val="lt2"/>
                </a:solidFill>
                <a:latin typeface="Arial"/>
                <a:ea typeface="Arial"/>
                <a:cs typeface="Arial"/>
                <a:sym typeface="Arial"/>
              </a:rPr>
              <a:t>Android Studio and Xcod</a:t>
            </a:r>
            <a:r>
              <a:rPr lang="en-US" sz="3075">
                <a:solidFill>
                  <a:schemeClr val="lt2"/>
                </a:solidFill>
              </a:rPr>
              <a:t>e (iOS) was</a:t>
            </a:r>
            <a:r>
              <a:rPr b="0" i="0" lang="en-US" sz="3075" u="none" cap="none" strike="noStrike">
                <a:solidFill>
                  <a:schemeClr val="lt2"/>
                </a:solidFill>
                <a:latin typeface="Arial"/>
                <a:ea typeface="Arial"/>
                <a:cs typeface="Arial"/>
                <a:sym typeface="Arial"/>
              </a:rPr>
              <a:t> used to </a:t>
            </a:r>
            <a:r>
              <a:rPr lang="en-US" sz="3075">
                <a:solidFill>
                  <a:schemeClr val="lt2"/>
                </a:solidFill>
              </a:rPr>
              <a:t>test and run</a:t>
            </a:r>
            <a:r>
              <a:rPr b="0" i="0" lang="en-US" sz="3075" u="none" cap="none" strike="noStrike">
                <a:solidFill>
                  <a:schemeClr val="lt2"/>
                </a:solidFill>
                <a:latin typeface="Arial"/>
                <a:ea typeface="Arial"/>
                <a:cs typeface="Arial"/>
                <a:sym typeface="Arial"/>
              </a:rPr>
              <a:t> </a:t>
            </a:r>
            <a:r>
              <a:rPr lang="en-US" sz="3075">
                <a:solidFill>
                  <a:schemeClr val="lt2"/>
                </a:solidFill>
              </a:rPr>
              <a:t>the application, these tools gave us the ability to quickly implement changes and </a:t>
            </a:r>
            <a:r>
              <a:rPr lang="en-US" sz="3075">
                <a:solidFill>
                  <a:schemeClr val="lt2"/>
                </a:solidFill>
              </a:rPr>
              <a:t>receive </a:t>
            </a:r>
            <a:r>
              <a:rPr lang="en-US" sz="3075">
                <a:solidFill>
                  <a:schemeClr val="lt2"/>
                </a:solidFill>
              </a:rPr>
              <a:t>feedback on runtime errors and points of failure. </a:t>
            </a:r>
            <a:endParaRPr sz="3075">
              <a:solidFill>
                <a:schemeClr val="lt2"/>
              </a:solidFill>
            </a:endParaRPr>
          </a:p>
        </p:txBody>
      </p:sp>
      <p:sp>
        <p:nvSpPr>
          <p:cNvPr id="50" name="Google Shape;50;p1"/>
          <p:cNvSpPr txBox="1"/>
          <p:nvPr/>
        </p:nvSpPr>
        <p:spPr>
          <a:xfrm>
            <a:off x="1368282" y="15483237"/>
            <a:ext cx="10176600" cy="3861300"/>
          </a:xfrm>
          <a:prstGeom prst="rect">
            <a:avLst/>
          </a:prstGeom>
          <a:noFill/>
          <a:ln>
            <a:noFill/>
          </a:ln>
        </p:spPr>
        <p:txBody>
          <a:bodyPr anchorCtr="0" anchor="t" bIns="36975" lIns="73975" spcFirstLastPara="1" rIns="73975" wrap="square" tIns="36975">
            <a:spAutoFit/>
          </a:bodyPr>
          <a:lstStyle/>
          <a:p>
            <a:pPr indent="0" lvl="0" marL="0" rtl="0" algn="l">
              <a:spcBef>
                <a:spcPts val="0"/>
              </a:spcBef>
              <a:spcAft>
                <a:spcPts val="0"/>
              </a:spcAft>
              <a:buNone/>
            </a:pPr>
            <a:r>
              <a:rPr lang="en-US" sz="3075">
                <a:solidFill>
                  <a:schemeClr val="lt2"/>
                </a:solidFill>
              </a:rPr>
              <a:t>The HowRU.life app aims to help ease or provide guidance to such adversity by creating an accessible way for anyone to log their mental state, with the ultimate goal of reaching a greater understanding of what induced such emotions in an in-depth and constructive manner. Consistent use of the application could ease stress and anxiety through mental exercises, measurable progress and constructive reflection.</a:t>
            </a:r>
            <a:endParaRPr sz="3075">
              <a:solidFill>
                <a:schemeClr val="lt2"/>
              </a:solidFill>
            </a:endParaRPr>
          </a:p>
        </p:txBody>
      </p:sp>
      <p:sp>
        <p:nvSpPr>
          <p:cNvPr id="51" name="Google Shape;51;p1"/>
          <p:cNvSpPr txBox="1"/>
          <p:nvPr/>
        </p:nvSpPr>
        <p:spPr>
          <a:xfrm>
            <a:off x="15030943" y="24892760"/>
            <a:ext cx="6846600" cy="33879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lang="en-US" sz="3075">
                <a:solidFill>
                  <a:schemeClr val="lt2"/>
                </a:solidFill>
              </a:rPr>
              <a:t>The </a:t>
            </a:r>
            <a:r>
              <a:rPr lang="en-US" sz="3075">
                <a:solidFill>
                  <a:schemeClr val="lt2"/>
                </a:solidFill>
              </a:rPr>
              <a:t>current system utilizes a React-native framework which provides great function to both the iOS and Android version of the application. MongoDB handles the backend, which includes user logins, dependencies, and any API calls.</a:t>
            </a:r>
            <a:endParaRPr/>
          </a:p>
        </p:txBody>
      </p:sp>
      <p:sp>
        <p:nvSpPr>
          <p:cNvPr id="52" name="Google Shape;52;p1"/>
          <p:cNvSpPr txBox="1"/>
          <p:nvPr/>
        </p:nvSpPr>
        <p:spPr>
          <a:xfrm>
            <a:off x="23838219" y="24962860"/>
            <a:ext cx="7026300" cy="37803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lang="en-US" sz="2675">
                <a:solidFill>
                  <a:schemeClr val="lt2"/>
                </a:solidFill>
              </a:rPr>
              <a:t>[1] “New Global Burden of Disease analyses…”</a:t>
            </a:r>
            <a:endParaRPr sz="2675">
              <a:solidFill>
                <a:schemeClr val="lt2"/>
              </a:solidFill>
            </a:endParaRPr>
          </a:p>
          <a:p>
            <a:pPr indent="0" lvl="0" marL="0" marR="0" rtl="0" algn="l">
              <a:spcBef>
                <a:spcPts val="0"/>
              </a:spcBef>
              <a:spcAft>
                <a:spcPts val="0"/>
              </a:spcAft>
              <a:buNone/>
            </a:pPr>
            <a:r>
              <a:rPr lang="en-US" sz="2675">
                <a:solidFill>
                  <a:schemeClr val="lt2"/>
                </a:solidFill>
              </a:rPr>
              <a:t>https://www.healthdata.org/acting-data/new-ihme-analyses-show-depression-and-anxiety-among-top-causes-health-burden-worldwide </a:t>
            </a:r>
            <a:endParaRPr sz="2675">
              <a:solidFill>
                <a:schemeClr val="lt2"/>
              </a:solidFill>
            </a:endParaRPr>
          </a:p>
          <a:p>
            <a:pPr indent="0" lvl="0" marL="0" marR="0" rtl="0" algn="l">
              <a:spcBef>
                <a:spcPts val="0"/>
              </a:spcBef>
              <a:spcAft>
                <a:spcPts val="0"/>
              </a:spcAft>
              <a:buNone/>
            </a:pPr>
            <a:r>
              <a:rPr b="0" i="0" lang="en-US" sz="2675" u="none" cap="none" strike="noStrike">
                <a:solidFill>
                  <a:schemeClr val="lt2"/>
                </a:solidFill>
                <a:latin typeface="Arial"/>
                <a:ea typeface="Arial"/>
                <a:cs typeface="Arial"/>
                <a:sym typeface="Arial"/>
              </a:rPr>
              <a:t>[</a:t>
            </a:r>
            <a:r>
              <a:rPr lang="en-US" sz="2675">
                <a:solidFill>
                  <a:schemeClr val="lt2"/>
                </a:solidFill>
              </a:rPr>
              <a:t>2</a:t>
            </a:r>
            <a:r>
              <a:rPr b="0" i="0" lang="en-US" sz="2675" u="none" cap="none" strike="noStrike">
                <a:solidFill>
                  <a:schemeClr val="lt2"/>
                </a:solidFill>
                <a:latin typeface="Arial"/>
                <a:ea typeface="Arial"/>
                <a:cs typeface="Arial"/>
                <a:sym typeface="Arial"/>
              </a:rPr>
              <a:t>] “</a:t>
            </a:r>
            <a:r>
              <a:rPr lang="en-US" sz="2675">
                <a:solidFill>
                  <a:schemeClr val="lt2"/>
                </a:solidFill>
              </a:rPr>
              <a:t>World Unhappier, More Stressed Out Than Ever</a:t>
            </a:r>
            <a:r>
              <a:rPr b="0" i="0" lang="en-US" sz="2675" u="none" cap="none" strike="noStrike">
                <a:solidFill>
                  <a:schemeClr val="lt2"/>
                </a:solidFill>
                <a:latin typeface="Arial"/>
                <a:ea typeface="Arial"/>
                <a:cs typeface="Arial"/>
                <a:sym typeface="Arial"/>
              </a:rPr>
              <a:t>”</a:t>
            </a:r>
            <a:r>
              <a:rPr lang="en-US" sz="2675">
                <a:solidFill>
                  <a:schemeClr val="lt2"/>
                </a:solidFill>
              </a:rPr>
              <a:t> Gallup https://news.gallup.com/poll/394025/world-unhappier-stressed-ever.aspx</a:t>
            </a:r>
            <a:endParaRPr sz="1000"/>
          </a:p>
        </p:txBody>
      </p:sp>
      <p:pic>
        <p:nvPicPr>
          <p:cNvPr id="53" name="Google Shape;53;p1"/>
          <p:cNvPicPr preferRelativeResize="0"/>
          <p:nvPr/>
        </p:nvPicPr>
        <p:blipFill>
          <a:blip r:embed="rId13">
            <a:alphaModFix/>
          </a:blip>
          <a:stretch>
            <a:fillRect/>
          </a:stretch>
        </p:blipFill>
        <p:spPr>
          <a:xfrm>
            <a:off x="13749726" y="8618337"/>
            <a:ext cx="3278782" cy="7123743"/>
          </a:xfrm>
          <a:prstGeom prst="rect">
            <a:avLst/>
          </a:prstGeom>
          <a:noFill/>
          <a:ln>
            <a:noFill/>
          </a:ln>
        </p:spPr>
      </p:pic>
      <p:pic>
        <p:nvPicPr>
          <p:cNvPr id="54" name="Google Shape;54;p1"/>
          <p:cNvPicPr preferRelativeResize="0"/>
          <p:nvPr/>
        </p:nvPicPr>
        <p:blipFill>
          <a:blip r:embed="rId14">
            <a:alphaModFix/>
          </a:blip>
          <a:stretch>
            <a:fillRect/>
          </a:stretch>
        </p:blipFill>
        <p:spPr>
          <a:xfrm>
            <a:off x="17989982" y="8558163"/>
            <a:ext cx="3275939" cy="7096791"/>
          </a:xfrm>
          <a:prstGeom prst="rect">
            <a:avLst/>
          </a:prstGeom>
          <a:noFill/>
          <a:ln>
            <a:noFill/>
          </a:ln>
        </p:spPr>
      </p:pic>
      <p:pic>
        <p:nvPicPr>
          <p:cNvPr id="55" name="Google Shape;55;p1"/>
          <p:cNvPicPr preferRelativeResize="0"/>
          <p:nvPr/>
        </p:nvPicPr>
        <p:blipFill>
          <a:blip r:embed="rId15">
            <a:alphaModFix/>
          </a:blip>
          <a:stretch>
            <a:fillRect/>
          </a:stretch>
        </p:blipFill>
        <p:spPr>
          <a:xfrm>
            <a:off x="22263929" y="8558163"/>
            <a:ext cx="3275944" cy="7096791"/>
          </a:xfrm>
          <a:prstGeom prst="rect">
            <a:avLst/>
          </a:prstGeom>
          <a:noFill/>
          <a:ln>
            <a:noFill/>
          </a:ln>
        </p:spPr>
      </p:pic>
      <p:pic>
        <p:nvPicPr>
          <p:cNvPr id="56" name="Google Shape;56;p1"/>
          <p:cNvPicPr preferRelativeResize="0"/>
          <p:nvPr/>
        </p:nvPicPr>
        <p:blipFill>
          <a:blip r:embed="rId16">
            <a:alphaModFix/>
          </a:blip>
          <a:stretch>
            <a:fillRect/>
          </a:stretch>
        </p:blipFill>
        <p:spPr>
          <a:xfrm>
            <a:off x="26519600" y="8558163"/>
            <a:ext cx="3275944" cy="7096791"/>
          </a:xfrm>
          <a:prstGeom prst="rect">
            <a:avLst/>
          </a:prstGeom>
          <a:noFill/>
          <a:ln>
            <a:noFill/>
          </a:ln>
        </p:spPr>
      </p:pic>
      <p:pic>
        <p:nvPicPr>
          <p:cNvPr id="57" name="Google Shape;57;p1"/>
          <p:cNvPicPr preferRelativeResize="0"/>
          <p:nvPr/>
        </p:nvPicPr>
        <p:blipFill>
          <a:blip r:embed="rId17">
            <a:alphaModFix/>
          </a:blip>
          <a:stretch>
            <a:fillRect/>
          </a:stretch>
        </p:blipFill>
        <p:spPr>
          <a:xfrm>
            <a:off x="13729535" y="16304266"/>
            <a:ext cx="3275944" cy="7096791"/>
          </a:xfrm>
          <a:prstGeom prst="rect">
            <a:avLst/>
          </a:prstGeom>
          <a:noFill/>
          <a:ln>
            <a:noFill/>
          </a:ln>
        </p:spPr>
      </p:pic>
      <p:pic>
        <p:nvPicPr>
          <p:cNvPr id="58" name="Google Shape;58;p1"/>
          <p:cNvPicPr preferRelativeResize="0"/>
          <p:nvPr/>
        </p:nvPicPr>
        <p:blipFill>
          <a:blip r:embed="rId18">
            <a:alphaModFix/>
          </a:blip>
          <a:stretch>
            <a:fillRect/>
          </a:stretch>
        </p:blipFill>
        <p:spPr>
          <a:xfrm>
            <a:off x="18031956" y="16304266"/>
            <a:ext cx="3275944" cy="7096791"/>
          </a:xfrm>
          <a:prstGeom prst="rect">
            <a:avLst/>
          </a:prstGeom>
          <a:noFill/>
          <a:ln>
            <a:noFill/>
          </a:ln>
        </p:spPr>
      </p:pic>
      <p:pic>
        <p:nvPicPr>
          <p:cNvPr id="59" name="Google Shape;59;p1"/>
          <p:cNvPicPr preferRelativeResize="0"/>
          <p:nvPr/>
        </p:nvPicPr>
        <p:blipFill>
          <a:blip r:embed="rId19">
            <a:alphaModFix/>
          </a:blip>
          <a:stretch>
            <a:fillRect/>
          </a:stretch>
        </p:blipFill>
        <p:spPr>
          <a:xfrm>
            <a:off x="22334377" y="16242178"/>
            <a:ext cx="3275944" cy="7096791"/>
          </a:xfrm>
          <a:prstGeom prst="rect">
            <a:avLst/>
          </a:prstGeom>
          <a:noFill/>
          <a:ln>
            <a:noFill/>
          </a:ln>
        </p:spPr>
      </p:pic>
      <p:pic>
        <p:nvPicPr>
          <p:cNvPr id="60" name="Google Shape;60;p1"/>
          <p:cNvPicPr preferRelativeResize="0"/>
          <p:nvPr/>
        </p:nvPicPr>
        <p:blipFill>
          <a:blip r:embed="rId20">
            <a:alphaModFix/>
          </a:blip>
          <a:stretch>
            <a:fillRect/>
          </a:stretch>
        </p:blipFill>
        <p:spPr>
          <a:xfrm>
            <a:off x="26490879" y="16304266"/>
            <a:ext cx="3275944" cy="7096791"/>
          </a:xfrm>
          <a:prstGeom prst="rect">
            <a:avLst/>
          </a:prstGeom>
          <a:noFill/>
          <a:ln>
            <a:noFill/>
          </a:ln>
        </p:spPr>
      </p:pic>
      <p:sp>
        <p:nvSpPr>
          <p:cNvPr id="61" name="Google Shape;61;p1"/>
          <p:cNvSpPr txBox="1"/>
          <p:nvPr/>
        </p:nvSpPr>
        <p:spPr>
          <a:xfrm>
            <a:off x="1368283" y="8530508"/>
            <a:ext cx="10176600" cy="57546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lang="en-US" sz="3075">
                <a:solidFill>
                  <a:schemeClr val="lt2"/>
                </a:solidFill>
              </a:rPr>
              <a:t>Mental health affects all of us, it’s what regulates our behavior, emotions, and thoughts. Therefore, it’s important that we maintain and cultivate a state of mental wellbeing, particularly in recent troublesome times which has induced a widespread effect on the human population. For instance, according to the latest Global Burden of Disease study, the pandemic has </a:t>
            </a:r>
            <a:r>
              <a:rPr lang="en-US" sz="3075">
                <a:solidFill>
                  <a:schemeClr val="lt2"/>
                </a:solidFill>
              </a:rPr>
              <a:t>disproportionately</a:t>
            </a:r>
            <a:r>
              <a:rPr lang="en-US" sz="3075">
                <a:solidFill>
                  <a:schemeClr val="lt2"/>
                </a:solidFill>
              </a:rPr>
              <a:t> affected the mental health of young people and women, inducing a greater risk of stress and anxiety filled behavior [1]. In fact, in 2021 four in 10 adults worldwide said they experienced a lot of worry, stress, physical pain, sadness, and anger [2].</a:t>
            </a:r>
            <a:endParaRPr/>
          </a:p>
        </p:txBody>
      </p:sp>
      <p:pic>
        <p:nvPicPr>
          <p:cNvPr id="62" name="Google Shape;62;p1"/>
          <p:cNvPicPr preferRelativeResize="0"/>
          <p:nvPr/>
        </p:nvPicPr>
        <p:blipFill>
          <a:blip r:embed="rId21">
            <a:alphaModFix/>
          </a:blip>
          <a:stretch>
            <a:fillRect/>
          </a:stretch>
        </p:blipFill>
        <p:spPr>
          <a:xfrm>
            <a:off x="40742600" y="23448238"/>
            <a:ext cx="2377440" cy="237744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