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D6+CuNn3e8X+C4My9GjabgmGN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0.png"/><Relationship Id="rId11" Type="http://schemas.openxmlformats.org/officeDocument/2006/relationships/image" Target="../media/image10.png"/><Relationship Id="rId10" Type="http://schemas.openxmlformats.org/officeDocument/2006/relationships/image" Target="../media/image7.png"/><Relationship Id="rId13" Type="http://schemas.openxmlformats.org/officeDocument/2006/relationships/image" Target="../media/image9.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17.png"/><Relationship Id="rId9" Type="http://schemas.openxmlformats.org/officeDocument/2006/relationships/image" Target="../media/image6.png"/><Relationship Id="rId15" Type="http://schemas.openxmlformats.org/officeDocument/2006/relationships/image" Target="../media/image23.png"/><Relationship Id="rId14" Type="http://schemas.openxmlformats.org/officeDocument/2006/relationships/image" Target="../media/image15.png"/><Relationship Id="rId17" Type="http://schemas.openxmlformats.org/officeDocument/2006/relationships/image" Target="../media/image21.png"/><Relationship Id="rId16" Type="http://schemas.openxmlformats.org/officeDocument/2006/relationships/image" Target="../media/image18.png"/><Relationship Id="rId5" Type="http://schemas.openxmlformats.org/officeDocument/2006/relationships/image" Target="../media/image12.png"/><Relationship Id="rId19" Type="http://schemas.openxmlformats.org/officeDocument/2006/relationships/image" Target="../media/image22.png"/><Relationship Id="rId6" Type="http://schemas.openxmlformats.org/officeDocument/2006/relationships/image" Target="../media/image16.png"/><Relationship Id="rId18" Type="http://schemas.openxmlformats.org/officeDocument/2006/relationships/image" Target="../media/image19.png"/><Relationship Id="rId7" Type="http://schemas.openxmlformats.org/officeDocument/2006/relationships/image" Target="../media/image4.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601200" y="617630"/>
            <a:ext cx="24688800" cy="3632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Knight Foundation School of Computing and Information Sciences</a:t>
            </a:r>
            <a:endParaRPr/>
          </a:p>
          <a:p>
            <a:pPr indent="0" lvl="0" marL="0" marR="0" rtl="0" algn="ctr">
              <a:spcBef>
                <a:spcPts val="0"/>
              </a:spcBef>
              <a:spcAft>
                <a:spcPts val="0"/>
              </a:spcAft>
              <a:buNone/>
            </a:pPr>
            <a:r>
              <a:rPr i="1" lang="en-US" sz="5400">
                <a:solidFill>
                  <a:schemeClr val="lt1"/>
                </a:solidFill>
              </a:rPr>
              <a:t>Fall</a:t>
            </a:r>
            <a:r>
              <a:rPr b="0" i="1" lang="en-US" sz="5400" u="none" cap="none" strike="noStrike">
                <a:solidFill>
                  <a:schemeClr val="lt1"/>
                </a:solidFill>
                <a:latin typeface="Arial"/>
                <a:ea typeface="Arial"/>
                <a:cs typeface="Arial"/>
                <a:sym typeface="Arial"/>
              </a:rPr>
              <a:t> 2022 </a:t>
            </a:r>
            <a:r>
              <a:rPr i="1" lang="en-US" sz="5400">
                <a:solidFill>
                  <a:schemeClr val="lt1"/>
                </a:solidFill>
              </a:rPr>
              <a:t>Capstone II Project</a:t>
            </a:r>
            <a:endParaRPr/>
          </a:p>
        </p:txBody>
      </p:sp>
      <p:sp>
        <p:nvSpPr>
          <p:cNvPr id="25" name="Google Shape;25;p1"/>
          <p:cNvSpPr txBox="1"/>
          <p:nvPr/>
        </p:nvSpPr>
        <p:spPr>
          <a:xfrm>
            <a:off x="4343400" y="3836381"/>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Stress and Anxiety Self Management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t>
            </a:r>
            <a:r>
              <a:rPr lang="en-US" sz="3500">
                <a:solidFill>
                  <a:schemeClr val="lt1"/>
                </a:solidFill>
              </a:rPr>
              <a:t>Eduardo Gomez</a:t>
            </a:r>
            <a:endParaRPr/>
          </a:p>
          <a:p>
            <a:pPr indent="0" lvl="0" marL="0" marR="0" rtl="0" algn="ctr">
              <a:spcBef>
                <a:spcPts val="0"/>
              </a:spcBef>
              <a:spcAft>
                <a:spcPts val="0"/>
              </a:spcAft>
              <a:buClr>
                <a:schemeClr val="lt1"/>
              </a:buClr>
              <a:buSzPts val="3500"/>
              <a:buFont typeface="Arial"/>
              <a:buNone/>
            </a:pPr>
            <a:r>
              <a:rPr b="1" lang="en-US" sz="3500">
                <a:solidFill>
                  <a:schemeClr val="lt1"/>
                </a:solidFill>
              </a:rPr>
              <a:t>Product Owner</a:t>
            </a:r>
            <a:r>
              <a:rPr b="1" i="0" lang="en-US" sz="3500" u="none" cap="none" strike="noStrike">
                <a:solidFill>
                  <a:schemeClr val="lt1"/>
                </a:solidFill>
                <a:latin typeface="Arial"/>
                <a:ea typeface="Arial"/>
                <a:cs typeface="Arial"/>
                <a:sym typeface="Arial"/>
              </a:rPr>
              <a:t>:</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Liane Sangollo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Dr. Masoud Sadjadi ,</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Liane Sangollo. I thank Liane Sangollo for her assistance and mentorship that I received throughout the senior design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4086511" y="848108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29" name="Google Shape;29;p1"/>
          <p:cNvSpPr txBox="1"/>
          <p:nvPr/>
        </p:nvSpPr>
        <p:spPr>
          <a:xfrm>
            <a:off x="15593281" y="241917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0" name="Google Shape;30;p1"/>
          <p:cNvSpPr txBox="1"/>
          <p:nvPr/>
        </p:nvSpPr>
        <p:spPr>
          <a:xfrm>
            <a:off x="35309480" y="15122358"/>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31" name="Google Shape;31;p1"/>
          <p:cNvSpPr txBox="1"/>
          <p:nvPr/>
        </p:nvSpPr>
        <p:spPr>
          <a:xfrm>
            <a:off x="3921537" y="20693696"/>
            <a:ext cx="57375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1"/>
          <p:cNvSpPr txBox="1"/>
          <p:nvPr/>
        </p:nvSpPr>
        <p:spPr>
          <a:xfrm>
            <a:off x="33552375" y="8670375"/>
            <a:ext cx="71457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33" name="Google Shape;33;p1"/>
          <p:cNvSpPr txBox="1"/>
          <p:nvPr/>
        </p:nvSpPr>
        <p:spPr>
          <a:xfrm>
            <a:off x="4303502" y="241917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34" name="Google Shape;34;p1"/>
          <p:cNvSpPr txBox="1"/>
          <p:nvPr/>
        </p:nvSpPr>
        <p:spPr>
          <a:xfrm>
            <a:off x="4183106" y="15176032"/>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5" name="Google Shape;35;p1"/>
          <p:cNvSpPr txBox="1"/>
          <p:nvPr/>
        </p:nvSpPr>
        <p:spPr>
          <a:xfrm>
            <a:off x="23756473" y="241917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pic>
        <p:nvPicPr>
          <p:cNvPr descr="Text&#10;&#10;Description automatically generated" id="36" name="Google Shape;36;p1"/>
          <p:cNvPicPr preferRelativeResize="0"/>
          <p:nvPr/>
        </p:nvPicPr>
        <p:blipFill rotWithShape="1">
          <a:blip r:embed="rId4">
            <a:alphaModFix/>
          </a:blip>
          <a:srcRect b="0" l="0" r="0" t="0"/>
          <a:stretch/>
        </p:blipFill>
        <p:spPr>
          <a:xfrm>
            <a:off x="1306513" y="1032522"/>
            <a:ext cx="5472896" cy="3134791"/>
          </a:xfrm>
          <a:prstGeom prst="rect">
            <a:avLst/>
          </a:prstGeom>
          <a:noFill/>
          <a:ln>
            <a:noFill/>
          </a:ln>
        </p:spPr>
      </p:pic>
      <p:pic>
        <p:nvPicPr>
          <p:cNvPr descr="Icon&#10;&#10;Description automatically generated" id="37" name="Google Shape;37;p1"/>
          <p:cNvPicPr preferRelativeResize="0"/>
          <p:nvPr/>
        </p:nvPicPr>
        <p:blipFill rotWithShape="1">
          <a:blip r:embed="rId5">
            <a:alphaModFix/>
          </a:blip>
          <a:srcRect b="0" l="0" r="0" t="0"/>
          <a:stretch/>
        </p:blipFill>
        <p:spPr>
          <a:xfrm>
            <a:off x="39424280" y="1006906"/>
            <a:ext cx="3160407" cy="3160407"/>
          </a:xfrm>
          <a:prstGeom prst="rect">
            <a:avLst/>
          </a:prstGeom>
          <a:noFill/>
          <a:ln>
            <a:noFill/>
          </a:ln>
        </p:spPr>
      </p:pic>
      <p:sp>
        <p:nvSpPr>
          <p:cNvPr id="38" name="Google Shape;38;p1"/>
          <p:cNvSpPr txBox="1"/>
          <p:nvPr/>
        </p:nvSpPr>
        <p:spPr>
          <a:xfrm>
            <a:off x="1272558" y="9578281"/>
            <a:ext cx="10176600" cy="6493800"/>
          </a:xfrm>
          <a:prstGeom prst="rect">
            <a:avLst/>
          </a:prstGeom>
          <a:noFill/>
          <a:ln>
            <a:noFill/>
          </a:ln>
        </p:spPr>
        <p:txBody>
          <a:bodyPr anchorCtr="0" anchor="t" bIns="36975" lIns="73975" spcFirstLastPara="1" rIns="73975" wrap="square" tIns="36975">
            <a:spAutoFit/>
          </a:bodyPr>
          <a:lstStyle/>
          <a:p>
            <a:pPr indent="0" lvl="0" marL="0" rtl="0" algn="l">
              <a:lnSpc>
                <a:spcPct val="115000"/>
              </a:lnSpc>
              <a:spcBef>
                <a:spcPts val="1200"/>
              </a:spcBef>
              <a:spcAft>
                <a:spcPts val="0"/>
              </a:spcAft>
              <a:buSzPts val="1100"/>
              <a:buNone/>
            </a:pPr>
            <a:r>
              <a:rPr lang="en-US" sz="3600">
                <a:solidFill>
                  <a:srgbClr val="FFFFFF"/>
                </a:solidFill>
              </a:rPr>
              <a:t>The majority of the people around the world experience stress one way or another but do not know how to cope with or deal with stress. The AIS (American Institute of Stress) stated that 33% of people have said they’ve experienced express stress [1]. The HowRU.life application is designed to help those suffering from stress to take control of their stress and anxiety.</a:t>
            </a:r>
            <a:endParaRPr sz="3600">
              <a:solidFill>
                <a:srgbClr val="FFFFFF"/>
              </a:solidFill>
            </a:endParaRPr>
          </a:p>
          <a:p>
            <a:pPr indent="0" lvl="0" marL="0" rtl="0" algn="l">
              <a:lnSpc>
                <a:spcPct val="115000"/>
              </a:lnSpc>
              <a:spcBef>
                <a:spcPts val="1200"/>
              </a:spcBef>
              <a:spcAft>
                <a:spcPts val="0"/>
              </a:spcAft>
              <a:buClr>
                <a:schemeClr val="dk1"/>
              </a:buClr>
              <a:buSzPts val="1100"/>
              <a:buFont typeface="Arial"/>
              <a:buNone/>
            </a:pPr>
            <a:r>
              <a:t/>
            </a:r>
            <a:endParaRPr sz="3050">
              <a:solidFill>
                <a:schemeClr val="dk1"/>
              </a:solidFill>
            </a:endParaRPr>
          </a:p>
          <a:p>
            <a:pPr indent="0" lvl="0" marL="0" marR="0" rtl="0" algn="l">
              <a:spcBef>
                <a:spcPts val="1200"/>
              </a:spcBef>
              <a:spcAft>
                <a:spcPts val="0"/>
              </a:spcAft>
              <a:buNone/>
            </a:pPr>
            <a:r>
              <a:t/>
            </a:r>
            <a:endParaRPr sz="3075">
              <a:solidFill>
                <a:schemeClr val="lt2"/>
              </a:solidFill>
            </a:endParaRPr>
          </a:p>
        </p:txBody>
      </p:sp>
      <p:sp>
        <p:nvSpPr>
          <p:cNvPr id="39" name="Google Shape;39;p1"/>
          <p:cNvSpPr txBox="1"/>
          <p:nvPr/>
        </p:nvSpPr>
        <p:spPr>
          <a:xfrm>
            <a:off x="1277932" y="21377750"/>
            <a:ext cx="10176600" cy="2845200"/>
          </a:xfrm>
          <a:prstGeom prst="rect">
            <a:avLst/>
          </a:prstGeom>
          <a:noFill/>
          <a:ln>
            <a:noFill/>
          </a:ln>
        </p:spPr>
        <p:txBody>
          <a:bodyPr anchorCtr="0" anchor="t" bIns="36975" lIns="73975" spcFirstLastPara="1" rIns="73975" wrap="square" tIns="36975">
            <a:spAutoFit/>
          </a:bodyPr>
          <a:lstStyle/>
          <a:p>
            <a:pPr indent="-571500" lvl="0" marL="5715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The back-end of the application uses a React-Native framework and Firebase for storing a user’s data.</a:t>
            </a:r>
            <a:endParaRPr>
              <a:solidFill>
                <a:schemeClr val="dk1"/>
              </a:solidFill>
            </a:endParaRPr>
          </a:p>
          <a:p>
            <a:pPr indent="-571500" lvl="0" marL="5715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The front-end of the application uses HTML, CSS, and JavaScript.</a:t>
            </a:r>
            <a:endParaRPr sz="3075">
              <a:solidFill>
                <a:schemeClr val="lt2"/>
              </a:solidFill>
            </a:endParaRPr>
          </a:p>
        </p:txBody>
      </p:sp>
      <p:sp>
        <p:nvSpPr>
          <p:cNvPr id="40" name="Google Shape;40;p1"/>
          <p:cNvSpPr txBox="1"/>
          <p:nvPr/>
        </p:nvSpPr>
        <p:spPr>
          <a:xfrm>
            <a:off x="18367580" y="8482443"/>
            <a:ext cx="6720841"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IMIAGES</a:t>
            </a:r>
            <a:endParaRPr/>
          </a:p>
        </p:txBody>
      </p:sp>
      <p:pic>
        <p:nvPicPr>
          <p:cNvPr descr="Graphical user interface, application&#10;&#10;Description automatically generated" id="41" name="Google Shape;41;p1"/>
          <p:cNvPicPr preferRelativeResize="0"/>
          <p:nvPr/>
        </p:nvPicPr>
        <p:blipFill rotWithShape="1">
          <a:blip r:embed="rId6">
            <a:alphaModFix/>
          </a:blip>
          <a:srcRect b="0" l="0" r="0" t="0"/>
          <a:stretch/>
        </p:blipFill>
        <p:spPr>
          <a:xfrm>
            <a:off x="13848817" y="9578281"/>
            <a:ext cx="3621744" cy="6438657"/>
          </a:xfrm>
          <a:prstGeom prst="rect">
            <a:avLst/>
          </a:prstGeom>
          <a:noFill/>
          <a:ln>
            <a:noFill/>
          </a:ln>
        </p:spPr>
      </p:pic>
      <p:sp>
        <p:nvSpPr>
          <p:cNvPr id="42" name="Google Shape;42;p1"/>
          <p:cNvSpPr txBox="1"/>
          <p:nvPr/>
        </p:nvSpPr>
        <p:spPr>
          <a:xfrm>
            <a:off x="32196271" y="16113172"/>
            <a:ext cx="10176600" cy="5732400"/>
          </a:xfrm>
          <a:prstGeom prst="rect">
            <a:avLst/>
          </a:prstGeom>
          <a:noFill/>
          <a:ln>
            <a:noFill/>
          </a:ln>
        </p:spPr>
        <p:txBody>
          <a:bodyPr anchorCtr="0" anchor="t" bIns="36975" lIns="73975" spcFirstLastPara="1" rIns="73975" wrap="square" tIns="36975">
            <a:spAutoFit/>
          </a:bodyPr>
          <a:lstStyle/>
          <a:p>
            <a:pPr indent="-457200" lvl="0" marL="4572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Android Studio/XCode</a:t>
            </a:r>
            <a:endParaRPr>
              <a:solidFill>
                <a:schemeClr val="dk1"/>
              </a:solidFill>
            </a:endParaRPr>
          </a:p>
          <a:p>
            <a:pPr indent="-457200" lvl="0" marL="4572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Visual Studio Code</a:t>
            </a:r>
            <a:endParaRPr>
              <a:solidFill>
                <a:schemeClr val="dk1"/>
              </a:solidFill>
            </a:endParaRPr>
          </a:p>
          <a:p>
            <a:pPr indent="-457200" lvl="0" marL="4572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Firebase</a:t>
            </a:r>
            <a:endParaRPr>
              <a:solidFill>
                <a:schemeClr val="dk1"/>
              </a:solidFill>
            </a:endParaRPr>
          </a:p>
          <a:p>
            <a:pPr indent="-457200" lvl="0" marL="4572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JavaScript</a:t>
            </a:r>
            <a:endParaRPr>
              <a:solidFill>
                <a:schemeClr val="dk1"/>
              </a:solidFill>
            </a:endParaRPr>
          </a:p>
          <a:p>
            <a:pPr indent="-457200" lvl="0" marL="4572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React-Native</a:t>
            </a:r>
            <a:endParaRPr>
              <a:solidFill>
                <a:schemeClr val="dk1"/>
              </a:solidFill>
            </a:endParaRPr>
          </a:p>
          <a:p>
            <a:pPr indent="-457200" lvl="0" marL="457200" rtl="0" algn="l">
              <a:spcBef>
                <a:spcPts val="0"/>
              </a:spcBef>
              <a:spcAft>
                <a:spcPts val="0"/>
              </a:spcAft>
              <a:buClr>
                <a:schemeClr val="lt1"/>
              </a:buClr>
              <a:buSzPts val="3600"/>
              <a:buChar char="•"/>
            </a:pPr>
            <a:r>
              <a:rPr lang="en-US" sz="3600">
                <a:solidFill>
                  <a:schemeClr val="lt1"/>
                </a:solidFill>
                <a:latin typeface="Calibri"/>
                <a:ea typeface="Calibri"/>
                <a:cs typeface="Calibri"/>
                <a:sym typeface="Calibri"/>
              </a:rPr>
              <a:t>GitHub</a:t>
            </a:r>
            <a:endParaRPr sz="3600">
              <a:solidFill>
                <a:schemeClr val="lt1"/>
              </a:solidFill>
              <a:latin typeface="Calibri"/>
              <a:ea typeface="Calibri"/>
              <a:cs typeface="Calibri"/>
              <a:sym typeface="Calibri"/>
            </a:endParaRPr>
          </a:p>
          <a:p>
            <a:pPr indent="0" lvl="0" marL="0" rtl="0" algn="l">
              <a:spcBef>
                <a:spcPts val="0"/>
              </a:spcBef>
              <a:spcAft>
                <a:spcPts val="0"/>
              </a:spcAft>
              <a:buNone/>
            </a:pPr>
            <a:r>
              <a:t/>
            </a:r>
            <a:endParaRPr sz="3600">
              <a:solidFill>
                <a:schemeClr val="lt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US" sz="3600">
                <a:solidFill>
                  <a:schemeClr val="lt1"/>
                </a:solidFill>
                <a:latin typeface="Calibri"/>
                <a:ea typeface="Calibri"/>
                <a:cs typeface="Calibri"/>
                <a:sym typeface="Calibri"/>
              </a:rPr>
              <a:t>A Mac or Windows PC is sufficient to run and test both versions of the app.</a:t>
            </a:r>
            <a:endParaRPr sz="3600">
              <a:solidFill>
                <a:schemeClr val="lt1"/>
              </a:solidFill>
              <a:latin typeface="Calibri"/>
              <a:ea typeface="Calibri"/>
              <a:cs typeface="Calibri"/>
              <a:sym typeface="Calibri"/>
            </a:endParaRPr>
          </a:p>
          <a:p>
            <a:pPr indent="-261937" lvl="0" marL="457200" marR="0" rtl="0" algn="l">
              <a:spcBef>
                <a:spcPts val="1538"/>
              </a:spcBef>
              <a:spcAft>
                <a:spcPts val="0"/>
              </a:spcAft>
              <a:buClr>
                <a:schemeClr val="dk1"/>
              </a:buClr>
              <a:buSzPts val="3075"/>
              <a:buFont typeface="Arial"/>
              <a:buNone/>
            </a:pPr>
            <a:r>
              <a:t/>
            </a:r>
            <a:endParaRPr b="0" i="0" sz="3075" u="none" cap="none" strike="noStrike">
              <a:solidFill>
                <a:schemeClr val="lt2"/>
              </a:solidFill>
              <a:latin typeface="Arial"/>
              <a:ea typeface="Arial"/>
              <a:cs typeface="Arial"/>
              <a:sym typeface="Arial"/>
            </a:endParaRPr>
          </a:p>
        </p:txBody>
      </p:sp>
      <p:sp>
        <p:nvSpPr>
          <p:cNvPr id="43" name="Google Shape;43;p1"/>
          <p:cNvSpPr txBox="1"/>
          <p:nvPr/>
        </p:nvSpPr>
        <p:spPr>
          <a:xfrm>
            <a:off x="32319791" y="9601147"/>
            <a:ext cx="10176600" cy="5008800"/>
          </a:xfrm>
          <a:prstGeom prst="rect">
            <a:avLst/>
          </a:prstGeom>
          <a:noFill/>
          <a:ln>
            <a:noFill/>
          </a:ln>
        </p:spPr>
        <p:txBody>
          <a:bodyPr anchorCtr="0" anchor="t" bIns="36975" lIns="73975" spcFirstLastPara="1" rIns="73975" wrap="square" tIns="36975">
            <a:spAutoFit/>
          </a:bodyPr>
          <a:lstStyle/>
          <a:p>
            <a:pPr indent="0" lvl="0" marL="0" rtl="0" algn="l">
              <a:lnSpc>
                <a:spcPct val="115000"/>
              </a:lnSpc>
              <a:spcBef>
                <a:spcPts val="0"/>
              </a:spcBef>
              <a:spcAft>
                <a:spcPts val="0"/>
              </a:spcAft>
              <a:buClr>
                <a:schemeClr val="dk1"/>
              </a:buClr>
              <a:buSzPts val="1100"/>
              <a:buFont typeface="Arial"/>
              <a:buNone/>
            </a:pPr>
            <a:r>
              <a:rPr lang="en-US" sz="3600">
                <a:solidFill>
                  <a:srgbClr val="FFFFFF"/>
                </a:solidFill>
              </a:rPr>
              <a:t>The Stress &amp; Anxiety Application allows its users to create an account. Once an account is created, the application gives its users the ability to create and update their mood status on a daily basis. Additionally, the application gives its users the option to participate in activities, such as breathing exercises, to help them before bed. </a:t>
            </a:r>
            <a:endParaRPr sz="3600">
              <a:solidFill>
                <a:srgbClr val="FFFFFF"/>
              </a:solidFill>
            </a:endParaRPr>
          </a:p>
          <a:p>
            <a:pPr indent="0" lvl="0" marL="457200" marR="0" rtl="0" algn="l">
              <a:spcBef>
                <a:spcPts val="0"/>
              </a:spcBef>
              <a:spcAft>
                <a:spcPts val="0"/>
              </a:spcAft>
              <a:buNone/>
            </a:pPr>
            <a:r>
              <a:t/>
            </a:r>
            <a:endParaRPr sz="3075">
              <a:solidFill>
                <a:schemeClr val="lt2"/>
              </a:solidFill>
            </a:endParaRPr>
          </a:p>
        </p:txBody>
      </p:sp>
      <p:sp>
        <p:nvSpPr>
          <p:cNvPr id="44" name="Google Shape;44;p1"/>
          <p:cNvSpPr txBox="1"/>
          <p:nvPr/>
        </p:nvSpPr>
        <p:spPr>
          <a:xfrm>
            <a:off x="1272557" y="25144585"/>
            <a:ext cx="10176600" cy="25182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chemeClr val="dk1"/>
              </a:buClr>
              <a:buFont typeface="Arial"/>
              <a:buNone/>
            </a:pPr>
            <a:r>
              <a:rPr lang="en-US" sz="3200">
                <a:solidFill>
                  <a:schemeClr val="lt1"/>
                </a:solidFill>
                <a:latin typeface="Calibri"/>
                <a:ea typeface="Calibri"/>
                <a:cs typeface="Calibri"/>
                <a:sym typeface="Calibri"/>
              </a:rPr>
              <a:t>XCode and Android Studio were used to run, test, and verify both the iOS and the Android versions of the app respectively. Upon testing, both versions of the app run as expected.</a:t>
            </a:r>
            <a:endParaRPr>
              <a:solidFill>
                <a:schemeClr val="dk1"/>
              </a:solidFill>
            </a:endParaRPr>
          </a:p>
          <a:p>
            <a:pPr indent="0" lvl="0" marL="0" marR="0" rtl="0" algn="l">
              <a:spcBef>
                <a:spcPts val="0"/>
              </a:spcBef>
              <a:spcAft>
                <a:spcPts val="0"/>
              </a:spcAft>
              <a:buNone/>
            </a:pPr>
            <a:r>
              <a:t/>
            </a:r>
            <a:endParaRPr sz="3075">
              <a:solidFill>
                <a:schemeClr val="lt2"/>
              </a:solidFill>
            </a:endParaRPr>
          </a:p>
        </p:txBody>
      </p:sp>
      <p:sp>
        <p:nvSpPr>
          <p:cNvPr id="45" name="Google Shape;45;p1"/>
          <p:cNvSpPr txBox="1"/>
          <p:nvPr/>
        </p:nvSpPr>
        <p:spPr>
          <a:xfrm>
            <a:off x="1277932" y="16261978"/>
            <a:ext cx="10176600" cy="4444500"/>
          </a:xfrm>
          <a:prstGeom prst="rect">
            <a:avLst/>
          </a:prstGeom>
          <a:noFill/>
          <a:ln>
            <a:noFill/>
          </a:ln>
        </p:spPr>
        <p:txBody>
          <a:bodyPr anchorCtr="0" anchor="t" bIns="36975" lIns="73975" spcFirstLastPara="1" rIns="73975" wrap="square" tIns="36975">
            <a:spAutoFit/>
          </a:bodyPr>
          <a:lstStyle/>
          <a:p>
            <a:pPr indent="-422275" lvl="0" marL="457200" rtl="0" algn="l">
              <a:lnSpc>
                <a:spcPct val="115000"/>
              </a:lnSpc>
              <a:spcBef>
                <a:spcPts val="0"/>
              </a:spcBef>
              <a:spcAft>
                <a:spcPts val="0"/>
              </a:spcAft>
              <a:buClr>
                <a:srgbClr val="FFFFFF"/>
              </a:buClr>
              <a:buSzPts val="3050"/>
              <a:buFont typeface="Calibri"/>
              <a:buChar char="●"/>
            </a:pPr>
            <a:r>
              <a:rPr lang="en-US" sz="3050">
                <a:solidFill>
                  <a:srgbClr val="FFFFFF"/>
                </a:solidFill>
                <a:latin typeface="Calibri"/>
                <a:ea typeface="Calibri"/>
                <a:cs typeface="Calibri"/>
                <a:sym typeface="Calibri"/>
              </a:rPr>
              <a:t>HowRU.life was created to aid those who struggle with stress and anxiety.</a:t>
            </a:r>
            <a:endParaRPr sz="3050">
              <a:solidFill>
                <a:srgbClr val="FFFFFF"/>
              </a:solidFill>
              <a:latin typeface="Calibri"/>
              <a:ea typeface="Calibri"/>
              <a:cs typeface="Calibri"/>
              <a:sym typeface="Calibri"/>
            </a:endParaRPr>
          </a:p>
          <a:p>
            <a:pPr indent="-422275" lvl="0" marL="457200" marR="0" rtl="0" algn="l">
              <a:spcBef>
                <a:spcPts val="0"/>
              </a:spcBef>
              <a:spcAft>
                <a:spcPts val="0"/>
              </a:spcAft>
              <a:buClr>
                <a:srgbClr val="FFFFFF"/>
              </a:buClr>
              <a:buSzPts val="3050"/>
              <a:buChar char="●"/>
            </a:pPr>
            <a:r>
              <a:rPr lang="en-US" sz="3050">
                <a:solidFill>
                  <a:srgbClr val="FFFFFF"/>
                </a:solidFill>
                <a:latin typeface="Times New Roman"/>
                <a:ea typeface="Times New Roman"/>
                <a:cs typeface="Times New Roman"/>
                <a:sym typeface="Times New Roman"/>
              </a:rPr>
              <a:t> </a:t>
            </a:r>
            <a:r>
              <a:rPr lang="en-US" sz="3050">
                <a:solidFill>
                  <a:srgbClr val="FFFFFF"/>
                </a:solidFill>
                <a:latin typeface="Calibri"/>
                <a:ea typeface="Calibri"/>
                <a:cs typeface="Calibri"/>
                <a:sym typeface="Calibri"/>
              </a:rPr>
              <a:t>Allowing them to keep track of there feeling and reflect on them.</a:t>
            </a:r>
            <a:endParaRPr sz="3050">
              <a:solidFill>
                <a:srgbClr val="FFFFFF"/>
              </a:solidFill>
              <a:latin typeface="Calibri"/>
              <a:ea typeface="Calibri"/>
              <a:cs typeface="Calibri"/>
              <a:sym typeface="Calibri"/>
            </a:endParaRPr>
          </a:p>
          <a:p>
            <a:pPr indent="-422275" lvl="0" marL="457200" marR="0" rtl="0" algn="l">
              <a:spcBef>
                <a:spcPts val="0"/>
              </a:spcBef>
              <a:spcAft>
                <a:spcPts val="0"/>
              </a:spcAft>
              <a:buClr>
                <a:srgbClr val="FFFFFF"/>
              </a:buClr>
              <a:buSzPts val="3050"/>
              <a:buChar char="●"/>
            </a:pPr>
            <a:r>
              <a:rPr lang="en-US" sz="3050">
                <a:solidFill>
                  <a:srgbClr val="FFFFFF"/>
                </a:solidFill>
                <a:latin typeface="Times New Roman"/>
                <a:ea typeface="Times New Roman"/>
                <a:cs typeface="Times New Roman"/>
                <a:sym typeface="Times New Roman"/>
              </a:rPr>
              <a:t>T</a:t>
            </a:r>
            <a:r>
              <a:rPr lang="en-US" sz="3050">
                <a:solidFill>
                  <a:srgbClr val="FFFFFF"/>
                </a:solidFill>
                <a:latin typeface="Calibri"/>
                <a:ea typeface="Calibri"/>
                <a:cs typeface="Calibri"/>
                <a:sym typeface="Calibri"/>
              </a:rPr>
              <a:t>his semester, our group implemented</a:t>
            </a:r>
            <a:endParaRPr sz="3050">
              <a:solidFill>
                <a:srgbClr val="FFFFFF"/>
              </a:solidFill>
              <a:latin typeface="Calibri"/>
              <a:ea typeface="Calibri"/>
              <a:cs typeface="Calibri"/>
              <a:sym typeface="Calibri"/>
            </a:endParaRPr>
          </a:p>
          <a:p>
            <a:pPr indent="0" lvl="0" marL="0" marR="0" rtl="0" algn="l">
              <a:spcBef>
                <a:spcPts val="0"/>
              </a:spcBef>
              <a:spcAft>
                <a:spcPts val="0"/>
              </a:spcAft>
              <a:buNone/>
            </a:pPr>
            <a:r>
              <a:rPr lang="en-US" sz="3050">
                <a:solidFill>
                  <a:srgbClr val="FFFFFF"/>
                </a:solidFill>
                <a:latin typeface="Calibri"/>
                <a:ea typeface="Calibri"/>
                <a:cs typeface="Calibri"/>
                <a:sym typeface="Calibri"/>
              </a:rPr>
              <a:t>some new features. These features include push notifications, an additional breathing screen, and updates to the daily log to improve the user experience.</a:t>
            </a:r>
            <a:endParaRPr sz="3050">
              <a:solidFill>
                <a:srgbClr val="FFFFFF"/>
              </a:solidFill>
              <a:latin typeface="Calibri"/>
              <a:ea typeface="Calibri"/>
              <a:cs typeface="Calibri"/>
              <a:sym typeface="Calibri"/>
            </a:endParaRPr>
          </a:p>
          <a:p>
            <a:pPr indent="0" lvl="0" marL="0" marR="0" rtl="0" algn="l">
              <a:spcBef>
                <a:spcPts val="0"/>
              </a:spcBef>
              <a:spcAft>
                <a:spcPts val="0"/>
              </a:spcAft>
              <a:buNone/>
            </a:pPr>
            <a:r>
              <a:t/>
            </a:r>
            <a:endParaRPr sz="3075">
              <a:solidFill>
                <a:schemeClr val="lt2"/>
              </a:solidFill>
            </a:endParaRPr>
          </a:p>
        </p:txBody>
      </p:sp>
      <p:sp>
        <p:nvSpPr>
          <p:cNvPr id="46" name="Google Shape;46;p1"/>
          <p:cNvSpPr txBox="1"/>
          <p:nvPr/>
        </p:nvSpPr>
        <p:spPr>
          <a:xfrm>
            <a:off x="13848818" y="25144585"/>
            <a:ext cx="6846600" cy="44268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chemeClr val="dk1"/>
              </a:buClr>
              <a:buFont typeface="Arial"/>
              <a:buNone/>
            </a:pPr>
            <a:r>
              <a:rPr lang="en-US" sz="3600">
                <a:solidFill>
                  <a:schemeClr val="lt1"/>
                </a:solidFill>
                <a:latin typeface="Calibri"/>
                <a:ea typeface="Calibri"/>
                <a:cs typeface="Calibri"/>
                <a:sym typeface="Calibri"/>
              </a:rPr>
              <a:t>The current system of the application uses React-Native and React-Native CLI. The app works on both iOS and Android. Additionally, Firebase is used to handle the back-end such as user authentication and dependencies.</a:t>
            </a:r>
            <a:endParaRPr>
              <a:solidFill>
                <a:schemeClr val="dk1"/>
              </a:solidFill>
            </a:endParaRPr>
          </a:p>
          <a:p>
            <a:pPr indent="0" lvl="0" marL="0" marR="0" rtl="0" algn="l">
              <a:spcBef>
                <a:spcPts val="0"/>
              </a:spcBef>
              <a:spcAft>
                <a:spcPts val="0"/>
              </a:spcAft>
              <a:buNone/>
            </a:pPr>
            <a:r>
              <a:t/>
            </a:r>
            <a:endParaRPr sz="3075">
              <a:solidFill>
                <a:schemeClr val="lt2"/>
              </a:solidFill>
            </a:endParaRPr>
          </a:p>
        </p:txBody>
      </p:sp>
      <p:sp>
        <p:nvSpPr>
          <p:cNvPr id="47" name="Google Shape;47;p1"/>
          <p:cNvSpPr txBox="1"/>
          <p:nvPr/>
        </p:nvSpPr>
        <p:spPr>
          <a:xfrm>
            <a:off x="22592094" y="25229885"/>
            <a:ext cx="7026300" cy="33186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chemeClr val="dk1"/>
              </a:buClr>
              <a:buFont typeface="Arial"/>
              <a:buNone/>
            </a:pPr>
            <a:r>
              <a:rPr lang="en-US" sz="3600">
                <a:solidFill>
                  <a:schemeClr val="lt1"/>
                </a:solidFill>
                <a:latin typeface="Calibri"/>
                <a:ea typeface="Calibri"/>
                <a:cs typeface="Calibri"/>
                <a:sym typeface="Calibri"/>
              </a:rPr>
              <a:t>[1] </a:t>
            </a:r>
            <a:r>
              <a:rPr i="1" lang="en-US" sz="3600">
                <a:solidFill>
                  <a:schemeClr val="lt1"/>
                </a:solidFill>
                <a:latin typeface="Calibri"/>
                <a:ea typeface="Calibri"/>
                <a:cs typeface="Calibri"/>
                <a:sym typeface="Calibri"/>
              </a:rPr>
              <a:t>Stress Facts and Statistics</a:t>
            </a:r>
            <a:r>
              <a:rPr lang="en-US" sz="3600">
                <a:solidFill>
                  <a:schemeClr val="lt1"/>
                </a:solidFill>
                <a:latin typeface="Calibri"/>
                <a:ea typeface="Calibri"/>
                <a:cs typeface="Calibri"/>
                <a:sym typeface="Calibri"/>
              </a:rPr>
              <a:t>. The Recovery Clinic. Septemeber 5, 2022. https://www.therecoveryvillage.com/mental-health/stress/stress-statistics/</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075">
              <a:solidFill>
                <a:schemeClr val="lt2"/>
              </a:solidFill>
            </a:endParaRPr>
          </a:p>
        </p:txBody>
      </p:sp>
      <p:pic>
        <p:nvPicPr>
          <p:cNvPr id="48" name="Google Shape;48;p1"/>
          <p:cNvPicPr preferRelativeResize="0"/>
          <p:nvPr/>
        </p:nvPicPr>
        <p:blipFill>
          <a:blip r:embed="rId7">
            <a:alphaModFix/>
          </a:blip>
          <a:stretch>
            <a:fillRect/>
          </a:stretch>
        </p:blipFill>
        <p:spPr>
          <a:xfrm>
            <a:off x="17899825" y="9578274"/>
            <a:ext cx="3616500" cy="6438677"/>
          </a:xfrm>
          <a:prstGeom prst="rect">
            <a:avLst/>
          </a:prstGeom>
          <a:noFill/>
          <a:ln>
            <a:noFill/>
          </a:ln>
        </p:spPr>
      </p:pic>
      <p:pic>
        <p:nvPicPr>
          <p:cNvPr id="49" name="Google Shape;49;p1"/>
          <p:cNvPicPr preferRelativeResize="0"/>
          <p:nvPr/>
        </p:nvPicPr>
        <p:blipFill>
          <a:blip r:embed="rId8">
            <a:alphaModFix/>
          </a:blip>
          <a:stretch>
            <a:fillRect/>
          </a:stretch>
        </p:blipFill>
        <p:spPr>
          <a:xfrm>
            <a:off x="21880575" y="9578275"/>
            <a:ext cx="3751749" cy="6438677"/>
          </a:xfrm>
          <a:prstGeom prst="rect">
            <a:avLst/>
          </a:prstGeom>
          <a:noFill/>
          <a:ln>
            <a:noFill/>
          </a:ln>
        </p:spPr>
      </p:pic>
      <p:pic>
        <p:nvPicPr>
          <p:cNvPr id="50" name="Google Shape;50;p1"/>
          <p:cNvPicPr preferRelativeResize="0"/>
          <p:nvPr/>
        </p:nvPicPr>
        <p:blipFill>
          <a:blip r:embed="rId9">
            <a:alphaModFix/>
          </a:blip>
          <a:stretch>
            <a:fillRect/>
          </a:stretch>
        </p:blipFill>
        <p:spPr>
          <a:xfrm>
            <a:off x="26275575" y="9578275"/>
            <a:ext cx="3571875" cy="6438675"/>
          </a:xfrm>
          <a:prstGeom prst="rect">
            <a:avLst/>
          </a:prstGeom>
          <a:noFill/>
          <a:ln>
            <a:noFill/>
          </a:ln>
        </p:spPr>
      </p:pic>
      <p:pic>
        <p:nvPicPr>
          <p:cNvPr id="51" name="Google Shape;51;p1"/>
          <p:cNvPicPr preferRelativeResize="0"/>
          <p:nvPr/>
        </p:nvPicPr>
        <p:blipFill>
          <a:blip r:embed="rId10">
            <a:alphaModFix/>
          </a:blip>
          <a:stretch>
            <a:fillRect/>
          </a:stretch>
        </p:blipFill>
        <p:spPr>
          <a:xfrm>
            <a:off x="13700300" y="16522950"/>
            <a:ext cx="3751749" cy="6438677"/>
          </a:xfrm>
          <a:prstGeom prst="rect">
            <a:avLst/>
          </a:prstGeom>
          <a:noFill/>
          <a:ln>
            <a:noFill/>
          </a:ln>
        </p:spPr>
      </p:pic>
      <p:pic>
        <p:nvPicPr>
          <p:cNvPr id="52" name="Google Shape;52;p1"/>
          <p:cNvPicPr preferRelativeResize="0"/>
          <p:nvPr/>
        </p:nvPicPr>
        <p:blipFill>
          <a:blip r:embed="rId11">
            <a:alphaModFix/>
          </a:blip>
          <a:stretch>
            <a:fillRect/>
          </a:stretch>
        </p:blipFill>
        <p:spPr>
          <a:xfrm>
            <a:off x="17912900" y="16522950"/>
            <a:ext cx="3571875" cy="6629351"/>
          </a:xfrm>
          <a:prstGeom prst="rect">
            <a:avLst/>
          </a:prstGeom>
          <a:noFill/>
          <a:ln>
            <a:noFill/>
          </a:ln>
        </p:spPr>
      </p:pic>
      <p:pic>
        <p:nvPicPr>
          <p:cNvPr id="53" name="Google Shape;53;p1"/>
          <p:cNvPicPr preferRelativeResize="0"/>
          <p:nvPr/>
        </p:nvPicPr>
        <p:blipFill>
          <a:blip r:embed="rId12">
            <a:alphaModFix/>
          </a:blip>
          <a:stretch>
            <a:fillRect/>
          </a:stretch>
        </p:blipFill>
        <p:spPr>
          <a:xfrm>
            <a:off x="21945625" y="16564875"/>
            <a:ext cx="3751749" cy="6629351"/>
          </a:xfrm>
          <a:prstGeom prst="rect">
            <a:avLst/>
          </a:prstGeom>
          <a:noFill/>
          <a:ln>
            <a:noFill/>
          </a:ln>
        </p:spPr>
      </p:pic>
      <p:pic>
        <p:nvPicPr>
          <p:cNvPr id="54" name="Google Shape;54;p1"/>
          <p:cNvPicPr preferRelativeResize="0"/>
          <p:nvPr/>
        </p:nvPicPr>
        <p:blipFill>
          <a:blip r:embed="rId13">
            <a:alphaModFix/>
          </a:blip>
          <a:stretch>
            <a:fillRect/>
          </a:stretch>
        </p:blipFill>
        <p:spPr>
          <a:xfrm>
            <a:off x="26158225" y="16522950"/>
            <a:ext cx="3751749" cy="6438677"/>
          </a:xfrm>
          <a:prstGeom prst="rect">
            <a:avLst/>
          </a:prstGeom>
          <a:noFill/>
          <a:ln>
            <a:noFill/>
          </a:ln>
        </p:spPr>
      </p:pic>
      <p:pic>
        <p:nvPicPr>
          <p:cNvPr id="55" name="Google Shape;55;p1"/>
          <p:cNvPicPr preferRelativeResize="0"/>
          <p:nvPr/>
        </p:nvPicPr>
        <p:blipFill rotWithShape="1">
          <a:blip r:embed="rId14">
            <a:alphaModFix/>
          </a:blip>
          <a:srcRect b="0" l="0" r="0" t="0"/>
          <a:stretch/>
        </p:blipFill>
        <p:spPr>
          <a:xfrm>
            <a:off x="32353590" y="22098407"/>
            <a:ext cx="3014231" cy="2167208"/>
          </a:xfrm>
          <a:prstGeom prst="rect">
            <a:avLst/>
          </a:prstGeom>
          <a:noFill/>
          <a:ln>
            <a:noFill/>
          </a:ln>
        </p:spPr>
      </p:pic>
      <p:pic>
        <p:nvPicPr>
          <p:cNvPr descr="Icon&#10;&#10;Description automatically generated" id="56" name="Google Shape;56;p1"/>
          <p:cNvPicPr preferRelativeResize="0"/>
          <p:nvPr/>
        </p:nvPicPr>
        <p:blipFill rotWithShape="1">
          <a:blip r:embed="rId15">
            <a:alphaModFix/>
          </a:blip>
          <a:srcRect b="0" l="0" r="0" t="0"/>
          <a:stretch/>
        </p:blipFill>
        <p:spPr>
          <a:xfrm>
            <a:off x="32319800" y="24396471"/>
            <a:ext cx="3048022" cy="2028513"/>
          </a:xfrm>
          <a:prstGeom prst="rect">
            <a:avLst/>
          </a:prstGeom>
          <a:noFill/>
          <a:ln>
            <a:noFill/>
          </a:ln>
        </p:spPr>
      </p:pic>
      <p:pic>
        <p:nvPicPr>
          <p:cNvPr descr="Icon&#10;&#10;Description automatically generated" id="57" name="Google Shape;57;p1"/>
          <p:cNvPicPr preferRelativeResize="0"/>
          <p:nvPr/>
        </p:nvPicPr>
        <p:blipFill rotWithShape="1">
          <a:blip r:embed="rId16">
            <a:alphaModFix/>
          </a:blip>
          <a:srcRect b="0" l="0" r="0" t="0"/>
          <a:stretch/>
        </p:blipFill>
        <p:spPr>
          <a:xfrm>
            <a:off x="34209362" y="21845575"/>
            <a:ext cx="6351603" cy="2346989"/>
          </a:xfrm>
          <a:prstGeom prst="rect">
            <a:avLst/>
          </a:prstGeom>
          <a:noFill/>
          <a:ln>
            <a:noFill/>
          </a:ln>
        </p:spPr>
      </p:pic>
      <p:pic>
        <p:nvPicPr>
          <p:cNvPr descr="Icon&#10;&#10;Description automatically generated" id="58" name="Google Shape;58;p1"/>
          <p:cNvPicPr preferRelativeResize="0"/>
          <p:nvPr/>
        </p:nvPicPr>
        <p:blipFill rotWithShape="1">
          <a:blip r:embed="rId17">
            <a:alphaModFix/>
          </a:blip>
          <a:srcRect b="0" l="0" r="0" t="0"/>
          <a:stretch/>
        </p:blipFill>
        <p:spPr>
          <a:xfrm>
            <a:off x="39642995" y="22169084"/>
            <a:ext cx="3048022" cy="2028512"/>
          </a:xfrm>
          <a:prstGeom prst="rect">
            <a:avLst/>
          </a:prstGeom>
          <a:noFill/>
          <a:ln>
            <a:noFill/>
          </a:ln>
        </p:spPr>
      </p:pic>
      <p:pic>
        <p:nvPicPr>
          <p:cNvPr id="59" name="Google Shape;59;p1"/>
          <p:cNvPicPr preferRelativeResize="0"/>
          <p:nvPr/>
        </p:nvPicPr>
        <p:blipFill rotWithShape="1">
          <a:blip r:embed="rId18">
            <a:alphaModFix/>
          </a:blip>
          <a:srcRect b="0" l="0" r="0" t="0"/>
          <a:stretch/>
        </p:blipFill>
        <p:spPr>
          <a:xfrm>
            <a:off x="35899511" y="24658323"/>
            <a:ext cx="2695569" cy="1793949"/>
          </a:xfrm>
          <a:prstGeom prst="rect">
            <a:avLst/>
          </a:prstGeom>
          <a:noFill/>
          <a:ln>
            <a:noFill/>
          </a:ln>
        </p:spPr>
      </p:pic>
      <p:pic>
        <p:nvPicPr>
          <p:cNvPr id="60" name="Google Shape;60;p1"/>
          <p:cNvPicPr preferRelativeResize="0"/>
          <p:nvPr/>
        </p:nvPicPr>
        <p:blipFill rotWithShape="1">
          <a:blip r:embed="rId19">
            <a:alphaModFix/>
          </a:blip>
          <a:srcRect b="0" l="0" r="0" t="0"/>
          <a:stretch/>
        </p:blipFill>
        <p:spPr>
          <a:xfrm>
            <a:off x="39399786" y="24614774"/>
            <a:ext cx="3423864" cy="1982714"/>
          </a:xfrm>
          <a:prstGeom prst="rect">
            <a:avLst/>
          </a:prstGeom>
          <a:noFill/>
          <a:ln>
            <a:noFill/>
          </a:ln>
        </p:spPr>
      </p:pic>
      <p:pic>
        <p:nvPicPr>
          <p:cNvPr id="61" name="Google Shape;61;p1"/>
          <p:cNvPicPr preferRelativeResize="0"/>
          <p:nvPr/>
        </p:nvPicPr>
        <p:blipFill rotWithShape="1">
          <a:blip r:embed="rId20">
            <a:alphaModFix/>
          </a:blip>
          <a:srcRect b="0" l="0" r="0" t="0"/>
          <a:stretch/>
        </p:blipFill>
        <p:spPr>
          <a:xfrm>
            <a:off x="35899511" y="26838853"/>
            <a:ext cx="2695566" cy="179394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