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6858000" cx="12192000"/>
  <p:notesSz cx="6858000" cy="9144000"/>
  <p:embeddedFontLst>
    <p:embeddedFont>
      <p:font typeface="Dosis"/>
      <p:regular r:id="rId22"/>
      <p:bold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4" roundtripDataSignature="AMtx7mhNj1n+66lyX1ypoEAGWFKs3N73g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font" Target="fonts/Dosis-regular.fntdata"/><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24" Type="http://customschemas.google.com/relationships/presentationmetadata" Target="metadata"/><Relationship Id="rId12" Type="http://schemas.openxmlformats.org/officeDocument/2006/relationships/slide" Target="slides/slide8.xml"/><Relationship Id="rId23" Type="http://schemas.openxmlformats.org/officeDocument/2006/relationships/font" Target="fonts/Dosis-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3e4f09f4c0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g13e4f09f4c0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0" name="Google Shape;30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13e24589567_0_4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6" name="Google Shape;306;g13e24589567_0_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13e24589567_0_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6" name="Google Shape;316;g13e24589567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13e24589567_0_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2" name="Google Shape;322;g13e24589567_0_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2" name="Google Shape;33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fdb9098e48_1_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7" name="Google Shape;377;gfdb9098e48_1_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13eec90d0bc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13eec90d0bc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9" name="Google Shape;389;g13eec90d0bc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13e24589567_0_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7" name="Google Shape;397;g13e24589567_0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6" name="Google Shape;23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9" name="Google Shape;24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7" name="Google Shape;25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3" name="Google Shape;26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9" name="Google Shape;26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13e24589567_0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6" name="Google Shape;276;g13e24589567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13e24589567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4" name="Google Shape;284;g13e24589567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0" name="Google Shape;29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92" name="Google Shape;92;p22"/>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93" name="Google Shape;93;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95" name="Google Shape;95;p22"/>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96" name="Google Shape;96;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22"/>
          <p:cNvGrpSpPr/>
          <p:nvPr/>
        </p:nvGrpSpPr>
        <p:grpSpPr>
          <a:xfrm flipH="1" rot="10800000">
            <a:off x="5539549" y="5593683"/>
            <a:ext cx="522582" cy="530386"/>
            <a:chOff x="5537620" y="745237"/>
            <a:chExt cx="522582" cy="530387"/>
          </a:xfrm>
        </p:grpSpPr>
        <p:sp>
          <p:nvSpPr>
            <p:cNvPr id="98" name="Google Shape;98;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9" name="Google Shape;99;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p22"/>
          <p:cNvGrpSpPr/>
          <p:nvPr/>
        </p:nvGrpSpPr>
        <p:grpSpPr>
          <a:xfrm>
            <a:off x="5539549" y="745237"/>
            <a:ext cx="522582" cy="529650"/>
            <a:chOff x="5537620" y="745237"/>
            <a:chExt cx="522582" cy="529650"/>
          </a:xfrm>
        </p:grpSpPr>
        <p:sp>
          <p:nvSpPr>
            <p:cNvPr id="101" name="Google Shape;101;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 name="Google Shape;102;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p22"/>
          <p:cNvGrpSpPr/>
          <p:nvPr/>
        </p:nvGrpSpPr>
        <p:grpSpPr>
          <a:xfrm>
            <a:off x="11086608" y="745237"/>
            <a:ext cx="522582" cy="530387"/>
            <a:chOff x="11140977" y="745237"/>
            <a:chExt cx="522582" cy="530387"/>
          </a:xfrm>
        </p:grpSpPr>
        <p:sp>
          <p:nvSpPr>
            <p:cNvPr id="104" name="Google Shape;104;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5" name="Google Shape;105;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6" name="Google Shape;106;p22"/>
          <p:cNvGrpSpPr/>
          <p:nvPr/>
        </p:nvGrpSpPr>
        <p:grpSpPr>
          <a:xfrm flipH="1" rot="10800000">
            <a:off x="11086608" y="5593683"/>
            <a:ext cx="522582" cy="530386"/>
            <a:chOff x="11140977" y="745237"/>
            <a:chExt cx="522582" cy="530387"/>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09" name="Google Shape;109;p2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10" name="Google Shape;110;p2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13" name="Google Shape;113;p2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14" name="Google Shape;114;p2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2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17" name="Google Shape;117;p23"/>
          <p:cNvGrpSpPr/>
          <p:nvPr/>
        </p:nvGrpSpPr>
        <p:grpSpPr>
          <a:xfrm rot="10800000">
            <a:off x="11087460" y="5596087"/>
            <a:ext cx="522582" cy="530386"/>
            <a:chOff x="2645664" y="2011680"/>
            <a:chExt cx="735606" cy="746592"/>
          </a:xfrm>
        </p:grpSpPr>
        <p:sp>
          <p:nvSpPr>
            <p:cNvPr id="118" name="Google Shape;118;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9" name="Google Shape;119;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20" name="Google Shape;120;p23"/>
          <p:cNvGrpSpPr/>
          <p:nvPr/>
        </p:nvGrpSpPr>
        <p:grpSpPr>
          <a:xfrm flipH="1" rot="10800000">
            <a:off x="5539549" y="5593683"/>
            <a:ext cx="522582" cy="530386"/>
            <a:chOff x="2645664" y="2011680"/>
            <a:chExt cx="735606" cy="746592"/>
          </a:xfrm>
        </p:grpSpPr>
        <p:sp>
          <p:nvSpPr>
            <p:cNvPr id="121" name="Google Shape;121;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2" name="Google Shape;122;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23" name="Google Shape;123;p23"/>
          <p:cNvGrpSpPr/>
          <p:nvPr/>
        </p:nvGrpSpPr>
        <p:grpSpPr>
          <a:xfrm>
            <a:off x="5540614" y="745361"/>
            <a:ext cx="522582" cy="530386"/>
            <a:chOff x="2645664" y="2011680"/>
            <a:chExt cx="735606" cy="746592"/>
          </a:xfrm>
        </p:grpSpPr>
        <p:sp>
          <p:nvSpPr>
            <p:cNvPr id="124" name="Google Shape;124;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5" name="Google Shape;125;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26" name="Google Shape;126;p23"/>
          <p:cNvGrpSpPr/>
          <p:nvPr/>
        </p:nvGrpSpPr>
        <p:grpSpPr>
          <a:xfrm flipH="1">
            <a:off x="11087460" y="742129"/>
            <a:ext cx="522582" cy="530386"/>
            <a:chOff x="2645664" y="2011680"/>
            <a:chExt cx="735606" cy="746592"/>
          </a:xfrm>
        </p:grpSpPr>
        <p:sp>
          <p:nvSpPr>
            <p:cNvPr id="127" name="Google Shape;127;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8" name="Google Shape;128;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29" name="Google Shape;129;p2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23"/>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1" name="Google Shape;131;p23"/>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34" name="Google Shape;134;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37" name="Google Shape;137;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41" name="Google Shape;14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44" name="Google Shape;144;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47" name="Google Shape;147;p26"/>
          <p:cNvGrpSpPr/>
          <p:nvPr/>
        </p:nvGrpSpPr>
        <p:grpSpPr>
          <a:xfrm>
            <a:off x="3843957" y="582803"/>
            <a:ext cx="7628351" cy="1197932"/>
            <a:chOff x="3840781" y="580943"/>
            <a:chExt cx="7628351" cy="1197932"/>
          </a:xfrm>
        </p:grpSpPr>
        <p:sp>
          <p:nvSpPr>
            <p:cNvPr id="148" name="Google Shape;14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9" name="Google Shape;14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0" name="Google Shape;150;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1" name="Google Shape;151;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52" name="Google Shape;152;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56" name="Google Shape;156;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27"/>
          <p:cNvGrpSpPr/>
          <p:nvPr/>
        </p:nvGrpSpPr>
        <p:grpSpPr>
          <a:xfrm>
            <a:off x="3887648" y="438917"/>
            <a:ext cx="7578438" cy="1195570"/>
            <a:chOff x="3884346" y="453875"/>
            <a:chExt cx="7578438" cy="1195570"/>
          </a:xfrm>
        </p:grpSpPr>
        <p:sp>
          <p:nvSpPr>
            <p:cNvPr id="159" name="Google Shape;15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0" name="Google Shape;160;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1" name="Google Shape;16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62" name="Google Shape;162;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p27"/>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64" name="Google Shape;164;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7" name="Google Shape;16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68" name="Google Shape;16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0" name="Google Shape;17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28"/>
          <p:cNvGrpSpPr/>
          <p:nvPr/>
        </p:nvGrpSpPr>
        <p:grpSpPr>
          <a:xfrm>
            <a:off x="3893905" y="434340"/>
            <a:ext cx="7570949" cy="1059565"/>
            <a:chOff x="3893905" y="434339"/>
            <a:chExt cx="7570949" cy="1059565"/>
          </a:xfrm>
        </p:grpSpPr>
        <p:sp>
          <p:nvSpPr>
            <p:cNvPr id="172" name="Google Shape;17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3" name="Google Shape;17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4" name="Google Shape;17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75" name="Google Shape;175;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78" name="Google Shape;178;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0" name="Google Shape;180;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81" name="Google Shape;181;p29"/>
          <p:cNvSpPr/>
          <p:nvPr>
            <p:ph idx="2" type="pic"/>
          </p:nvPr>
        </p:nvSpPr>
        <p:spPr>
          <a:xfrm flipH="1">
            <a:off x="3632199" y="743802"/>
            <a:ext cx="7976031" cy="5370396"/>
          </a:xfrm>
          <a:prstGeom prst="corner">
            <a:avLst>
              <a:gd fmla="val 57567" name="adj1"/>
              <a:gd fmla="val 95877" name="adj2"/>
            </a:avLst>
          </a:prstGeom>
          <a:noFill/>
          <a:ln>
            <a:noFill/>
          </a:ln>
        </p:spPr>
      </p:sp>
      <p:grpSp>
        <p:nvGrpSpPr>
          <p:cNvPr id="182" name="Google Shape;182;p29"/>
          <p:cNvGrpSpPr/>
          <p:nvPr/>
        </p:nvGrpSpPr>
        <p:grpSpPr>
          <a:xfrm>
            <a:off x="3632200" y="637953"/>
            <a:ext cx="7976031" cy="2393648"/>
            <a:chOff x="3683000" y="638356"/>
            <a:chExt cx="7976031" cy="2393648"/>
          </a:xfrm>
        </p:grpSpPr>
        <p:sp>
          <p:nvSpPr>
            <p:cNvPr id="183" name="Google Shape;18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4" name="Google Shape;18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5" name="Google Shape;18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86" name="Google Shape;18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 name="Google Shape;191;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6" name="Google Shape;196;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97" name="Google Shape;197;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3"/>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3"/>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sp>
        <p:nvSpPr>
          <p:cNvPr id="27" name="Google Shape;27;p16"/>
          <p:cNvSpPr/>
          <p:nvPr>
            <p:ph idx="2" type="pic"/>
          </p:nvPr>
        </p:nvSpPr>
        <p:spPr>
          <a:xfrm flipH="1">
            <a:off x="3721834" y="880677"/>
            <a:ext cx="7988142" cy="5366010"/>
          </a:xfrm>
          <a:prstGeom prst="corner">
            <a:avLst>
              <a:gd fmla="val 57242" name="adj1"/>
              <a:gd fmla="val 95740" name="adj2"/>
            </a:avLst>
          </a:prstGeom>
          <a:noFill/>
          <a:ln>
            <a:noFill/>
          </a:ln>
        </p:spPr>
      </p:sp>
      <p:sp>
        <p:nvSpPr>
          <p:cNvPr id="28" name="Google Shape;28;p1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1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30" name="Google Shape;30;p16"/>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grpSp>
        <p:nvGrpSpPr>
          <p:cNvPr id="31" name="Google Shape;31;p16"/>
          <p:cNvGrpSpPr/>
          <p:nvPr/>
        </p:nvGrpSpPr>
        <p:grpSpPr>
          <a:xfrm>
            <a:off x="3721835" y="773552"/>
            <a:ext cx="7988141" cy="2408473"/>
            <a:chOff x="3673920" y="736031"/>
            <a:chExt cx="7988141" cy="2408473"/>
          </a:xfrm>
        </p:grpSpPr>
        <p:sp>
          <p:nvSpPr>
            <p:cNvPr id="32" name="Google Shape;32;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 name="Google Shape;33;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 name="Google Shape;34;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 name="Google Shape;35;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6" name="Google Shape;36;p1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9" name="Google Shape;39;p17"/>
          <p:cNvGrpSpPr/>
          <p:nvPr/>
        </p:nvGrpSpPr>
        <p:grpSpPr>
          <a:xfrm rot="10800000">
            <a:off x="10644674" y="5408676"/>
            <a:ext cx="735606" cy="746592"/>
            <a:chOff x="897887" y="745236"/>
            <a:chExt cx="735606" cy="746592"/>
          </a:xfrm>
        </p:grpSpPr>
        <p:sp>
          <p:nvSpPr>
            <p:cNvPr id="40" name="Google Shape;40;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 name="Google Shape;41;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2" name="Google Shape;42;p17"/>
          <p:cNvGrpSpPr/>
          <p:nvPr/>
        </p:nvGrpSpPr>
        <p:grpSpPr>
          <a:xfrm flipH="1" rot="10800000">
            <a:off x="789474" y="5408676"/>
            <a:ext cx="735606" cy="746592"/>
            <a:chOff x="897887" y="745236"/>
            <a:chExt cx="735606" cy="746592"/>
          </a:xfrm>
        </p:grpSpPr>
        <p:sp>
          <p:nvSpPr>
            <p:cNvPr id="43" name="Google Shape;43;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4" name="Google Shape;44;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45" name="Google Shape;45;p17"/>
          <p:cNvGrpSpPr/>
          <p:nvPr/>
        </p:nvGrpSpPr>
        <p:grpSpPr>
          <a:xfrm flipH="1">
            <a:off x="10644674" y="745236"/>
            <a:ext cx="735606" cy="746592"/>
            <a:chOff x="897887" y="745236"/>
            <a:chExt cx="735606" cy="746592"/>
          </a:xfrm>
        </p:grpSpPr>
        <p:sp>
          <p:nvSpPr>
            <p:cNvPr id="46" name="Google Shape;46;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8" name="Google Shape;48;p17"/>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7"/>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50" name="Google Shape;50;p17"/>
          <p:cNvGrpSpPr/>
          <p:nvPr/>
        </p:nvGrpSpPr>
        <p:grpSpPr>
          <a:xfrm flipH="1" rot="-5400000">
            <a:off x="786644" y="682484"/>
            <a:ext cx="731520" cy="747831"/>
            <a:chOff x="897887" y="745236"/>
            <a:chExt cx="731520" cy="747831"/>
          </a:xfrm>
        </p:grpSpPr>
        <p:sp>
          <p:nvSpPr>
            <p:cNvPr id="51" name="Google Shape;51;p1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 name="Google Shape;52;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3" name="Google Shape;53;p17"/>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4" name="Google Shape;54;p17"/>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10;&#10;Description automatically generated" id="56" name="Google Shape;56;p18"/>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7" name="Google Shape;57;p18"/>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8" name="Google Shape;58;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8"/>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10;&#10;Description automatically generated" id="62" name="Google Shape;62;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66" name="Google Shape;66;p1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69" name="Google Shape;69;p20"/>
          <p:cNvGrpSpPr/>
          <p:nvPr/>
        </p:nvGrpSpPr>
        <p:grpSpPr>
          <a:xfrm flipH="1" rot="10800000">
            <a:off x="11185080" y="298640"/>
            <a:ext cx="735606" cy="746592"/>
            <a:chOff x="10666920" y="5421408"/>
            <a:chExt cx="735606" cy="746592"/>
          </a:xfrm>
        </p:grpSpPr>
        <p:sp>
          <p:nvSpPr>
            <p:cNvPr id="70" name="Google Shape;70;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 name="Google Shape;71;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2" name="Google Shape;72;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75" name="Google Shape;75;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76" name="Google Shape;76;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77" name="Google Shape;77;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82" name="Google Shape;82;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83" name="Google Shape;83;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84" name="Google Shape;84;p21"/>
          <p:cNvGrpSpPr/>
          <p:nvPr/>
        </p:nvGrpSpPr>
        <p:grpSpPr>
          <a:xfrm>
            <a:off x="2393879" y="0"/>
            <a:ext cx="9798121" cy="6889337"/>
            <a:chOff x="2421466" y="-1"/>
            <a:chExt cx="9810796" cy="6874007"/>
          </a:xfrm>
        </p:grpSpPr>
        <p:sp>
          <p:nvSpPr>
            <p:cNvPr id="85" name="Google Shape;85;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6" name="Google Shape;86;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 name="Google Shape;87;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8" name="Google Shape;88;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89" name="Google Shape;89;p2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0.png"/><Relationship Id="rId4" Type="http://schemas.openxmlformats.org/officeDocument/2006/relationships/image" Target="../media/image24.png"/><Relationship Id="rId5"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image" Target="../media/image2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 Id="rId3"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3.jpg"/><Relationship Id="rId4" Type="http://schemas.openxmlformats.org/officeDocument/2006/relationships/image" Target="../media/image25.jpg"/><Relationship Id="rId5" Type="http://schemas.openxmlformats.org/officeDocument/2006/relationships/image" Target="../media/image27.jpg"/><Relationship Id="rId6" Type="http://schemas.openxmlformats.org/officeDocument/2006/relationships/image" Target="../media/image31.jpg"/><Relationship Id="rId7" Type="http://schemas.openxmlformats.org/officeDocument/2006/relationships/image" Target="../media/image33.jpg"/><Relationship Id="rId8" Type="http://schemas.openxmlformats.org/officeDocument/2006/relationships/image" Target="../media/image3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 Id="rId3" Type="http://schemas.openxmlformats.org/officeDocument/2006/relationships/image" Target="../media/image28.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descr="A picture containing drawing&#10;&#10;Description automatically generated" id="223" name="Google Shape;223;g13e4f09f4c0_0_0"/>
          <p:cNvPicPr preferRelativeResize="0"/>
          <p:nvPr/>
        </p:nvPicPr>
        <p:blipFill rotWithShape="1">
          <a:blip r:embed="rId3">
            <a:alphaModFix/>
          </a:blip>
          <a:srcRect b="0" l="0" r="0" t="0"/>
          <a:stretch/>
        </p:blipFill>
        <p:spPr>
          <a:xfrm>
            <a:off x="923450" y="867875"/>
            <a:ext cx="2832874" cy="544775"/>
          </a:xfrm>
          <a:prstGeom prst="rect">
            <a:avLst/>
          </a:prstGeom>
          <a:noFill/>
          <a:ln>
            <a:noFill/>
          </a:ln>
        </p:spPr>
      </p:pic>
      <p:pic>
        <p:nvPicPr>
          <p:cNvPr id="224" name="Google Shape;224;g13e4f09f4c0_0_0"/>
          <p:cNvPicPr preferRelativeResize="0"/>
          <p:nvPr/>
        </p:nvPicPr>
        <p:blipFill rotWithShape="1">
          <a:blip r:embed="rId4">
            <a:alphaModFix/>
          </a:blip>
          <a:srcRect b="0" l="0" r="0" t="0"/>
          <a:stretch/>
        </p:blipFill>
        <p:spPr>
          <a:xfrm>
            <a:off x="4633169" y="867892"/>
            <a:ext cx="3548175" cy="544759"/>
          </a:xfrm>
          <a:prstGeom prst="rect">
            <a:avLst/>
          </a:prstGeom>
          <a:noFill/>
          <a:ln>
            <a:noFill/>
          </a:ln>
        </p:spPr>
      </p:pic>
      <p:sp>
        <p:nvSpPr>
          <p:cNvPr id="225" name="Google Shape;225;g13e4f09f4c0_0_0"/>
          <p:cNvSpPr txBox="1"/>
          <p:nvPr/>
        </p:nvSpPr>
        <p:spPr>
          <a:xfrm>
            <a:off x="1603788" y="1555625"/>
            <a:ext cx="8984400" cy="2399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1100"/>
              <a:buFont typeface="Arial"/>
              <a:buNone/>
            </a:pPr>
            <a:r>
              <a:rPr b="1" lang="en-US" sz="3261">
                <a:solidFill>
                  <a:schemeClr val="lt1"/>
                </a:solidFill>
                <a:latin typeface="Dosis"/>
                <a:ea typeface="Dosis"/>
                <a:cs typeface="Dosis"/>
                <a:sym typeface="Dosis"/>
              </a:rPr>
              <a:t>A Novel Edge-based Computer Vision Application for Workforce Performance Optimization</a:t>
            </a:r>
            <a:endParaRPr sz="2800">
              <a:solidFill>
                <a:srgbClr val="FFFFFF"/>
              </a:solidFill>
              <a:latin typeface="Dosis"/>
              <a:ea typeface="Dosis"/>
              <a:cs typeface="Dosis"/>
              <a:sym typeface="Dosis"/>
            </a:endParaRPr>
          </a:p>
          <a:p>
            <a:pPr indent="0" lvl="0" marL="0" rtl="0" algn="ctr">
              <a:lnSpc>
                <a:spcPct val="90000"/>
              </a:lnSpc>
              <a:spcBef>
                <a:spcPts val="0"/>
              </a:spcBef>
              <a:spcAft>
                <a:spcPts val="0"/>
              </a:spcAft>
              <a:buNone/>
            </a:pPr>
            <a:r>
              <a:t/>
            </a:r>
            <a:endParaRPr sz="1200">
              <a:solidFill>
                <a:srgbClr val="FFFFFF"/>
              </a:solidFill>
              <a:latin typeface="Dosis"/>
              <a:ea typeface="Dosis"/>
              <a:cs typeface="Dosis"/>
              <a:sym typeface="Dosis"/>
            </a:endParaRPr>
          </a:p>
          <a:p>
            <a:pPr indent="0" lvl="0" marL="0" rtl="0" algn="ctr">
              <a:lnSpc>
                <a:spcPct val="90000"/>
              </a:lnSpc>
              <a:spcBef>
                <a:spcPts val="0"/>
              </a:spcBef>
              <a:spcAft>
                <a:spcPts val="0"/>
              </a:spcAft>
              <a:buNone/>
            </a:pPr>
            <a:r>
              <a:rPr lang="en-US" sz="2200">
                <a:solidFill>
                  <a:srgbClr val="FFFFFF"/>
                </a:solidFill>
                <a:latin typeface="Dosis"/>
                <a:ea typeface="Dosis"/>
                <a:cs typeface="Dosis"/>
                <a:sym typeface="Dosis"/>
              </a:rPr>
              <a:t>Summer 2022 Senior Design Project</a:t>
            </a:r>
            <a:endParaRPr sz="2200">
              <a:solidFill>
                <a:srgbClr val="FFFFFF"/>
              </a:solidFill>
              <a:latin typeface="Dosis"/>
              <a:ea typeface="Dosis"/>
              <a:cs typeface="Dosis"/>
              <a:sym typeface="Dosis"/>
            </a:endParaRPr>
          </a:p>
          <a:p>
            <a:pPr indent="0" lvl="0" marL="0" rtl="0" algn="ctr">
              <a:lnSpc>
                <a:spcPct val="90000"/>
              </a:lnSpc>
              <a:spcBef>
                <a:spcPts val="0"/>
              </a:spcBef>
              <a:spcAft>
                <a:spcPts val="0"/>
              </a:spcAft>
              <a:buNone/>
            </a:pPr>
            <a:r>
              <a:t/>
            </a:r>
            <a:endParaRPr sz="2200">
              <a:solidFill>
                <a:srgbClr val="FFFFFF"/>
              </a:solidFill>
              <a:latin typeface="Dosis"/>
              <a:ea typeface="Dosis"/>
              <a:cs typeface="Dosis"/>
              <a:sym typeface="Dosis"/>
            </a:endParaRPr>
          </a:p>
          <a:p>
            <a:pPr indent="457200" lvl="0" marL="0" rtl="0" algn="ctr">
              <a:lnSpc>
                <a:spcPct val="90000"/>
              </a:lnSpc>
              <a:spcBef>
                <a:spcPts val="0"/>
              </a:spcBef>
              <a:spcAft>
                <a:spcPts val="0"/>
              </a:spcAft>
              <a:buNone/>
            </a:pPr>
            <a:r>
              <a:rPr lang="en-US" sz="1700">
                <a:solidFill>
                  <a:srgbClr val="FFFFFF"/>
                </a:solidFill>
                <a:latin typeface="Dosis"/>
                <a:ea typeface="Dosis"/>
                <a:cs typeface="Dosis"/>
                <a:sym typeface="Dosis"/>
              </a:rPr>
              <a:t>Product owner: Nima Schei</a:t>
            </a:r>
            <a:endParaRPr sz="2300">
              <a:solidFill>
                <a:srgbClr val="FFFFFF"/>
              </a:solidFill>
              <a:latin typeface="Dosis"/>
              <a:ea typeface="Dosis"/>
              <a:cs typeface="Dosis"/>
              <a:sym typeface="Dosis"/>
            </a:endParaRPr>
          </a:p>
          <a:p>
            <a:pPr indent="0" lvl="0" marL="3200400" rtl="0" algn="l">
              <a:spcBef>
                <a:spcPts val="1000"/>
              </a:spcBef>
              <a:spcAft>
                <a:spcPts val="0"/>
              </a:spcAft>
              <a:buNone/>
            </a:pPr>
            <a:r>
              <a:rPr lang="en-US" sz="1700">
                <a:solidFill>
                  <a:srgbClr val="FFFFFF"/>
                </a:solidFill>
                <a:latin typeface="Dosis"/>
                <a:ea typeface="Dosis"/>
                <a:cs typeface="Dosis"/>
                <a:sym typeface="Dosis"/>
              </a:rPr>
              <a:t>        Instructor: Dr. Masoud Sadjadi</a:t>
            </a:r>
            <a:endParaRPr sz="1700">
              <a:solidFill>
                <a:srgbClr val="FFFFFF"/>
              </a:solidFill>
              <a:latin typeface="Dosis"/>
              <a:ea typeface="Dosis"/>
              <a:cs typeface="Dosis"/>
              <a:sym typeface="Dosis"/>
            </a:endParaRPr>
          </a:p>
        </p:txBody>
      </p:sp>
      <p:sp>
        <p:nvSpPr>
          <p:cNvPr id="226" name="Google Shape;226;g13e4f09f4c0_0_0"/>
          <p:cNvSpPr txBox="1"/>
          <p:nvPr/>
        </p:nvSpPr>
        <p:spPr>
          <a:xfrm>
            <a:off x="1068000" y="4098000"/>
            <a:ext cx="2408100" cy="357300"/>
          </a:xfrm>
          <a:prstGeom prst="rect">
            <a:avLst/>
          </a:prstGeom>
          <a:noFill/>
          <a:ln>
            <a:noFill/>
          </a:ln>
        </p:spPr>
        <p:txBody>
          <a:bodyPr anchorCtr="0" anchor="ctr" bIns="45700" lIns="91425" spcFirstLastPara="1" rIns="91425" wrap="square" tIns="45700">
            <a:normAutofit fontScale="92500" lnSpcReduction="20000"/>
          </a:bodyPr>
          <a:lstStyle/>
          <a:p>
            <a:pPr indent="0" lvl="0" marL="0" rtl="0" algn="ctr">
              <a:lnSpc>
                <a:spcPct val="90000"/>
              </a:lnSpc>
              <a:spcBef>
                <a:spcPts val="0"/>
              </a:spcBef>
              <a:spcAft>
                <a:spcPts val="0"/>
              </a:spcAft>
              <a:buNone/>
            </a:pPr>
            <a:r>
              <a:rPr b="1" lang="en-US" sz="2500">
                <a:solidFill>
                  <a:srgbClr val="FFFFFF"/>
                </a:solidFill>
                <a:latin typeface="Dosis"/>
                <a:ea typeface="Dosis"/>
                <a:cs typeface="Dosis"/>
                <a:sym typeface="Dosis"/>
              </a:rPr>
              <a:t>Capstone 2</a:t>
            </a:r>
            <a:endParaRPr sz="100">
              <a:solidFill>
                <a:srgbClr val="FFFFFF"/>
              </a:solidFill>
              <a:latin typeface="Dosis"/>
              <a:ea typeface="Dosis"/>
              <a:cs typeface="Dosis"/>
              <a:sym typeface="Dosis"/>
            </a:endParaRPr>
          </a:p>
        </p:txBody>
      </p:sp>
      <p:sp>
        <p:nvSpPr>
          <p:cNvPr id="227" name="Google Shape;227;g13e4f09f4c0_0_0"/>
          <p:cNvSpPr txBox="1"/>
          <p:nvPr/>
        </p:nvSpPr>
        <p:spPr>
          <a:xfrm>
            <a:off x="4891950" y="4144388"/>
            <a:ext cx="2408100" cy="357300"/>
          </a:xfrm>
          <a:prstGeom prst="rect">
            <a:avLst/>
          </a:prstGeom>
          <a:noFill/>
          <a:ln>
            <a:noFill/>
          </a:ln>
        </p:spPr>
        <p:txBody>
          <a:bodyPr anchorCtr="0" anchor="ctr" bIns="45700" lIns="91425" spcFirstLastPara="1" rIns="91425" wrap="square" tIns="45700">
            <a:normAutofit fontScale="92500" lnSpcReduction="20000"/>
          </a:bodyPr>
          <a:lstStyle/>
          <a:p>
            <a:pPr indent="0" lvl="0" marL="0" rtl="0" algn="ctr">
              <a:lnSpc>
                <a:spcPct val="90000"/>
              </a:lnSpc>
              <a:spcBef>
                <a:spcPts val="0"/>
              </a:spcBef>
              <a:spcAft>
                <a:spcPts val="0"/>
              </a:spcAft>
              <a:buNone/>
            </a:pPr>
            <a:r>
              <a:rPr b="1" lang="en-US" sz="2500">
                <a:solidFill>
                  <a:srgbClr val="FFFFFF"/>
                </a:solidFill>
                <a:latin typeface="Dosis"/>
                <a:ea typeface="Dosis"/>
                <a:cs typeface="Dosis"/>
                <a:sym typeface="Dosis"/>
              </a:rPr>
              <a:t>Senior Project</a:t>
            </a:r>
            <a:endParaRPr sz="100">
              <a:solidFill>
                <a:srgbClr val="FFFFFF"/>
              </a:solidFill>
              <a:latin typeface="Dosis"/>
              <a:ea typeface="Dosis"/>
              <a:cs typeface="Dosis"/>
              <a:sym typeface="Dosis"/>
            </a:endParaRPr>
          </a:p>
        </p:txBody>
      </p:sp>
      <p:sp>
        <p:nvSpPr>
          <p:cNvPr id="228" name="Google Shape;228;g13e4f09f4c0_0_0"/>
          <p:cNvSpPr txBox="1"/>
          <p:nvPr/>
        </p:nvSpPr>
        <p:spPr>
          <a:xfrm>
            <a:off x="8575975" y="4144400"/>
            <a:ext cx="2408100" cy="357300"/>
          </a:xfrm>
          <a:prstGeom prst="rect">
            <a:avLst/>
          </a:prstGeom>
          <a:noFill/>
          <a:ln>
            <a:noFill/>
          </a:ln>
        </p:spPr>
        <p:txBody>
          <a:bodyPr anchorCtr="0" anchor="ctr" bIns="45700" lIns="91425" spcFirstLastPara="1" rIns="91425" wrap="square" tIns="45700">
            <a:normAutofit fontScale="92500" lnSpcReduction="20000"/>
          </a:bodyPr>
          <a:lstStyle/>
          <a:p>
            <a:pPr indent="0" lvl="0" marL="0" rtl="0" algn="ctr">
              <a:lnSpc>
                <a:spcPct val="90000"/>
              </a:lnSpc>
              <a:spcBef>
                <a:spcPts val="0"/>
              </a:spcBef>
              <a:spcAft>
                <a:spcPts val="0"/>
              </a:spcAft>
              <a:buNone/>
            </a:pPr>
            <a:r>
              <a:rPr b="1" lang="en-US" sz="2500">
                <a:solidFill>
                  <a:srgbClr val="FFFFFF"/>
                </a:solidFill>
                <a:latin typeface="Dosis"/>
                <a:ea typeface="Dosis"/>
                <a:cs typeface="Dosis"/>
                <a:sym typeface="Dosis"/>
              </a:rPr>
              <a:t>Capstone 1</a:t>
            </a:r>
            <a:endParaRPr sz="100">
              <a:solidFill>
                <a:srgbClr val="FFFFFF"/>
              </a:solidFill>
              <a:latin typeface="Dosis"/>
              <a:ea typeface="Dosis"/>
              <a:cs typeface="Dosis"/>
              <a:sym typeface="Dosis"/>
            </a:endParaRPr>
          </a:p>
        </p:txBody>
      </p:sp>
      <p:sp>
        <p:nvSpPr>
          <p:cNvPr id="229" name="Google Shape;229;g13e4f09f4c0_0_0"/>
          <p:cNvSpPr txBox="1"/>
          <p:nvPr/>
        </p:nvSpPr>
        <p:spPr>
          <a:xfrm>
            <a:off x="1067988" y="4598275"/>
            <a:ext cx="3559500" cy="19293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0000"/>
              </a:lnSpc>
              <a:spcBef>
                <a:spcPts val="1000"/>
              </a:spcBef>
              <a:spcAft>
                <a:spcPts val="0"/>
              </a:spcAft>
              <a:buClr>
                <a:srgbClr val="FFFFFF"/>
              </a:buClr>
              <a:buSzPts val="1600"/>
              <a:buFont typeface="Dosis"/>
              <a:buChar char="★"/>
            </a:pPr>
            <a:r>
              <a:rPr lang="en-US" sz="1600">
                <a:solidFill>
                  <a:srgbClr val="FFFFFF"/>
                </a:solidFill>
                <a:latin typeface="Dosis"/>
                <a:ea typeface="Dosis"/>
                <a:cs typeface="Dosis"/>
                <a:sym typeface="Dosis"/>
              </a:rPr>
              <a:t>Ivan Ramirez Comas</a:t>
            </a:r>
            <a:endParaRPr b="0" i="0" sz="1600" u="none" cap="none" strike="noStrike">
              <a:solidFill>
                <a:srgbClr val="FFFFFF"/>
              </a:solidFill>
              <a:latin typeface="Dosis"/>
              <a:ea typeface="Dosis"/>
              <a:cs typeface="Dosis"/>
              <a:sym typeface="Dosis"/>
            </a:endParaRPr>
          </a:p>
          <a:p>
            <a:pPr indent="-330200" lvl="0" marL="457200" marR="0" rtl="0" algn="l">
              <a:lnSpc>
                <a:spcPct val="100000"/>
              </a:lnSpc>
              <a:spcBef>
                <a:spcPts val="1000"/>
              </a:spcBef>
              <a:spcAft>
                <a:spcPts val="0"/>
              </a:spcAft>
              <a:buClr>
                <a:srgbClr val="FFFFFF"/>
              </a:buClr>
              <a:buSzPts val="1600"/>
              <a:buFont typeface="Dosis"/>
              <a:buChar char="★"/>
            </a:pPr>
            <a:r>
              <a:rPr lang="en-US" sz="1600">
                <a:solidFill>
                  <a:srgbClr val="FFFFFF"/>
                </a:solidFill>
                <a:latin typeface="Dosis"/>
                <a:ea typeface="Dosis"/>
                <a:cs typeface="Dosis"/>
                <a:sym typeface="Dosis"/>
              </a:rPr>
              <a:t>Harshit Singh</a:t>
            </a:r>
            <a:endParaRPr sz="1600">
              <a:solidFill>
                <a:srgbClr val="FFFFFF"/>
              </a:solidFill>
              <a:latin typeface="Dosis"/>
              <a:ea typeface="Dosis"/>
              <a:cs typeface="Dosis"/>
              <a:sym typeface="Dosis"/>
            </a:endParaRPr>
          </a:p>
          <a:p>
            <a:pPr indent="-330200" lvl="0" marL="457200" marR="0" rtl="0" algn="l">
              <a:lnSpc>
                <a:spcPct val="100000"/>
              </a:lnSpc>
              <a:spcBef>
                <a:spcPts val="1000"/>
              </a:spcBef>
              <a:spcAft>
                <a:spcPts val="0"/>
              </a:spcAft>
              <a:buClr>
                <a:srgbClr val="FFFFFF"/>
              </a:buClr>
              <a:buSzPts val="1600"/>
              <a:buFont typeface="Dosis"/>
              <a:buChar char="★"/>
            </a:pPr>
            <a:r>
              <a:rPr lang="en-US" sz="1600">
                <a:solidFill>
                  <a:srgbClr val="FFFFFF"/>
                </a:solidFill>
                <a:latin typeface="Dosis"/>
                <a:ea typeface="Dosis"/>
                <a:cs typeface="Dosis"/>
                <a:sym typeface="Dosis"/>
              </a:rPr>
              <a:t>Jose Jimenez Espada</a:t>
            </a:r>
            <a:endParaRPr sz="1600">
              <a:solidFill>
                <a:srgbClr val="FFFFFF"/>
              </a:solidFill>
              <a:latin typeface="Dosis"/>
              <a:ea typeface="Dosis"/>
              <a:cs typeface="Dosis"/>
              <a:sym typeface="Dosis"/>
            </a:endParaRPr>
          </a:p>
          <a:p>
            <a:pPr indent="-330200" lvl="0" marL="457200" marR="0" rtl="0" algn="l">
              <a:lnSpc>
                <a:spcPct val="100000"/>
              </a:lnSpc>
              <a:spcBef>
                <a:spcPts val="1000"/>
              </a:spcBef>
              <a:spcAft>
                <a:spcPts val="0"/>
              </a:spcAft>
              <a:buClr>
                <a:srgbClr val="FFFFFF"/>
              </a:buClr>
              <a:buSzPts val="1600"/>
              <a:buFont typeface="Dosis"/>
              <a:buChar char="★"/>
            </a:pPr>
            <a:r>
              <a:rPr lang="en-US" sz="1600">
                <a:solidFill>
                  <a:srgbClr val="FFFFFF"/>
                </a:solidFill>
                <a:latin typeface="Dosis"/>
                <a:ea typeface="Dosis"/>
                <a:cs typeface="Dosis"/>
                <a:sym typeface="Dosis"/>
              </a:rPr>
              <a:t>Chabeli Barranco Roque</a:t>
            </a:r>
            <a:endParaRPr sz="1600">
              <a:solidFill>
                <a:srgbClr val="FFFFFF"/>
              </a:solidFill>
              <a:latin typeface="Dosis"/>
              <a:ea typeface="Dosis"/>
              <a:cs typeface="Dosis"/>
              <a:sym typeface="Dosis"/>
            </a:endParaRPr>
          </a:p>
          <a:p>
            <a:pPr indent="-330200" lvl="0" marL="457200" marR="0" rtl="0" algn="l">
              <a:lnSpc>
                <a:spcPct val="100000"/>
              </a:lnSpc>
              <a:spcBef>
                <a:spcPts val="1000"/>
              </a:spcBef>
              <a:spcAft>
                <a:spcPts val="0"/>
              </a:spcAft>
              <a:buClr>
                <a:srgbClr val="FFFFFF"/>
              </a:buClr>
              <a:buSzPts val="1600"/>
              <a:buFont typeface="Dosis"/>
              <a:buChar char="★"/>
            </a:pPr>
            <a:r>
              <a:rPr lang="en-US" sz="1600">
                <a:solidFill>
                  <a:srgbClr val="FFFFFF"/>
                </a:solidFill>
                <a:latin typeface="Dosis"/>
                <a:ea typeface="Dosis"/>
                <a:cs typeface="Dosis"/>
                <a:sym typeface="Dosis"/>
              </a:rPr>
              <a:t>Thamare Saint Louis</a:t>
            </a:r>
            <a:endParaRPr sz="1600">
              <a:solidFill>
                <a:srgbClr val="FFFFFF"/>
              </a:solidFill>
              <a:latin typeface="Dosis"/>
              <a:ea typeface="Dosis"/>
              <a:cs typeface="Dosis"/>
              <a:sym typeface="Dosis"/>
            </a:endParaRPr>
          </a:p>
        </p:txBody>
      </p:sp>
      <p:sp>
        <p:nvSpPr>
          <p:cNvPr id="230" name="Google Shape;230;g13e4f09f4c0_0_0"/>
          <p:cNvSpPr txBox="1"/>
          <p:nvPr/>
        </p:nvSpPr>
        <p:spPr>
          <a:xfrm>
            <a:off x="4627488" y="4598275"/>
            <a:ext cx="3559500" cy="4311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0000"/>
              </a:lnSpc>
              <a:spcBef>
                <a:spcPts val="1000"/>
              </a:spcBef>
              <a:spcAft>
                <a:spcPts val="0"/>
              </a:spcAft>
              <a:buClr>
                <a:srgbClr val="FFFFFF"/>
              </a:buClr>
              <a:buSzPts val="1600"/>
              <a:buFont typeface="Dosis"/>
              <a:buChar char="★"/>
            </a:pPr>
            <a:r>
              <a:rPr lang="en-US" sz="1600">
                <a:solidFill>
                  <a:srgbClr val="FFFFFF"/>
                </a:solidFill>
                <a:latin typeface="Dosis"/>
                <a:ea typeface="Dosis"/>
                <a:cs typeface="Dosis"/>
                <a:sym typeface="Dosis"/>
              </a:rPr>
              <a:t>Alexa Gonzalez</a:t>
            </a:r>
            <a:endParaRPr b="0" i="0" sz="1000" u="none" cap="none" strike="noStrike">
              <a:solidFill>
                <a:srgbClr val="FFFFFF"/>
              </a:solidFill>
              <a:latin typeface="Arial"/>
              <a:ea typeface="Arial"/>
              <a:cs typeface="Arial"/>
              <a:sym typeface="Arial"/>
            </a:endParaRPr>
          </a:p>
        </p:txBody>
      </p:sp>
      <p:sp>
        <p:nvSpPr>
          <p:cNvPr id="231" name="Google Shape;231;g13e4f09f4c0_0_0"/>
          <p:cNvSpPr txBox="1"/>
          <p:nvPr/>
        </p:nvSpPr>
        <p:spPr>
          <a:xfrm>
            <a:off x="8575975" y="4691075"/>
            <a:ext cx="3559500" cy="15546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0000"/>
              </a:lnSpc>
              <a:spcBef>
                <a:spcPts val="1000"/>
              </a:spcBef>
              <a:spcAft>
                <a:spcPts val="0"/>
              </a:spcAft>
              <a:buClr>
                <a:srgbClr val="FFFFFF"/>
              </a:buClr>
              <a:buSzPts val="1600"/>
              <a:buFont typeface="Dosis"/>
              <a:buChar char="★"/>
            </a:pPr>
            <a:r>
              <a:rPr lang="en-US" sz="1600">
                <a:solidFill>
                  <a:srgbClr val="FFFFFF"/>
                </a:solidFill>
                <a:latin typeface="Dosis"/>
                <a:ea typeface="Dosis"/>
                <a:cs typeface="Dosis"/>
                <a:sym typeface="Dosis"/>
              </a:rPr>
              <a:t>Amir Zarei</a:t>
            </a:r>
            <a:endParaRPr b="0" i="0" sz="1600" u="none" cap="none" strike="noStrike">
              <a:solidFill>
                <a:srgbClr val="FFFFFF"/>
              </a:solidFill>
              <a:latin typeface="Dosis"/>
              <a:ea typeface="Dosis"/>
              <a:cs typeface="Dosis"/>
              <a:sym typeface="Dosis"/>
            </a:endParaRPr>
          </a:p>
          <a:p>
            <a:pPr indent="-330200" lvl="0" marL="457200" marR="0" rtl="0" algn="l">
              <a:lnSpc>
                <a:spcPct val="100000"/>
              </a:lnSpc>
              <a:spcBef>
                <a:spcPts val="1000"/>
              </a:spcBef>
              <a:spcAft>
                <a:spcPts val="0"/>
              </a:spcAft>
              <a:buClr>
                <a:srgbClr val="FFFFFF"/>
              </a:buClr>
              <a:buSzPts val="1600"/>
              <a:buFont typeface="Dosis"/>
              <a:buChar char="★"/>
            </a:pPr>
            <a:r>
              <a:rPr lang="en-US" sz="1600">
                <a:solidFill>
                  <a:srgbClr val="FFFFFF"/>
                </a:solidFill>
                <a:latin typeface="Dosis"/>
                <a:ea typeface="Dosis"/>
                <a:cs typeface="Dosis"/>
                <a:sym typeface="Dosis"/>
              </a:rPr>
              <a:t>Carlos Matheus</a:t>
            </a:r>
            <a:endParaRPr sz="1600">
              <a:solidFill>
                <a:srgbClr val="FFFFFF"/>
              </a:solidFill>
              <a:latin typeface="Dosis"/>
              <a:ea typeface="Dosis"/>
              <a:cs typeface="Dosis"/>
              <a:sym typeface="Dosis"/>
            </a:endParaRPr>
          </a:p>
          <a:p>
            <a:pPr indent="-330200" lvl="0" marL="457200" marR="0" rtl="0" algn="l">
              <a:lnSpc>
                <a:spcPct val="100000"/>
              </a:lnSpc>
              <a:spcBef>
                <a:spcPts val="1000"/>
              </a:spcBef>
              <a:spcAft>
                <a:spcPts val="0"/>
              </a:spcAft>
              <a:buClr>
                <a:srgbClr val="FFFFFF"/>
              </a:buClr>
              <a:buSzPts val="1600"/>
              <a:buFont typeface="Dosis"/>
              <a:buChar char="★"/>
            </a:pPr>
            <a:r>
              <a:rPr lang="en-US" sz="1600">
                <a:solidFill>
                  <a:srgbClr val="FFFFFF"/>
                </a:solidFill>
                <a:latin typeface="Dosis"/>
                <a:ea typeface="Dosis"/>
                <a:cs typeface="Dosis"/>
                <a:sym typeface="Dosis"/>
              </a:rPr>
              <a:t>Ashley Enalien</a:t>
            </a:r>
            <a:endParaRPr b="0" i="0" sz="1600" u="none" cap="none" strike="noStrike">
              <a:solidFill>
                <a:srgbClr val="FFFFFF"/>
              </a:solidFill>
              <a:latin typeface="Dosis"/>
              <a:ea typeface="Dosis"/>
              <a:cs typeface="Dosis"/>
              <a:sym typeface="Dosis"/>
            </a:endParaRPr>
          </a:p>
          <a:p>
            <a:pPr indent="-330200" lvl="0" marL="457200" marR="0" rtl="0" algn="l">
              <a:lnSpc>
                <a:spcPct val="100000"/>
              </a:lnSpc>
              <a:spcBef>
                <a:spcPts val="1000"/>
              </a:spcBef>
              <a:spcAft>
                <a:spcPts val="0"/>
              </a:spcAft>
              <a:buClr>
                <a:srgbClr val="FFFFFF"/>
              </a:buClr>
              <a:buSzPts val="1600"/>
              <a:buFont typeface="Dosis"/>
              <a:buChar char="★"/>
            </a:pPr>
            <a:r>
              <a:rPr lang="en-US" sz="1600">
                <a:solidFill>
                  <a:srgbClr val="FFFFFF"/>
                </a:solidFill>
                <a:latin typeface="Dosis"/>
                <a:ea typeface="Dosis"/>
                <a:cs typeface="Dosis"/>
                <a:sym typeface="Dosis"/>
              </a:rPr>
              <a:t>Alec Joseph</a:t>
            </a:r>
            <a:endParaRPr b="0" i="0" sz="1000" u="none" cap="none" strike="noStrike">
              <a:solidFill>
                <a:srgbClr val="FFFFFF"/>
              </a:solidFill>
              <a:latin typeface="Arial"/>
              <a:ea typeface="Arial"/>
              <a:cs typeface="Arial"/>
              <a:sym typeface="Arial"/>
            </a:endParaRPr>
          </a:p>
        </p:txBody>
      </p:sp>
      <p:cxnSp>
        <p:nvCxnSpPr>
          <p:cNvPr id="232" name="Google Shape;232;g13e4f09f4c0_0_0"/>
          <p:cNvCxnSpPr/>
          <p:nvPr/>
        </p:nvCxnSpPr>
        <p:spPr>
          <a:xfrm>
            <a:off x="275550" y="3899988"/>
            <a:ext cx="11640900" cy="54900"/>
          </a:xfrm>
          <a:prstGeom prst="straightConnector1">
            <a:avLst/>
          </a:prstGeom>
          <a:noFill/>
          <a:ln cap="flat" cmpd="sng" w="9525">
            <a:solidFill>
              <a:srgbClr val="FFFFFF"/>
            </a:solidFill>
            <a:prstDash val="solid"/>
            <a:round/>
            <a:headEnd len="sm" w="sm" type="none"/>
            <a:tailEnd len="sm" w="sm" type="none"/>
          </a:ln>
        </p:spPr>
      </p:cxnSp>
      <p:pic>
        <p:nvPicPr>
          <p:cNvPr id="233" name="Google Shape;233;g13e4f09f4c0_0_0"/>
          <p:cNvPicPr preferRelativeResize="0"/>
          <p:nvPr/>
        </p:nvPicPr>
        <p:blipFill>
          <a:blip r:embed="rId5">
            <a:alphaModFix/>
          </a:blip>
          <a:stretch>
            <a:fillRect/>
          </a:stretch>
        </p:blipFill>
        <p:spPr>
          <a:xfrm>
            <a:off x="9142850" y="-131312"/>
            <a:ext cx="2543150" cy="25431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8"/>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b="1" lang="en-US" sz="2600" u="sng"/>
              <a:t>Login Summary</a:t>
            </a:r>
            <a:endParaRPr b="1" sz="2600" u="sng"/>
          </a:p>
          <a:p>
            <a:pPr indent="-114300" lvl="0" marL="228600" rtl="0" algn="l">
              <a:lnSpc>
                <a:spcPct val="90000"/>
              </a:lnSpc>
              <a:spcBef>
                <a:spcPts val="0"/>
              </a:spcBef>
              <a:spcAft>
                <a:spcPts val="0"/>
              </a:spcAft>
              <a:buClr>
                <a:srgbClr val="3F3F3F"/>
              </a:buClr>
              <a:buSzPts val="1800"/>
              <a:buNone/>
            </a:pPr>
            <a:r>
              <a:rPr lang="en-US" sz="2600"/>
              <a:t>After the account has been created the user must input either a username/email and a password.</a:t>
            </a:r>
            <a:endParaRPr sz="2600"/>
          </a:p>
          <a:p>
            <a:pPr indent="-114300" lvl="0" marL="228600" rtl="0" algn="l">
              <a:lnSpc>
                <a:spcPct val="90000"/>
              </a:lnSpc>
              <a:spcBef>
                <a:spcPts val="0"/>
              </a:spcBef>
              <a:spcAft>
                <a:spcPts val="0"/>
              </a:spcAft>
              <a:buClr>
                <a:srgbClr val="3F3F3F"/>
              </a:buClr>
              <a:buSzPts val="1800"/>
              <a:buNone/>
            </a:pPr>
            <a:r>
              <a:rPr lang="en-US" sz="2600"/>
              <a:t>After correctly logging in, the user will be checked using the Guacamole ID software to ensure the correct user is signing in by comparing the face the user saved in the registration and the face currently logging in.</a:t>
            </a:r>
            <a:endParaRPr sz="2600"/>
          </a:p>
        </p:txBody>
      </p:sp>
      <p:sp>
        <p:nvSpPr>
          <p:cNvPr id="303" name="Google Shape;303;p8"/>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Login Page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g13e24589567_0_46"/>
          <p:cNvSpPr txBox="1"/>
          <p:nvPr>
            <p:ph idx="1" type="body"/>
          </p:nvPr>
        </p:nvSpPr>
        <p:spPr>
          <a:xfrm>
            <a:off x="545290" y="1039124"/>
            <a:ext cx="3802800" cy="3280800"/>
          </a:xfrm>
          <a:prstGeom prst="rect">
            <a:avLst/>
          </a:prstGeom>
          <a:noFill/>
          <a:ln>
            <a:noFill/>
          </a:ln>
        </p:spPr>
        <p:txBody>
          <a:bodyPr anchorCtr="0" anchor="t" bIns="45700" lIns="91425" spcFirstLastPara="1" rIns="91425" wrap="square" tIns="45700">
            <a:normAutofit/>
          </a:bodyPr>
          <a:lstStyle/>
          <a:p>
            <a:pPr indent="-114300" lvl="0" marL="228600" rtl="0" algn="ctr">
              <a:spcBef>
                <a:spcPts val="0"/>
              </a:spcBef>
              <a:spcAft>
                <a:spcPts val="0"/>
              </a:spcAft>
              <a:buClr>
                <a:srgbClr val="3F3F3F"/>
              </a:buClr>
              <a:buSzPts val="1800"/>
              <a:buNone/>
            </a:pPr>
            <a:r>
              <a:rPr lang="en-US"/>
              <a:t>Login</a:t>
            </a:r>
            <a:r>
              <a:rPr lang="en-US"/>
              <a:t> Page</a:t>
            </a:r>
            <a:endParaRPr/>
          </a:p>
        </p:txBody>
      </p:sp>
      <p:sp>
        <p:nvSpPr>
          <p:cNvPr id="309" name="Google Shape;309;g13e24589567_0_46"/>
          <p:cNvSpPr txBox="1"/>
          <p:nvPr>
            <p:ph idx="2" type="body"/>
          </p:nvPr>
        </p:nvSpPr>
        <p:spPr>
          <a:xfrm>
            <a:off x="6598272" y="1039124"/>
            <a:ext cx="4277100" cy="3280800"/>
          </a:xfrm>
          <a:prstGeom prst="rect">
            <a:avLst/>
          </a:prstGeom>
          <a:noFill/>
          <a:ln>
            <a:noFill/>
          </a:ln>
        </p:spPr>
        <p:txBody>
          <a:bodyPr anchorCtr="0" anchor="t" bIns="45700" lIns="91425" spcFirstLastPara="1" rIns="91425" wrap="square" tIns="45700">
            <a:normAutofit/>
          </a:bodyPr>
          <a:lstStyle/>
          <a:p>
            <a:pPr indent="-114300" lvl="0" marL="228600" rtl="0" algn="ctr">
              <a:spcBef>
                <a:spcPts val="0"/>
              </a:spcBef>
              <a:spcAft>
                <a:spcPts val="0"/>
              </a:spcAft>
              <a:buClr>
                <a:srgbClr val="3F3F3F"/>
              </a:buClr>
              <a:buSzPts val="1800"/>
              <a:buFont typeface="Arial"/>
              <a:buNone/>
            </a:pPr>
            <a:r>
              <a:rPr lang="en-US"/>
              <a:t>Login Page</a:t>
            </a:r>
            <a:endParaRPr/>
          </a:p>
          <a:p>
            <a:pPr indent="-114300" lvl="0" marL="228600" rtl="0" algn="l">
              <a:lnSpc>
                <a:spcPct val="90000"/>
              </a:lnSpc>
              <a:spcBef>
                <a:spcPts val="0"/>
              </a:spcBef>
              <a:spcAft>
                <a:spcPts val="0"/>
              </a:spcAft>
              <a:buClr>
                <a:schemeClr val="lt1"/>
              </a:buClr>
              <a:buSzPts val="1800"/>
              <a:buNone/>
            </a:pPr>
            <a:r>
              <a:t/>
            </a:r>
            <a:endParaRPr/>
          </a:p>
        </p:txBody>
      </p:sp>
      <p:sp>
        <p:nvSpPr>
          <p:cNvPr id="310" name="Google Shape;310;g13e24589567_0_46"/>
          <p:cNvSpPr txBox="1"/>
          <p:nvPr>
            <p:ph type="title"/>
          </p:nvPr>
        </p:nvSpPr>
        <p:spPr>
          <a:xfrm>
            <a:off x="545303" y="475115"/>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Front-End Design</a:t>
            </a:r>
            <a:endParaRPr/>
          </a:p>
        </p:txBody>
      </p:sp>
      <p:sp>
        <p:nvSpPr>
          <p:cNvPr id="311" name="Google Shape;311;g13e24589567_0_46"/>
          <p:cNvSpPr txBox="1"/>
          <p:nvPr>
            <p:ph type="title"/>
          </p:nvPr>
        </p:nvSpPr>
        <p:spPr>
          <a:xfrm>
            <a:off x="6835415" y="475128"/>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solidFill>
                  <a:schemeClr val="lt1"/>
                </a:solidFill>
              </a:rPr>
              <a:t>Back-End Design</a:t>
            </a:r>
            <a:endParaRPr>
              <a:solidFill>
                <a:schemeClr val="lt1"/>
              </a:solidFill>
            </a:endParaRPr>
          </a:p>
        </p:txBody>
      </p:sp>
      <p:pic>
        <p:nvPicPr>
          <p:cNvPr id="312" name="Google Shape;312;g13e24589567_0_46"/>
          <p:cNvPicPr preferRelativeResize="0"/>
          <p:nvPr/>
        </p:nvPicPr>
        <p:blipFill>
          <a:blip r:embed="rId3">
            <a:alphaModFix/>
          </a:blip>
          <a:stretch>
            <a:fillRect/>
          </a:stretch>
        </p:blipFill>
        <p:spPr>
          <a:xfrm>
            <a:off x="160163" y="1823125"/>
            <a:ext cx="4726426" cy="3211749"/>
          </a:xfrm>
          <a:prstGeom prst="rect">
            <a:avLst/>
          </a:prstGeom>
          <a:noFill/>
          <a:ln>
            <a:noFill/>
          </a:ln>
        </p:spPr>
      </p:pic>
      <p:pic>
        <p:nvPicPr>
          <p:cNvPr id="313" name="Google Shape;313;g13e24589567_0_46"/>
          <p:cNvPicPr preferRelativeResize="0"/>
          <p:nvPr/>
        </p:nvPicPr>
        <p:blipFill>
          <a:blip r:embed="rId4">
            <a:alphaModFix/>
          </a:blip>
          <a:stretch>
            <a:fillRect/>
          </a:stretch>
        </p:blipFill>
        <p:spPr>
          <a:xfrm>
            <a:off x="5396825" y="1673400"/>
            <a:ext cx="6232849" cy="3511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g13e24589567_0_20"/>
          <p:cNvSpPr txBox="1"/>
          <p:nvPr>
            <p:ph idx="1" type="body"/>
          </p:nvPr>
        </p:nvSpPr>
        <p:spPr>
          <a:xfrm>
            <a:off x="3282203" y="1788668"/>
            <a:ext cx="7902900" cy="42495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b="1" lang="en-US" sz="2800" u="sng"/>
              <a:t>Chatroom Summary</a:t>
            </a:r>
            <a:endParaRPr b="1" sz="2800" u="sng"/>
          </a:p>
          <a:p>
            <a:pPr indent="-406400" lvl="0" marL="457200" rtl="0" algn="l">
              <a:lnSpc>
                <a:spcPct val="90000"/>
              </a:lnSpc>
              <a:spcBef>
                <a:spcPts val="0"/>
              </a:spcBef>
              <a:spcAft>
                <a:spcPts val="0"/>
              </a:spcAft>
              <a:buSzPts val="2800"/>
              <a:buChar char="•"/>
            </a:pPr>
            <a:r>
              <a:rPr lang="en-US" sz="2800"/>
              <a:t>The chatroom will be available to users after being able to sign in. Within the 24 hour period, the user will be able to see their chat history and friends list of the people they’ve added within the period.</a:t>
            </a:r>
            <a:endParaRPr sz="2800"/>
          </a:p>
          <a:p>
            <a:pPr indent="-406400" lvl="0" marL="457200" rtl="0" algn="l">
              <a:lnSpc>
                <a:spcPct val="90000"/>
              </a:lnSpc>
              <a:spcBef>
                <a:spcPts val="0"/>
              </a:spcBef>
              <a:spcAft>
                <a:spcPts val="0"/>
              </a:spcAft>
              <a:buSzPts val="2800"/>
              <a:buChar char="•"/>
            </a:pPr>
            <a:r>
              <a:rPr lang="en-US" sz="2800"/>
              <a:t>After the 24 hour </a:t>
            </a:r>
            <a:r>
              <a:rPr lang="en-US" sz="2800"/>
              <a:t>period</a:t>
            </a:r>
            <a:r>
              <a:rPr lang="en-US" sz="2800"/>
              <a:t>, all chat history will be erased along with the users friends list.</a:t>
            </a:r>
            <a:endParaRPr sz="2800"/>
          </a:p>
        </p:txBody>
      </p:sp>
      <p:sp>
        <p:nvSpPr>
          <p:cNvPr id="319" name="Google Shape;319;g13e24589567_0_20"/>
          <p:cNvSpPr txBox="1"/>
          <p:nvPr>
            <p:ph type="title"/>
          </p:nvPr>
        </p:nvSpPr>
        <p:spPr>
          <a:xfrm>
            <a:off x="3282203" y="819848"/>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Chat Room</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13e24589567_0_39"/>
          <p:cNvSpPr txBox="1"/>
          <p:nvPr>
            <p:ph idx="1" type="body"/>
          </p:nvPr>
        </p:nvSpPr>
        <p:spPr>
          <a:xfrm>
            <a:off x="545290" y="1104699"/>
            <a:ext cx="3802800" cy="3280800"/>
          </a:xfrm>
          <a:prstGeom prst="rect">
            <a:avLst/>
          </a:prstGeom>
          <a:noFill/>
          <a:ln>
            <a:noFill/>
          </a:ln>
        </p:spPr>
        <p:txBody>
          <a:bodyPr anchorCtr="0" anchor="t" bIns="45700" lIns="91425" spcFirstLastPara="1" rIns="91425" wrap="square" tIns="45700">
            <a:normAutofit/>
          </a:bodyPr>
          <a:lstStyle/>
          <a:p>
            <a:pPr indent="-114300" lvl="0" marL="228600" rtl="0" algn="ctr">
              <a:spcBef>
                <a:spcPts val="0"/>
              </a:spcBef>
              <a:spcAft>
                <a:spcPts val="0"/>
              </a:spcAft>
              <a:buClr>
                <a:srgbClr val="3F3F3F"/>
              </a:buClr>
              <a:buSzPts val="1800"/>
              <a:buNone/>
            </a:pPr>
            <a:r>
              <a:rPr lang="en-US"/>
              <a:t>Chatroom</a:t>
            </a:r>
            <a:r>
              <a:rPr lang="en-US"/>
              <a:t> Page</a:t>
            </a:r>
            <a:endParaRPr/>
          </a:p>
          <a:p>
            <a:pPr indent="0" lvl="0" marL="114300" rtl="0" algn="l">
              <a:lnSpc>
                <a:spcPct val="90000"/>
              </a:lnSpc>
              <a:spcBef>
                <a:spcPts val="0"/>
              </a:spcBef>
              <a:spcAft>
                <a:spcPts val="0"/>
              </a:spcAft>
              <a:buClr>
                <a:srgbClr val="3F3F3F"/>
              </a:buClr>
              <a:buSzPts val="1800"/>
              <a:buNone/>
            </a:pPr>
            <a:r>
              <a:t/>
            </a:r>
            <a:endParaRPr/>
          </a:p>
        </p:txBody>
      </p:sp>
      <p:sp>
        <p:nvSpPr>
          <p:cNvPr id="325" name="Google Shape;325;g13e24589567_0_39"/>
          <p:cNvSpPr txBox="1"/>
          <p:nvPr>
            <p:ph idx="2" type="body"/>
          </p:nvPr>
        </p:nvSpPr>
        <p:spPr>
          <a:xfrm>
            <a:off x="6490347" y="1104699"/>
            <a:ext cx="4277100" cy="3280800"/>
          </a:xfrm>
          <a:prstGeom prst="rect">
            <a:avLst/>
          </a:prstGeom>
          <a:noFill/>
          <a:ln>
            <a:noFill/>
          </a:ln>
        </p:spPr>
        <p:txBody>
          <a:bodyPr anchorCtr="0" anchor="t" bIns="45700" lIns="91425" spcFirstLastPara="1" rIns="91425" wrap="square" tIns="45700">
            <a:normAutofit/>
          </a:bodyPr>
          <a:lstStyle/>
          <a:p>
            <a:pPr indent="-114300" lvl="0" marL="228600" rtl="0" algn="ctr">
              <a:spcBef>
                <a:spcPts val="0"/>
              </a:spcBef>
              <a:spcAft>
                <a:spcPts val="0"/>
              </a:spcAft>
              <a:buClr>
                <a:srgbClr val="3F3F3F"/>
              </a:buClr>
              <a:buSzPts val="1800"/>
              <a:buFont typeface="Arial"/>
              <a:buNone/>
            </a:pPr>
            <a:r>
              <a:rPr lang="en-US"/>
              <a:t>Chatroom Page</a:t>
            </a:r>
            <a:endParaRPr/>
          </a:p>
          <a:p>
            <a:pPr indent="0" lvl="0" marL="114300" rtl="0" algn="l">
              <a:spcBef>
                <a:spcPts val="0"/>
              </a:spcBef>
              <a:spcAft>
                <a:spcPts val="0"/>
              </a:spcAft>
              <a:buClr>
                <a:srgbClr val="3F3F3F"/>
              </a:buClr>
              <a:buSzPts val="1800"/>
              <a:buFont typeface="Arial"/>
              <a:buNone/>
            </a:pPr>
            <a:r>
              <a:t/>
            </a:r>
            <a:endParaRPr/>
          </a:p>
          <a:p>
            <a:pPr indent="-114300" lvl="0" marL="228600" rtl="0" algn="l">
              <a:lnSpc>
                <a:spcPct val="90000"/>
              </a:lnSpc>
              <a:spcBef>
                <a:spcPts val="0"/>
              </a:spcBef>
              <a:spcAft>
                <a:spcPts val="0"/>
              </a:spcAft>
              <a:buClr>
                <a:schemeClr val="lt1"/>
              </a:buClr>
              <a:buSzPts val="1800"/>
              <a:buNone/>
            </a:pPr>
            <a:r>
              <a:t/>
            </a:r>
            <a:endParaRPr/>
          </a:p>
        </p:txBody>
      </p:sp>
      <p:sp>
        <p:nvSpPr>
          <p:cNvPr id="326" name="Google Shape;326;g13e24589567_0_39"/>
          <p:cNvSpPr txBox="1"/>
          <p:nvPr>
            <p:ph type="title"/>
          </p:nvPr>
        </p:nvSpPr>
        <p:spPr>
          <a:xfrm>
            <a:off x="545290" y="540690"/>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Front-End Design</a:t>
            </a:r>
            <a:endParaRPr/>
          </a:p>
        </p:txBody>
      </p:sp>
      <p:sp>
        <p:nvSpPr>
          <p:cNvPr id="327" name="Google Shape;327;g13e24589567_0_39"/>
          <p:cNvSpPr txBox="1"/>
          <p:nvPr>
            <p:ph type="title"/>
          </p:nvPr>
        </p:nvSpPr>
        <p:spPr>
          <a:xfrm>
            <a:off x="6727490" y="540703"/>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solidFill>
                  <a:schemeClr val="lt1"/>
                </a:solidFill>
              </a:rPr>
              <a:t>Back-End Design</a:t>
            </a:r>
            <a:endParaRPr>
              <a:solidFill>
                <a:schemeClr val="lt1"/>
              </a:solidFill>
            </a:endParaRPr>
          </a:p>
        </p:txBody>
      </p:sp>
      <p:pic>
        <p:nvPicPr>
          <p:cNvPr id="328" name="Google Shape;328;g13e24589567_0_39"/>
          <p:cNvPicPr preferRelativeResize="0"/>
          <p:nvPr/>
        </p:nvPicPr>
        <p:blipFill>
          <a:blip r:embed="rId3">
            <a:alphaModFix/>
          </a:blip>
          <a:stretch>
            <a:fillRect/>
          </a:stretch>
        </p:blipFill>
        <p:spPr>
          <a:xfrm>
            <a:off x="5733545" y="1651841"/>
            <a:ext cx="5790700" cy="3682072"/>
          </a:xfrm>
          <a:prstGeom prst="rect">
            <a:avLst/>
          </a:prstGeom>
          <a:noFill/>
          <a:ln>
            <a:noFill/>
          </a:ln>
        </p:spPr>
      </p:pic>
      <p:pic>
        <p:nvPicPr>
          <p:cNvPr id="329" name="Google Shape;329;g13e24589567_0_39"/>
          <p:cNvPicPr preferRelativeResize="0"/>
          <p:nvPr/>
        </p:nvPicPr>
        <p:blipFill>
          <a:blip r:embed="rId4">
            <a:alphaModFix/>
          </a:blip>
          <a:stretch>
            <a:fillRect/>
          </a:stretch>
        </p:blipFill>
        <p:spPr>
          <a:xfrm>
            <a:off x="641298" y="1651850"/>
            <a:ext cx="3610825" cy="38626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9"/>
          <p:cNvSpPr txBox="1"/>
          <p:nvPr>
            <p:ph type="title"/>
          </p:nvPr>
        </p:nvSpPr>
        <p:spPr>
          <a:xfrm>
            <a:off x="3292403" y="207523"/>
            <a:ext cx="7929600" cy="747600"/>
          </a:xfrm>
          <a:prstGeom prst="rect">
            <a:avLst/>
          </a:prstGeom>
          <a:solidFill>
            <a:schemeClr val="lt1"/>
          </a:solid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solidFill>
                  <a:schemeClr val="accent2"/>
                </a:solidFill>
              </a:rPr>
              <a:t>Cybersecurity	</a:t>
            </a:r>
            <a:endParaRPr>
              <a:solidFill>
                <a:schemeClr val="accent2"/>
              </a:solidFill>
            </a:endParaRPr>
          </a:p>
        </p:txBody>
      </p:sp>
      <p:grpSp>
        <p:nvGrpSpPr>
          <p:cNvPr id="335" name="Google Shape;335;p9"/>
          <p:cNvGrpSpPr/>
          <p:nvPr/>
        </p:nvGrpSpPr>
        <p:grpSpPr>
          <a:xfrm>
            <a:off x="2581838" y="5159408"/>
            <a:ext cx="9429687" cy="974066"/>
            <a:chOff x="1593000" y="2322568"/>
            <a:chExt cx="5957975" cy="643500"/>
          </a:xfrm>
        </p:grpSpPr>
        <p:sp>
          <p:nvSpPr>
            <p:cNvPr id="336" name="Google Shape;336;p9"/>
            <p:cNvSpPr/>
            <p:nvPr/>
          </p:nvSpPr>
          <p:spPr>
            <a:xfrm>
              <a:off x="3728375" y="2322568"/>
              <a:ext cx="3822600" cy="6435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37" name="Google Shape;337;p9"/>
            <p:cNvSpPr/>
            <p:nvPr/>
          </p:nvSpPr>
          <p:spPr>
            <a:xfrm flipH="1">
              <a:off x="2283025" y="2322575"/>
              <a:ext cx="1844400" cy="6426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38" name="Google Shape;338;p9"/>
            <p:cNvSpPr/>
            <p:nvPr/>
          </p:nvSpPr>
          <p:spPr>
            <a:xfrm rot="-5400000">
              <a:off x="3501574" y="1934671"/>
              <a:ext cx="643356" cy="1419149"/>
            </a:xfrm>
            <a:prstGeom prst="flowChartOffpageConnector">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39" name="Google Shape;339;p9"/>
            <p:cNvSpPr/>
            <p:nvPr/>
          </p:nvSpPr>
          <p:spPr>
            <a:xfrm>
              <a:off x="2342625" y="2399951"/>
              <a:ext cx="1940700" cy="4959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lnSpc>
                  <a:spcPct val="90000"/>
                </a:lnSpc>
                <a:spcBef>
                  <a:spcPts val="0"/>
                </a:spcBef>
                <a:spcAft>
                  <a:spcPts val="0"/>
                </a:spcAft>
                <a:buClr>
                  <a:schemeClr val="dk1"/>
                </a:buClr>
                <a:buSzPts val="1100"/>
                <a:buFont typeface="Arial"/>
                <a:buNone/>
              </a:pPr>
              <a:r>
                <a:rPr lang="en-US" sz="1800">
                  <a:solidFill>
                    <a:schemeClr val="lt1"/>
                  </a:solidFill>
                </a:rPr>
                <a:t>Qt, QML, and C++ vulnerabilities</a:t>
              </a:r>
              <a:endParaRPr sz="1800">
                <a:solidFill>
                  <a:schemeClr val="lt1"/>
                </a:solidFill>
              </a:endParaRPr>
            </a:p>
            <a:p>
              <a:pPr indent="0" lvl="0" marL="0" rtl="0" algn="l">
                <a:lnSpc>
                  <a:spcPct val="115000"/>
                </a:lnSpc>
                <a:spcBef>
                  <a:spcPts val="0"/>
                </a:spcBef>
                <a:spcAft>
                  <a:spcPts val="0"/>
                </a:spcAft>
                <a:buNone/>
              </a:pPr>
              <a:r>
                <a:t/>
              </a:r>
              <a:endParaRPr sz="1300">
                <a:solidFill>
                  <a:schemeClr val="lt1"/>
                </a:solidFill>
              </a:endParaRPr>
            </a:p>
          </p:txBody>
        </p:sp>
        <p:sp>
          <p:nvSpPr>
            <p:cNvPr id="340" name="Google Shape;340;p9"/>
            <p:cNvSpPr/>
            <p:nvPr/>
          </p:nvSpPr>
          <p:spPr>
            <a:xfrm>
              <a:off x="1593000" y="2322568"/>
              <a:ext cx="690000" cy="642300"/>
            </a:xfrm>
            <a:prstGeom prst="rect">
              <a:avLst/>
            </a:prstGeom>
            <a:solidFill>
              <a:schemeClr val="accent1"/>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41" name="Google Shape;341;p9"/>
            <p:cNvSpPr/>
            <p:nvPr/>
          </p:nvSpPr>
          <p:spPr>
            <a:xfrm>
              <a:off x="1593000" y="2322575"/>
              <a:ext cx="690000" cy="6426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lang="en-US" sz="3500">
                  <a:solidFill>
                    <a:schemeClr val="lt1"/>
                  </a:solidFill>
                </a:rPr>
                <a:t>05</a:t>
              </a:r>
              <a:endParaRPr sz="3500">
                <a:solidFill>
                  <a:schemeClr val="lt1"/>
                </a:solidFill>
              </a:endParaRPr>
            </a:p>
          </p:txBody>
        </p:sp>
        <p:sp>
          <p:nvSpPr>
            <p:cNvPr id="342" name="Google Shape;342;p9"/>
            <p:cNvSpPr/>
            <p:nvPr/>
          </p:nvSpPr>
          <p:spPr>
            <a:xfrm>
              <a:off x="4387850" y="2323750"/>
              <a:ext cx="2971200" cy="642300"/>
            </a:xfrm>
            <a:prstGeom prst="rect">
              <a:avLst/>
            </a:prstGeom>
            <a:solidFill>
              <a:schemeClr val="accent1"/>
            </a:solidFill>
            <a:ln>
              <a:noFill/>
            </a:ln>
          </p:spPr>
          <p:txBody>
            <a:bodyPr anchorCtr="0" anchor="ctr" bIns="121900" lIns="121900" spcFirstLastPara="1" rIns="121900" wrap="square" tIns="121900">
              <a:noAutofit/>
            </a:bodyPr>
            <a:lstStyle/>
            <a:p>
              <a:pPr indent="-393700" lvl="0" marL="609600" rtl="0" algn="l">
                <a:lnSpc>
                  <a:spcPct val="115000"/>
                </a:lnSpc>
                <a:spcBef>
                  <a:spcPts val="0"/>
                </a:spcBef>
                <a:spcAft>
                  <a:spcPts val="0"/>
                </a:spcAft>
                <a:buClr>
                  <a:schemeClr val="lt1"/>
                </a:buClr>
                <a:buSzPts val="1400"/>
                <a:buChar char="●"/>
              </a:pPr>
              <a:r>
                <a:rPr lang="en-US">
                  <a:solidFill>
                    <a:schemeClr val="lt1"/>
                  </a:solidFill>
                </a:rPr>
                <a:t>Second-order SQL injections </a:t>
              </a:r>
              <a:endParaRPr>
                <a:solidFill>
                  <a:schemeClr val="lt1"/>
                </a:solidFill>
              </a:endParaRPr>
            </a:p>
            <a:p>
              <a:pPr indent="-393700" lvl="0" marL="609600" rtl="0" algn="l">
                <a:lnSpc>
                  <a:spcPct val="115000"/>
                </a:lnSpc>
                <a:spcBef>
                  <a:spcPts val="0"/>
                </a:spcBef>
                <a:spcAft>
                  <a:spcPts val="0"/>
                </a:spcAft>
                <a:buClr>
                  <a:schemeClr val="lt1"/>
                </a:buClr>
                <a:buSzPts val="1400"/>
                <a:buChar char="●"/>
              </a:pPr>
              <a:r>
                <a:rPr lang="en-US">
                  <a:solidFill>
                    <a:schemeClr val="lt1"/>
                  </a:solidFill>
                </a:rPr>
                <a:t>Resource injections</a:t>
              </a:r>
              <a:endParaRPr>
                <a:solidFill>
                  <a:schemeClr val="lt1"/>
                </a:solidFill>
              </a:endParaRPr>
            </a:p>
            <a:p>
              <a:pPr indent="-393700" lvl="0" marL="609600" rtl="0" algn="l">
                <a:lnSpc>
                  <a:spcPct val="115000"/>
                </a:lnSpc>
                <a:spcBef>
                  <a:spcPts val="0"/>
                </a:spcBef>
                <a:spcAft>
                  <a:spcPts val="0"/>
                </a:spcAft>
                <a:buClr>
                  <a:schemeClr val="lt1"/>
                </a:buClr>
                <a:buSzPts val="1400"/>
                <a:buChar char="●"/>
              </a:pPr>
              <a:r>
                <a:rPr lang="en-US">
                  <a:solidFill>
                    <a:schemeClr val="lt1"/>
                  </a:solidFill>
                </a:rPr>
                <a:t>OS command injection</a:t>
              </a:r>
              <a:endParaRPr>
                <a:solidFill>
                  <a:schemeClr val="lt1"/>
                </a:solidFill>
              </a:endParaRPr>
            </a:p>
          </p:txBody>
        </p:sp>
      </p:grpSp>
      <p:grpSp>
        <p:nvGrpSpPr>
          <p:cNvPr id="343" name="Google Shape;343;p9"/>
          <p:cNvGrpSpPr/>
          <p:nvPr/>
        </p:nvGrpSpPr>
        <p:grpSpPr>
          <a:xfrm>
            <a:off x="2581838" y="4168101"/>
            <a:ext cx="9429687" cy="974066"/>
            <a:chOff x="1593000" y="2322568"/>
            <a:chExt cx="5957975" cy="643500"/>
          </a:xfrm>
        </p:grpSpPr>
        <p:sp>
          <p:nvSpPr>
            <p:cNvPr id="344" name="Google Shape;344;p9"/>
            <p:cNvSpPr/>
            <p:nvPr/>
          </p:nvSpPr>
          <p:spPr>
            <a:xfrm>
              <a:off x="3728375" y="2322568"/>
              <a:ext cx="3822600" cy="6435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45" name="Google Shape;345;p9"/>
            <p:cNvSpPr/>
            <p:nvPr/>
          </p:nvSpPr>
          <p:spPr>
            <a:xfrm flipH="1">
              <a:off x="2283025" y="2322575"/>
              <a:ext cx="1844400" cy="6426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46" name="Google Shape;346;p9"/>
            <p:cNvSpPr/>
            <p:nvPr/>
          </p:nvSpPr>
          <p:spPr>
            <a:xfrm rot="-5400000">
              <a:off x="3501574" y="1934671"/>
              <a:ext cx="643356" cy="1419149"/>
            </a:xfrm>
            <a:prstGeom prst="flowChartOffpageConnector">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47" name="Google Shape;347;p9"/>
            <p:cNvSpPr/>
            <p:nvPr/>
          </p:nvSpPr>
          <p:spPr>
            <a:xfrm>
              <a:off x="2342625" y="2399951"/>
              <a:ext cx="1940700" cy="4959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lnSpc>
                  <a:spcPct val="90000"/>
                </a:lnSpc>
                <a:spcBef>
                  <a:spcPts val="0"/>
                </a:spcBef>
                <a:spcAft>
                  <a:spcPts val="0"/>
                </a:spcAft>
                <a:buClr>
                  <a:schemeClr val="dk1"/>
                </a:buClr>
                <a:buSzPts val="1100"/>
                <a:buFont typeface="Arial"/>
                <a:buNone/>
              </a:pPr>
              <a:r>
                <a:rPr lang="en-US" sz="1800">
                  <a:solidFill>
                    <a:schemeClr val="lt1"/>
                  </a:solidFill>
                </a:rPr>
                <a:t>Qt Framework and APK Vulnerabilities Summary </a:t>
              </a:r>
              <a:endParaRPr sz="1800">
                <a:solidFill>
                  <a:schemeClr val="lt1"/>
                </a:solidFill>
              </a:endParaRPr>
            </a:p>
            <a:p>
              <a:pPr indent="0" lvl="0" marL="0" rtl="0" algn="l">
                <a:lnSpc>
                  <a:spcPct val="115000"/>
                </a:lnSpc>
                <a:spcBef>
                  <a:spcPts val="0"/>
                </a:spcBef>
                <a:spcAft>
                  <a:spcPts val="0"/>
                </a:spcAft>
                <a:buNone/>
              </a:pPr>
              <a:r>
                <a:t/>
              </a:r>
              <a:endParaRPr sz="1300">
                <a:solidFill>
                  <a:schemeClr val="lt1"/>
                </a:solidFill>
              </a:endParaRPr>
            </a:p>
          </p:txBody>
        </p:sp>
        <p:sp>
          <p:nvSpPr>
            <p:cNvPr id="348" name="Google Shape;348;p9"/>
            <p:cNvSpPr/>
            <p:nvPr/>
          </p:nvSpPr>
          <p:spPr>
            <a:xfrm>
              <a:off x="1593000" y="2322568"/>
              <a:ext cx="690000" cy="642300"/>
            </a:xfrm>
            <a:prstGeom prst="rect">
              <a:avLst/>
            </a:prstGeom>
            <a:solidFill>
              <a:schemeClr val="accent1"/>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49" name="Google Shape;349;p9"/>
            <p:cNvSpPr/>
            <p:nvPr/>
          </p:nvSpPr>
          <p:spPr>
            <a:xfrm>
              <a:off x="1593000" y="2322575"/>
              <a:ext cx="690000" cy="6426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lang="en-US" sz="3500">
                  <a:solidFill>
                    <a:schemeClr val="lt1"/>
                  </a:solidFill>
                </a:rPr>
                <a:t>04</a:t>
              </a:r>
              <a:endParaRPr sz="3500">
                <a:solidFill>
                  <a:schemeClr val="lt1"/>
                </a:solidFill>
              </a:endParaRPr>
            </a:p>
          </p:txBody>
        </p:sp>
        <p:sp>
          <p:nvSpPr>
            <p:cNvPr id="350" name="Google Shape;350;p9"/>
            <p:cNvSpPr/>
            <p:nvPr/>
          </p:nvSpPr>
          <p:spPr>
            <a:xfrm>
              <a:off x="4387850" y="2323750"/>
              <a:ext cx="2971200" cy="642300"/>
            </a:xfrm>
            <a:prstGeom prst="rect">
              <a:avLst/>
            </a:prstGeom>
            <a:solidFill>
              <a:schemeClr val="accent1"/>
            </a:solidFill>
            <a:ln>
              <a:noFill/>
            </a:ln>
          </p:spPr>
          <p:txBody>
            <a:bodyPr anchorCtr="0" anchor="ctr" bIns="121900" lIns="121900" spcFirstLastPara="1" rIns="121900" wrap="square" tIns="121900">
              <a:noAutofit/>
            </a:bodyPr>
            <a:lstStyle/>
            <a:p>
              <a:pPr indent="-393700" lvl="0" marL="609600" rtl="0" algn="l">
                <a:lnSpc>
                  <a:spcPct val="115000"/>
                </a:lnSpc>
                <a:spcBef>
                  <a:spcPts val="0"/>
                </a:spcBef>
                <a:spcAft>
                  <a:spcPts val="0"/>
                </a:spcAft>
                <a:buClr>
                  <a:schemeClr val="lt1"/>
                </a:buClr>
                <a:buSzPts val="1400"/>
                <a:buChar char="●"/>
              </a:pPr>
              <a:r>
                <a:rPr lang="en-US">
                  <a:solidFill>
                    <a:schemeClr val="lt1"/>
                  </a:solidFill>
                </a:rPr>
                <a:t>Static Linking </a:t>
              </a:r>
              <a:endParaRPr>
                <a:solidFill>
                  <a:schemeClr val="lt1"/>
                </a:solidFill>
              </a:endParaRPr>
            </a:p>
            <a:p>
              <a:pPr indent="-393700" lvl="0" marL="609600" rtl="0" algn="l">
                <a:lnSpc>
                  <a:spcPct val="115000"/>
                </a:lnSpc>
                <a:spcBef>
                  <a:spcPts val="0"/>
                </a:spcBef>
                <a:spcAft>
                  <a:spcPts val="0"/>
                </a:spcAft>
                <a:buClr>
                  <a:schemeClr val="lt1"/>
                </a:buClr>
                <a:buSzPts val="1400"/>
                <a:buChar char="●"/>
              </a:pPr>
              <a:r>
                <a:rPr lang="en-US">
                  <a:solidFill>
                    <a:schemeClr val="lt1"/>
                  </a:solidFill>
                </a:rPr>
                <a:t>hardcoded Credentials</a:t>
              </a:r>
              <a:endParaRPr>
                <a:solidFill>
                  <a:schemeClr val="lt1"/>
                </a:solidFill>
              </a:endParaRPr>
            </a:p>
            <a:p>
              <a:pPr indent="-393700" lvl="0" marL="609600" rtl="0" algn="l">
                <a:lnSpc>
                  <a:spcPct val="115000"/>
                </a:lnSpc>
                <a:spcBef>
                  <a:spcPts val="0"/>
                </a:spcBef>
                <a:spcAft>
                  <a:spcPts val="0"/>
                </a:spcAft>
                <a:buClr>
                  <a:schemeClr val="lt1"/>
                </a:buClr>
                <a:buSzPts val="1400"/>
                <a:buChar char="●"/>
              </a:pPr>
              <a:r>
                <a:rPr lang="en-US">
                  <a:solidFill>
                    <a:schemeClr val="lt1"/>
                  </a:solidFill>
                </a:rPr>
                <a:t>Insecure Storage</a:t>
              </a:r>
              <a:endParaRPr>
                <a:solidFill>
                  <a:schemeClr val="lt1"/>
                </a:solidFill>
              </a:endParaRPr>
            </a:p>
          </p:txBody>
        </p:sp>
      </p:grpSp>
      <p:grpSp>
        <p:nvGrpSpPr>
          <p:cNvPr id="351" name="Google Shape;351;p9"/>
          <p:cNvGrpSpPr/>
          <p:nvPr/>
        </p:nvGrpSpPr>
        <p:grpSpPr>
          <a:xfrm>
            <a:off x="2581838" y="3176753"/>
            <a:ext cx="9429687" cy="974066"/>
            <a:chOff x="1593000" y="2322568"/>
            <a:chExt cx="5957975" cy="643500"/>
          </a:xfrm>
        </p:grpSpPr>
        <p:sp>
          <p:nvSpPr>
            <p:cNvPr id="352" name="Google Shape;352;p9"/>
            <p:cNvSpPr/>
            <p:nvPr/>
          </p:nvSpPr>
          <p:spPr>
            <a:xfrm>
              <a:off x="3728375" y="2322568"/>
              <a:ext cx="3822600" cy="6435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53" name="Google Shape;353;p9"/>
            <p:cNvSpPr/>
            <p:nvPr/>
          </p:nvSpPr>
          <p:spPr>
            <a:xfrm flipH="1">
              <a:off x="2283025" y="2322575"/>
              <a:ext cx="1844400" cy="6426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54" name="Google Shape;354;p9"/>
            <p:cNvSpPr/>
            <p:nvPr/>
          </p:nvSpPr>
          <p:spPr>
            <a:xfrm rot="-5400000">
              <a:off x="3501574" y="1934671"/>
              <a:ext cx="643356" cy="1419149"/>
            </a:xfrm>
            <a:prstGeom prst="flowChartOffpageConnector">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55" name="Google Shape;355;p9"/>
            <p:cNvSpPr/>
            <p:nvPr/>
          </p:nvSpPr>
          <p:spPr>
            <a:xfrm>
              <a:off x="2342625" y="2399951"/>
              <a:ext cx="1940700" cy="4959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lnSpc>
                  <a:spcPct val="90000"/>
                </a:lnSpc>
                <a:spcBef>
                  <a:spcPts val="0"/>
                </a:spcBef>
                <a:spcAft>
                  <a:spcPts val="0"/>
                </a:spcAft>
                <a:buClr>
                  <a:schemeClr val="dk1"/>
                </a:buClr>
                <a:buSzPts val="1100"/>
                <a:buFont typeface="Arial"/>
                <a:buNone/>
              </a:pPr>
              <a:r>
                <a:rPr lang="en-US" sz="1800">
                  <a:solidFill>
                    <a:schemeClr val="lt1"/>
                  </a:solidFill>
                </a:rPr>
                <a:t>Dynamic Link Libraries Vulnerabilities Summary</a:t>
              </a:r>
              <a:endParaRPr sz="1300">
                <a:solidFill>
                  <a:schemeClr val="lt1"/>
                </a:solidFill>
              </a:endParaRPr>
            </a:p>
          </p:txBody>
        </p:sp>
        <p:sp>
          <p:nvSpPr>
            <p:cNvPr id="356" name="Google Shape;356;p9"/>
            <p:cNvSpPr/>
            <p:nvPr/>
          </p:nvSpPr>
          <p:spPr>
            <a:xfrm>
              <a:off x="1593000" y="2322568"/>
              <a:ext cx="690000" cy="642300"/>
            </a:xfrm>
            <a:prstGeom prst="rect">
              <a:avLst/>
            </a:prstGeom>
            <a:solidFill>
              <a:schemeClr val="accent1"/>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57" name="Google Shape;357;p9"/>
            <p:cNvSpPr/>
            <p:nvPr/>
          </p:nvSpPr>
          <p:spPr>
            <a:xfrm>
              <a:off x="1593000" y="2322575"/>
              <a:ext cx="690000" cy="6426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lang="en-US" sz="3500">
                  <a:solidFill>
                    <a:schemeClr val="lt1"/>
                  </a:solidFill>
                </a:rPr>
                <a:t>03</a:t>
              </a:r>
              <a:endParaRPr sz="3500">
                <a:solidFill>
                  <a:schemeClr val="lt1"/>
                </a:solidFill>
              </a:endParaRPr>
            </a:p>
          </p:txBody>
        </p:sp>
        <p:sp>
          <p:nvSpPr>
            <p:cNvPr id="358" name="Google Shape;358;p9"/>
            <p:cNvSpPr/>
            <p:nvPr/>
          </p:nvSpPr>
          <p:spPr>
            <a:xfrm>
              <a:off x="4387850" y="2323750"/>
              <a:ext cx="2971200" cy="642300"/>
            </a:xfrm>
            <a:prstGeom prst="rect">
              <a:avLst/>
            </a:prstGeom>
            <a:solidFill>
              <a:schemeClr val="accent1"/>
            </a:solidFill>
            <a:ln>
              <a:noFill/>
            </a:ln>
          </p:spPr>
          <p:txBody>
            <a:bodyPr anchorCtr="0" anchor="ctr" bIns="121900" lIns="121900" spcFirstLastPara="1" rIns="121900" wrap="square" tIns="121900">
              <a:noAutofit/>
            </a:bodyPr>
            <a:lstStyle/>
            <a:p>
              <a:pPr indent="-393700" lvl="0" marL="609600" rtl="0" algn="l">
                <a:lnSpc>
                  <a:spcPct val="115000"/>
                </a:lnSpc>
                <a:spcBef>
                  <a:spcPts val="0"/>
                </a:spcBef>
                <a:spcAft>
                  <a:spcPts val="0"/>
                </a:spcAft>
                <a:buClr>
                  <a:schemeClr val="lt1"/>
                </a:buClr>
                <a:buSzPts val="1400"/>
                <a:buChar char="●"/>
              </a:pPr>
              <a:r>
                <a:rPr lang="en-US">
                  <a:solidFill>
                    <a:schemeClr val="lt1"/>
                  </a:solidFill>
                </a:rPr>
                <a:t>DLL Hijacking </a:t>
              </a:r>
              <a:endParaRPr>
                <a:solidFill>
                  <a:schemeClr val="lt1"/>
                </a:solidFill>
              </a:endParaRPr>
            </a:p>
            <a:p>
              <a:pPr indent="-393700" lvl="0" marL="609600" rtl="0" algn="l">
                <a:lnSpc>
                  <a:spcPct val="115000"/>
                </a:lnSpc>
                <a:spcBef>
                  <a:spcPts val="0"/>
                </a:spcBef>
                <a:spcAft>
                  <a:spcPts val="0"/>
                </a:spcAft>
                <a:buClr>
                  <a:schemeClr val="lt1"/>
                </a:buClr>
                <a:buSzPts val="1400"/>
                <a:buChar char="●"/>
              </a:pPr>
              <a:r>
                <a:rPr lang="en-US">
                  <a:solidFill>
                    <a:schemeClr val="lt1"/>
                  </a:solidFill>
                </a:rPr>
                <a:t>DLL Preload Attack </a:t>
              </a:r>
              <a:endParaRPr>
                <a:solidFill>
                  <a:schemeClr val="lt1"/>
                </a:solidFill>
              </a:endParaRPr>
            </a:p>
            <a:p>
              <a:pPr indent="-393700" lvl="0" marL="609600" rtl="0" algn="l">
                <a:lnSpc>
                  <a:spcPct val="115000"/>
                </a:lnSpc>
                <a:spcBef>
                  <a:spcPts val="0"/>
                </a:spcBef>
                <a:spcAft>
                  <a:spcPts val="0"/>
                </a:spcAft>
                <a:buClr>
                  <a:schemeClr val="lt1"/>
                </a:buClr>
                <a:buSzPts val="1400"/>
                <a:buChar char="●"/>
              </a:pPr>
              <a:r>
                <a:rPr lang="en-US">
                  <a:solidFill>
                    <a:schemeClr val="lt1"/>
                  </a:solidFill>
                </a:rPr>
                <a:t>Dependency Injection</a:t>
              </a:r>
              <a:endParaRPr>
                <a:solidFill>
                  <a:schemeClr val="lt1"/>
                </a:solidFill>
              </a:endParaRPr>
            </a:p>
          </p:txBody>
        </p:sp>
      </p:grpSp>
      <p:grpSp>
        <p:nvGrpSpPr>
          <p:cNvPr id="359" name="Google Shape;359;p9"/>
          <p:cNvGrpSpPr/>
          <p:nvPr/>
        </p:nvGrpSpPr>
        <p:grpSpPr>
          <a:xfrm>
            <a:off x="2581838" y="2185458"/>
            <a:ext cx="9429687" cy="974066"/>
            <a:chOff x="1593000" y="2322568"/>
            <a:chExt cx="5957975" cy="643500"/>
          </a:xfrm>
        </p:grpSpPr>
        <p:sp>
          <p:nvSpPr>
            <p:cNvPr id="360" name="Google Shape;360;p9"/>
            <p:cNvSpPr/>
            <p:nvPr/>
          </p:nvSpPr>
          <p:spPr>
            <a:xfrm>
              <a:off x="3728375" y="2322568"/>
              <a:ext cx="3822600" cy="6435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61" name="Google Shape;361;p9"/>
            <p:cNvSpPr/>
            <p:nvPr/>
          </p:nvSpPr>
          <p:spPr>
            <a:xfrm flipH="1">
              <a:off x="2283025" y="2322575"/>
              <a:ext cx="1844400" cy="6426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62" name="Google Shape;362;p9"/>
            <p:cNvSpPr/>
            <p:nvPr/>
          </p:nvSpPr>
          <p:spPr>
            <a:xfrm rot="-5400000">
              <a:off x="3501574" y="1934671"/>
              <a:ext cx="643356" cy="1419149"/>
            </a:xfrm>
            <a:prstGeom prst="flowChartOffpageConnector">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63" name="Google Shape;363;p9"/>
            <p:cNvSpPr/>
            <p:nvPr/>
          </p:nvSpPr>
          <p:spPr>
            <a:xfrm>
              <a:off x="2342625" y="2399951"/>
              <a:ext cx="1940700" cy="4959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lnSpc>
                  <a:spcPct val="90000"/>
                </a:lnSpc>
                <a:spcBef>
                  <a:spcPts val="0"/>
                </a:spcBef>
                <a:spcAft>
                  <a:spcPts val="0"/>
                </a:spcAft>
                <a:buClr>
                  <a:schemeClr val="dk1"/>
                </a:buClr>
                <a:buSzPts val="1100"/>
                <a:buFont typeface="Arial"/>
                <a:buNone/>
              </a:pPr>
              <a:r>
                <a:rPr lang="en-US" sz="1800">
                  <a:solidFill>
                    <a:schemeClr val="lt1"/>
                  </a:solidFill>
                </a:rPr>
                <a:t>Desktop Application Vulnerabilities Summary </a:t>
              </a:r>
              <a:endParaRPr sz="1300">
                <a:solidFill>
                  <a:schemeClr val="lt1"/>
                </a:solidFill>
              </a:endParaRPr>
            </a:p>
          </p:txBody>
        </p:sp>
        <p:sp>
          <p:nvSpPr>
            <p:cNvPr id="364" name="Google Shape;364;p9"/>
            <p:cNvSpPr/>
            <p:nvPr/>
          </p:nvSpPr>
          <p:spPr>
            <a:xfrm>
              <a:off x="1593000" y="2322568"/>
              <a:ext cx="690000" cy="642300"/>
            </a:xfrm>
            <a:prstGeom prst="rect">
              <a:avLst/>
            </a:prstGeom>
            <a:solidFill>
              <a:schemeClr val="accent1"/>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65" name="Google Shape;365;p9"/>
            <p:cNvSpPr/>
            <p:nvPr/>
          </p:nvSpPr>
          <p:spPr>
            <a:xfrm>
              <a:off x="1593000" y="2322575"/>
              <a:ext cx="690000" cy="6426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lang="en-US" sz="3500">
                  <a:solidFill>
                    <a:schemeClr val="lt1"/>
                  </a:solidFill>
                </a:rPr>
                <a:t>02</a:t>
              </a:r>
              <a:endParaRPr sz="3500">
                <a:solidFill>
                  <a:schemeClr val="lt1"/>
                </a:solidFill>
              </a:endParaRPr>
            </a:p>
          </p:txBody>
        </p:sp>
        <p:sp>
          <p:nvSpPr>
            <p:cNvPr id="366" name="Google Shape;366;p9"/>
            <p:cNvSpPr/>
            <p:nvPr/>
          </p:nvSpPr>
          <p:spPr>
            <a:xfrm>
              <a:off x="4387850" y="2323750"/>
              <a:ext cx="2971200" cy="642300"/>
            </a:xfrm>
            <a:prstGeom prst="rect">
              <a:avLst/>
            </a:prstGeom>
            <a:solidFill>
              <a:schemeClr val="accent1"/>
            </a:solidFill>
            <a:ln>
              <a:noFill/>
            </a:ln>
          </p:spPr>
          <p:txBody>
            <a:bodyPr anchorCtr="0" anchor="ctr" bIns="121900" lIns="121900" spcFirstLastPara="1" rIns="121900" wrap="square" tIns="121900">
              <a:noAutofit/>
            </a:bodyPr>
            <a:lstStyle/>
            <a:p>
              <a:pPr indent="-393700" lvl="0" marL="609600" rtl="0" algn="l">
                <a:lnSpc>
                  <a:spcPct val="115000"/>
                </a:lnSpc>
                <a:spcBef>
                  <a:spcPts val="0"/>
                </a:spcBef>
                <a:spcAft>
                  <a:spcPts val="0"/>
                </a:spcAft>
                <a:buClr>
                  <a:schemeClr val="lt1"/>
                </a:buClr>
                <a:buSzPts val="1400"/>
                <a:buChar char="●"/>
              </a:pPr>
              <a:r>
                <a:rPr lang="en-US">
                  <a:solidFill>
                    <a:schemeClr val="lt1"/>
                  </a:solidFill>
                </a:rPr>
                <a:t>DLL Injection</a:t>
              </a:r>
              <a:endParaRPr>
                <a:solidFill>
                  <a:schemeClr val="lt1"/>
                </a:solidFill>
              </a:endParaRPr>
            </a:p>
            <a:p>
              <a:pPr indent="-393700" lvl="0" marL="609600" rtl="0" algn="l">
                <a:lnSpc>
                  <a:spcPct val="115000"/>
                </a:lnSpc>
                <a:spcBef>
                  <a:spcPts val="0"/>
                </a:spcBef>
                <a:spcAft>
                  <a:spcPts val="0"/>
                </a:spcAft>
                <a:buClr>
                  <a:schemeClr val="lt1"/>
                </a:buClr>
                <a:buSzPts val="1400"/>
                <a:buChar char="●"/>
              </a:pPr>
              <a:r>
                <a:rPr lang="en-US">
                  <a:solidFill>
                    <a:schemeClr val="lt1"/>
                  </a:solidFill>
                </a:rPr>
                <a:t>Broken authentication and session manager</a:t>
              </a:r>
              <a:endParaRPr>
                <a:solidFill>
                  <a:schemeClr val="lt1"/>
                </a:solidFill>
              </a:endParaRPr>
            </a:p>
            <a:p>
              <a:pPr indent="-393700" lvl="0" marL="609600" rtl="0" algn="l">
                <a:lnSpc>
                  <a:spcPct val="115000"/>
                </a:lnSpc>
                <a:spcBef>
                  <a:spcPts val="0"/>
                </a:spcBef>
                <a:spcAft>
                  <a:spcPts val="0"/>
                </a:spcAft>
                <a:buClr>
                  <a:schemeClr val="lt1"/>
                </a:buClr>
                <a:buSzPts val="1400"/>
                <a:buChar char="●"/>
              </a:pPr>
              <a:r>
                <a:rPr lang="en-US">
                  <a:solidFill>
                    <a:schemeClr val="lt1"/>
                  </a:solidFill>
                </a:rPr>
                <a:t>Security misconfiguration</a:t>
              </a:r>
              <a:endParaRPr>
                <a:solidFill>
                  <a:schemeClr val="lt1"/>
                </a:solidFill>
              </a:endParaRPr>
            </a:p>
          </p:txBody>
        </p:sp>
      </p:grpSp>
      <p:grpSp>
        <p:nvGrpSpPr>
          <p:cNvPr id="367" name="Google Shape;367;p9"/>
          <p:cNvGrpSpPr/>
          <p:nvPr/>
        </p:nvGrpSpPr>
        <p:grpSpPr>
          <a:xfrm>
            <a:off x="2581838" y="1194138"/>
            <a:ext cx="9429687" cy="974066"/>
            <a:chOff x="1593000" y="2322568"/>
            <a:chExt cx="5957975" cy="643500"/>
          </a:xfrm>
        </p:grpSpPr>
        <p:sp>
          <p:nvSpPr>
            <p:cNvPr id="368" name="Google Shape;368;p9"/>
            <p:cNvSpPr/>
            <p:nvPr/>
          </p:nvSpPr>
          <p:spPr>
            <a:xfrm>
              <a:off x="3728375" y="2322568"/>
              <a:ext cx="3822600" cy="6435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69" name="Google Shape;369;p9"/>
            <p:cNvSpPr/>
            <p:nvPr/>
          </p:nvSpPr>
          <p:spPr>
            <a:xfrm flipH="1">
              <a:off x="2283025" y="2322575"/>
              <a:ext cx="1844400" cy="6426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70" name="Google Shape;370;p9"/>
            <p:cNvSpPr/>
            <p:nvPr/>
          </p:nvSpPr>
          <p:spPr>
            <a:xfrm rot="-5400000">
              <a:off x="3501574" y="1934671"/>
              <a:ext cx="643356" cy="1419149"/>
            </a:xfrm>
            <a:prstGeom prst="flowChartOffpageConnector">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71" name="Google Shape;371;p9"/>
            <p:cNvSpPr/>
            <p:nvPr/>
          </p:nvSpPr>
          <p:spPr>
            <a:xfrm>
              <a:off x="2342625" y="2399951"/>
              <a:ext cx="1940700" cy="4959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lnSpc>
                  <a:spcPct val="90000"/>
                </a:lnSpc>
                <a:spcBef>
                  <a:spcPts val="0"/>
                </a:spcBef>
                <a:spcAft>
                  <a:spcPts val="0"/>
                </a:spcAft>
                <a:buClr>
                  <a:schemeClr val="dk1"/>
                </a:buClr>
                <a:buSzPts val="1100"/>
                <a:buFont typeface="Arial"/>
                <a:buNone/>
              </a:pPr>
              <a:r>
                <a:rPr lang="en-US" sz="1800">
                  <a:solidFill>
                    <a:schemeClr val="lt1"/>
                  </a:solidFill>
                </a:rPr>
                <a:t>Python Vulnerabilities Summary</a:t>
              </a:r>
              <a:endParaRPr sz="1300">
                <a:solidFill>
                  <a:schemeClr val="lt1"/>
                </a:solidFill>
              </a:endParaRPr>
            </a:p>
          </p:txBody>
        </p:sp>
        <p:sp>
          <p:nvSpPr>
            <p:cNvPr id="372" name="Google Shape;372;p9"/>
            <p:cNvSpPr/>
            <p:nvPr/>
          </p:nvSpPr>
          <p:spPr>
            <a:xfrm>
              <a:off x="1593000" y="2322568"/>
              <a:ext cx="690000" cy="642300"/>
            </a:xfrm>
            <a:prstGeom prst="rect">
              <a:avLst/>
            </a:prstGeom>
            <a:solidFill>
              <a:schemeClr val="accent1"/>
            </a:solidFill>
            <a:ln>
              <a:noFill/>
            </a:ln>
            <a:effectLst>
              <a:outerShdw blurRad="71438" rotWithShape="0" algn="bl" dir="2700000" dist="28575">
                <a:srgbClr val="000000">
                  <a:alpha val="17000"/>
                </a:srgbClr>
              </a:outerShdw>
            </a:effectLst>
          </p:spPr>
          <p:txBody>
            <a:bodyPr anchorCtr="0" anchor="ctr" bIns="121900" lIns="121900" spcFirstLastPara="1" rIns="121900" wrap="square" tIns="121900">
              <a:noAutofit/>
            </a:bodyPr>
            <a:lstStyle/>
            <a:p>
              <a:pPr indent="0" lvl="0" marL="0" rtl="0" algn="l">
                <a:spcBef>
                  <a:spcPts val="0"/>
                </a:spcBef>
                <a:spcAft>
                  <a:spcPts val="0"/>
                </a:spcAft>
                <a:buNone/>
              </a:pPr>
              <a:r>
                <a:t/>
              </a:r>
              <a:endParaRPr>
                <a:solidFill>
                  <a:schemeClr val="lt1"/>
                </a:solidFill>
              </a:endParaRPr>
            </a:p>
          </p:txBody>
        </p:sp>
        <p:sp>
          <p:nvSpPr>
            <p:cNvPr id="373" name="Google Shape;373;p9"/>
            <p:cNvSpPr/>
            <p:nvPr/>
          </p:nvSpPr>
          <p:spPr>
            <a:xfrm>
              <a:off x="1593000" y="2322575"/>
              <a:ext cx="690000" cy="6426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lang="en-US" sz="3500">
                  <a:solidFill>
                    <a:schemeClr val="lt1"/>
                  </a:solidFill>
                </a:rPr>
                <a:t>01</a:t>
              </a:r>
              <a:endParaRPr sz="3500">
                <a:solidFill>
                  <a:schemeClr val="lt1"/>
                </a:solidFill>
              </a:endParaRPr>
            </a:p>
          </p:txBody>
        </p:sp>
        <p:sp>
          <p:nvSpPr>
            <p:cNvPr id="374" name="Google Shape;374;p9"/>
            <p:cNvSpPr/>
            <p:nvPr/>
          </p:nvSpPr>
          <p:spPr>
            <a:xfrm>
              <a:off x="4387850" y="2323750"/>
              <a:ext cx="2971200" cy="642300"/>
            </a:xfrm>
            <a:prstGeom prst="rect">
              <a:avLst/>
            </a:prstGeom>
            <a:solidFill>
              <a:schemeClr val="accent1"/>
            </a:solidFill>
            <a:ln>
              <a:noFill/>
            </a:ln>
          </p:spPr>
          <p:txBody>
            <a:bodyPr anchorCtr="0" anchor="ctr" bIns="121900" lIns="121900" spcFirstLastPara="1" rIns="121900" wrap="square" tIns="121900">
              <a:noAutofit/>
            </a:bodyPr>
            <a:lstStyle/>
            <a:p>
              <a:pPr indent="-393700" lvl="0" marL="609600" rtl="0" algn="l">
                <a:lnSpc>
                  <a:spcPct val="115000"/>
                </a:lnSpc>
                <a:spcBef>
                  <a:spcPts val="0"/>
                </a:spcBef>
                <a:spcAft>
                  <a:spcPts val="0"/>
                </a:spcAft>
                <a:buClr>
                  <a:schemeClr val="lt1"/>
                </a:buClr>
                <a:buSzPts val="1400"/>
                <a:buChar char="●"/>
              </a:pPr>
              <a:r>
                <a:rPr lang="en-US">
                  <a:solidFill>
                    <a:schemeClr val="lt1"/>
                  </a:solidFill>
                </a:rPr>
                <a:t>Cross-Site Scripting </a:t>
              </a:r>
              <a:endParaRPr>
                <a:solidFill>
                  <a:schemeClr val="lt1"/>
                </a:solidFill>
              </a:endParaRPr>
            </a:p>
            <a:p>
              <a:pPr indent="-393700" lvl="0" marL="609600" rtl="0" algn="l">
                <a:lnSpc>
                  <a:spcPct val="115000"/>
                </a:lnSpc>
                <a:spcBef>
                  <a:spcPts val="0"/>
                </a:spcBef>
                <a:spcAft>
                  <a:spcPts val="0"/>
                </a:spcAft>
                <a:buClr>
                  <a:schemeClr val="lt1"/>
                </a:buClr>
                <a:buSzPts val="1400"/>
                <a:buChar char="●"/>
              </a:pPr>
              <a:r>
                <a:rPr lang="en-US">
                  <a:solidFill>
                    <a:schemeClr val="lt1"/>
                  </a:solidFill>
                </a:rPr>
                <a:t>Serializing and </a:t>
              </a:r>
              <a:r>
                <a:rPr lang="en-US">
                  <a:solidFill>
                    <a:schemeClr val="lt1"/>
                  </a:solidFill>
                </a:rPr>
                <a:t>Deserializing</a:t>
              </a:r>
              <a:r>
                <a:rPr lang="en-US">
                  <a:solidFill>
                    <a:schemeClr val="lt1"/>
                  </a:solidFill>
                </a:rPr>
                <a:t> </a:t>
              </a:r>
              <a:endParaRPr>
                <a:solidFill>
                  <a:schemeClr val="lt1"/>
                </a:solidFill>
              </a:endParaRPr>
            </a:p>
            <a:p>
              <a:pPr indent="-393700" lvl="0" marL="609600" rtl="0" algn="l">
                <a:lnSpc>
                  <a:spcPct val="115000"/>
                </a:lnSpc>
                <a:spcBef>
                  <a:spcPts val="0"/>
                </a:spcBef>
                <a:spcAft>
                  <a:spcPts val="0"/>
                </a:spcAft>
                <a:buClr>
                  <a:schemeClr val="lt1"/>
                </a:buClr>
                <a:buSzPts val="1400"/>
                <a:buChar char="●"/>
              </a:pPr>
              <a:r>
                <a:rPr lang="en-US">
                  <a:solidFill>
                    <a:schemeClr val="lt1"/>
                  </a:solidFill>
                </a:rPr>
                <a:t>Schema and Bleach </a:t>
              </a:r>
              <a:r>
                <a:rPr lang="en-US">
                  <a:solidFill>
                    <a:schemeClr val="lt1"/>
                  </a:solidFill>
                </a:rPr>
                <a:t>Libraries</a:t>
              </a:r>
              <a:r>
                <a:rPr lang="en-US">
                  <a:solidFill>
                    <a:schemeClr val="lt1"/>
                  </a:solidFill>
                </a:rPr>
                <a:t>  </a:t>
              </a:r>
              <a:endParaRPr>
                <a:solidFill>
                  <a:schemeClr val="lt1"/>
                </a:solidFil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gfdb9098e48_1_3"/>
          <p:cNvSpPr txBox="1"/>
          <p:nvPr>
            <p:ph idx="4294967295" type="title"/>
          </p:nvPr>
        </p:nvSpPr>
        <p:spPr>
          <a:xfrm>
            <a:off x="3718388" y="421825"/>
            <a:ext cx="49803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sz="4100">
                <a:solidFill>
                  <a:schemeClr val="lt1"/>
                </a:solidFill>
              </a:rPr>
              <a:t>Documents Created</a:t>
            </a:r>
            <a:endParaRPr sz="3800">
              <a:solidFill>
                <a:schemeClr val="lt1"/>
              </a:solidFill>
            </a:endParaRPr>
          </a:p>
        </p:txBody>
      </p:sp>
      <p:pic>
        <p:nvPicPr>
          <p:cNvPr id="380" name="Google Shape;380;gfdb9098e48_1_3"/>
          <p:cNvPicPr preferRelativeResize="0"/>
          <p:nvPr/>
        </p:nvPicPr>
        <p:blipFill>
          <a:blip r:embed="rId3">
            <a:alphaModFix/>
          </a:blip>
          <a:stretch>
            <a:fillRect/>
          </a:stretch>
        </p:blipFill>
        <p:spPr>
          <a:xfrm>
            <a:off x="1005700" y="1628650"/>
            <a:ext cx="3645803" cy="2320825"/>
          </a:xfrm>
          <a:prstGeom prst="rect">
            <a:avLst/>
          </a:prstGeom>
          <a:noFill/>
          <a:ln>
            <a:noFill/>
          </a:ln>
        </p:spPr>
      </p:pic>
      <p:pic>
        <p:nvPicPr>
          <p:cNvPr id="381" name="Google Shape;381;gfdb9098e48_1_3"/>
          <p:cNvPicPr preferRelativeResize="0"/>
          <p:nvPr/>
        </p:nvPicPr>
        <p:blipFill>
          <a:blip r:embed="rId4">
            <a:alphaModFix/>
          </a:blip>
          <a:stretch>
            <a:fillRect/>
          </a:stretch>
        </p:blipFill>
        <p:spPr>
          <a:xfrm>
            <a:off x="4651503" y="1628650"/>
            <a:ext cx="3388123" cy="2320825"/>
          </a:xfrm>
          <a:prstGeom prst="rect">
            <a:avLst/>
          </a:prstGeom>
          <a:noFill/>
          <a:ln>
            <a:noFill/>
          </a:ln>
        </p:spPr>
      </p:pic>
      <p:pic>
        <p:nvPicPr>
          <p:cNvPr id="382" name="Google Shape;382;gfdb9098e48_1_3"/>
          <p:cNvPicPr preferRelativeResize="0"/>
          <p:nvPr/>
        </p:nvPicPr>
        <p:blipFill>
          <a:blip r:embed="rId5">
            <a:alphaModFix/>
          </a:blip>
          <a:stretch>
            <a:fillRect/>
          </a:stretch>
        </p:blipFill>
        <p:spPr>
          <a:xfrm>
            <a:off x="8039619" y="1628650"/>
            <a:ext cx="3348233" cy="2320824"/>
          </a:xfrm>
          <a:prstGeom prst="rect">
            <a:avLst/>
          </a:prstGeom>
          <a:noFill/>
          <a:ln>
            <a:noFill/>
          </a:ln>
        </p:spPr>
      </p:pic>
      <p:pic>
        <p:nvPicPr>
          <p:cNvPr id="383" name="Google Shape;383;gfdb9098e48_1_3"/>
          <p:cNvPicPr preferRelativeResize="0"/>
          <p:nvPr/>
        </p:nvPicPr>
        <p:blipFill>
          <a:blip r:embed="rId6">
            <a:alphaModFix/>
          </a:blip>
          <a:stretch>
            <a:fillRect/>
          </a:stretch>
        </p:blipFill>
        <p:spPr>
          <a:xfrm>
            <a:off x="7942816" y="4226875"/>
            <a:ext cx="3445022" cy="2109330"/>
          </a:xfrm>
          <a:prstGeom prst="rect">
            <a:avLst/>
          </a:prstGeom>
          <a:noFill/>
          <a:ln>
            <a:noFill/>
          </a:ln>
        </p:spPr>
      </p:pic>
      <p:pic>
        <p:nvPicPr>
          <p:cNvPr id="384" name="Google Shape;384;gfdb9098e48_1_3"/>
          <p:cNvPicPr preferRelativeResize="0"/>
          <p:nvPr/>
        </p:nvPicPr>
        <p:blipFill>
          <a:blip r:embed="rId7">
            <a:alphaModFix/>
          </a:blip>
          <a:stretch>
            <a:fillRect/>
          </a:stretch>
        </p:blipFill>
        <p:spPr>
          <a:xfrm>
            <a:off x="1005688" y="4226875"/>
            <a:ext cx="3468564" cy="2109342"/>
          </a:xfrm>
          <a:prstGeom prst="rect">
            <a:avLst/>
          </a:prstGeom>
          <a:noFill/>
          <a:ln>
            <a:noFill/>
          </a:ln>
        </p:spPr>
      </p:pic>
      <p:pic>
        <p:nvPicPr>
          <p:cNvPr id="385" name="Google Shape;385;gfdb9098e48_1_3"/>
          <p:cNvPicPr preferRelativeResize="0"/>
          <p:nvPr/>
        </p:nvPicPr>
        <p:blipFill>
          <a:blip r:embed="rId8">
            <a:alphaModFix/>
          </a:blip>
          <a:stretch>
            <a:fillRect/>
          </a:stretch>
        </p:blipFill>
        <p:spPr>
          <a:xfrm>
            <a:off x="4474252" y="4226875"/>
            <a:ext cx="3468562" cy="21310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g13eec90d0bc_0_0"/>
          <p:cNvSpPr txBox="1"/>
          <p:nvPr>
            <p:ph idx="1" type="body"/>
          </p:nvPr>
        </p:nvSpPr>
        <p:spPr>
          <a:xfrm>
            <a:off x="1191475" y="4488124"/>
            <a:ext cx="9382500" cy="1866600"/>
          </a:xfrm>
          <a:prstGeom prst="rect">
            <a:avLst/>
          </a:prstGeom>
        </p:spPr>
        <p:txBody>
          <a:bodyPr anchorCtr="0" anchor="ctr" bIns="45700" lIns="91425" spcFirstLastPara="1" rIns="91425" wrap="square" tIns="45700">
            <a:normAutofit/>
          </a:bodyPr>
          <a:lstStyle/>
          <a:p>
            <a:pPr indent="0" lvl="0" marL="0" rtl="0" algn="just">
              <a:spcBef>
                <a:spcPts val="1000"/>
              </a:spcBef>
              <a:spcAft>
                <a:spcPts val="0"/>
              </a:spcAft>
              <a:buNone/>
            </a:pPr>
            <a:r>
              <a:rPr lang="en-US" sz="1600"/>
              <a:t>Although we worked really hard on this project and learning new technologies, it takes time to assimilate all that knowledge and because of that it was not possible for us to finish the implementation due to problems integrating the front-end of the application and its back-end. Also the integration of the face-recognition feature as a security login mechanism was not possible to implement. We hope the </a:t>
            </a:r>
            <a:r>
              <a:rPr lang="en-US" sz="1600"/>
              <a:t>project can be retaken next semester, the integration finished and the face recognition added.</a:t>
            </a:r>
            <a:endParaRPr sz="1600"/>
          </a:p>
        </p:txBody>
      </p:sp>
      <p:sp>
        <p:nvSpPr>
          <p:cNvPr id="392" name="Google Shape;392;g13eec90d0bc_0_0"/>
          <p:cNvSpPr txBox="1"/>
          <p:nvPr>
            <p:ph idx="4294967295" type="title"/>
          </p:nvPr>
        </p:nvSpPr>
        <p:spPr>
          <a:xfrm>
            <a:off x="1447075" y="233050"/>
            <a:ext cx="8871300" cy="962400"/>
          </a:xfrm>
          <a:prstGeom prst="rect">
            <a:avLst/>
          </a:prstGeom>
          <a:noFill/>
          <a:ln>
            <a:noFill/>
          </a:ln>
        </p:spPr>
        <p:txBody>
          <a:bodyPr anchorCtr="0" anchor="ctr" bIns="45700" lIns="91425" spcFirstLastPara="1" rIns="91425" wrap="square" tIns="45700">
            <a:noAutofit/>
          </a:bodyPr>
          <a:lstStyle/>
          <a:p>
            <a:pPr indent="0" lvl="0" marL="0" rtl="0" algn="just">
              <a:lnSpc>
                <a:spcPct val="90000"/>
              </a:lnSpc>
              <a:spcBef>
                <a:spcPts val="0"/>
              </a:spcBef>
              <a:spcAft>
                <a:spcPts val="0"/>
              </a:spcAft>
              <a:buClr>
                <a:schemeClr val="accent3"/>
              </a:buClr>
              <a:buSzPts val="3200"/>
              <a:buFont typeface="Arial"/>
              <a:buNone/>
            </a:pPr>
            <a:r>
              <a:rPr lang="en-US" sz="4100">
                <a:solidFill>
                  <a:schemeClr val="lt1"/>
                </a:solidFill>
              </a:rPr>
              <a:t>Shortcomings and missing features</a:t>
            </a:r>
            <a:endParaRPr sz="3800">
              <a:solidFill>
                <a:schemeClr val="lt1"/>
              </a:solidFill>
            </a:endParaRPr>
          </a:p>
        </p:txBody>
      </p:sp>
      <p:sp>
        <p:nvSpPr>
          <p:cNvPr id="393" name="Google Shape;393;g13eec90d0bc_0_0"/>
          <p:cNvSpPr txBox="1"/>
          <p:nvPr/>
        </p:nvSpPr>
        <p:spPr>
          <a:xfrm>
            <a:off x="1205250" y="1510025"/>
            <a:ext cx="9781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solidFill>
                  <a:schemeClr val="lt1"/>
                </a:solidFill>
              </a:rPr>
              <a:t>The following features or functional requirements are missing in our application: </a:t>
            </a:r>
            <a:endParaRPr sz="2200">
              <a:solidFill>
                <a:schemeClr val="lt1"/>
              </a:solidFill>
            </a:endParaRPr>
          </a:p>
        </p:txBody>
      </p:sp>
      <p:sp>
        <p:nvSpPr>
          <p:cNvPr id="394" name="Google Shape;394;g13eec90d0bc_0_0"/>
          <p:cNvSpPr txBox="1"/>
          <p:nvPr/>
        </p:nvSpPr>
        <p:spPr>
          <a:xfrm>
            <a:off x="1342250" y="2411825"/>
            <a:ext cx="9781500" cy="14931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Clr>
                <a:schemeClr val="lt1"/>
              </a:buClr>
              <a:buSzPts val="1700"/>
              <a:buChar char="●"/>
            </a:pPr>
            <a:r>
              <a:rPr lang="en-US" sz="1700">
                <a:solidFill>
                  <a:schemeClr val="lt1"/>
                </a:solidFill>
              </a:rPr>
              <a:t>Integration of AI.</a:t>
            </a:r>
            <a:endParaRPr sz="1700">
              <a:solidFill>
                <a:schemeClr val="lt1"/>
              </a:solidFill>
            </a:endParaRPr>
          </a:p>
          <a:p>
            <a:pPr indent="-336550" lvl="1" marL="914400" rtl="0" algn="l">
              <a:spcBef>
                <a:spcPts val="0"/>
              </a:spcBef>
              <a:spcAft>
                <a:spcPts val="0"/>
              </a:spcAft>
              <a:buClr>
                <a:schemeClr val="lt1"/>
              </a:buClr>
              <a:buSzPts val="1700"/>
              <a:buChar char="○"/>
            </a:pPr>
            <a:r>
              <a:rPr lang="en-US" sz="1700">
                <a:solidFill>
                  <a:schemeClr val="lt1"/>
                </a:solidFill>
              </a:rPr>
              <a:t>Facial recognition for login and registration purposes.</a:t>
            </a:r>
            <a:endParaRPr sz="1700">
              <a:solidFill>
                <a:schemeClr val="lt1"/>
              </a:solidFill>
            </a:endParaRPr>
          </a:p>
          <a:p>
            <a:pPr indent="0" lvl="0" marL="0" rtl="0" algn="l">
              <a:spcBef>
                <a:spcPts val="0"/>
              </a:spcBef>
              <a:spcAft>
                <a:spcPts val="0"/>
              </a:spcAft>
              <a:buNone/>
            </a:pPr>
            <a:r>
              <a:t/>
            </a:r>
            <a:endParaRPr sz="1700">
              <a:solidFill>
                <a:schemeClr val="lt1"/>
              </a:solidFill>
            </a:endParaRPr>
          </a:p>
          <a:p>
            <a:pPr indent="-336550" lvl="0" marL="457200" rtl="0" algn="l">
              <a:spcBef>
                <a:spcPts val="0"/>
              </a:spcBef>
              <a:spcAft>
                <a:spcPts val="0"/>
              </a:spcAft>
              <a:buClr>
                <a:schemeClr val="lt1"/>
              </a:buClr>
              <a:buSzPts val="1700"/>
              <a:buChar char="●"/>
            </a:pPr>
            <a:r>
              <a:rPr lang="en-US" sz="1700">
                <a:solidFill>
                  <a:schemeClr val="lt1"/>
                </a:solidFill>
              </a:rPr>
              <a:t>Integration of backend with frontend.</a:t>
            </a:r>
            <a:endParaRPr sz="1700">
              <a:solidFill>
                <a:schemeClr val="lt1"/>
              </a:solidFill>
            </a:endParaRPr>
          </a:p>
          <a:p>
            <a:pPr indent="-336550" lvl="0" marL="457200" rtl="0" algn="l">
              <a:spcBef>
                <a:spcPts val="0"/>
              </a:spcBef>
              <a:spcAft>
                <a:spcPts val="0"/>
              </a:spcAft>
              <a:buClr>
                <a:schemeClr val="lt1"/>
              </a:buClr>
              <a:buSzPts val="1700"/>
              <a:buChar char="●"/>
            </a:pPr>
            <a:r>
              <a:rPr lang="en-US" sz="1700">
                <a:solidFill>
                  <a:schemeClr val="lt1"/>
                </a:solidFill>
              </a:rPr>
              <a:t>Features like sending attachments and displaying the time could not be implemented.</a:t>
            </a:r>
            <a:endParaRPr sz="1700">
              <a:solidFill>
                <a:schemeClr val="lt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g13e24589567_0_71"/>
          <p:cNvSpPr txBox="1"/>
          <p:nvPr>
            <p:ph type="title"/>
          </p:nvPr>
        </p:nvSpPr>
        <p:spPr>
          <a:xfrm>
            <a:off x="3424050" y="2471550"/>
            <a:ext cx="5343900" cy="19149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sz="6300"/>
              <a:t>Thank you!</a:t>
            </a:r>
            <a:endParaRPr sz="63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n-US">
                <a:latin typeface="Arial"/>
                <a:ea typeface="Arial"/>
                <a:cs typeface="Arial"/>
                <a:sym typeface="Arial"/>
              </a:rPr>
              <a:t>We are as REAL as it gets.</a:t>
            </a:r>
            <a:endParaRPr/>
          </a:p>
        </p:txBody>
      </p:sp>
      <p:grpSp>
        <p:nvGrpSpPr>
          <p:cNvPr id="239" name="Google Shape;239;p3"/>
          <p:cNvGrpSpPr/>
          <p:nvPr/>
        </p:nvGrpSpPr>
        <p:grpSpPr>
          <a:xfrm>
            <a:off x="2555362" y="2291874"/>
            <a:ext cx="487681" cy="2279905"/>
            <a:chOff x="1975104" y="2011680"/>
            <a:chExt cx="487681" cy="2779777"/>
          </a:xfrm>
        </p:grpSpPr>
        <p:sp>
          <p:nvSpPr>
            <p:cNvPr id="240" name="Google Shape;240;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sp>
          <p:nvSpPr>
            <p:cNvPr id="241" name="Google Shape;241;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sp>
          <p:nvSpPr>
            <p:cNvPr id="242" name="Google Shape;242;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FFFF"/>
                </a:solidFill>
                <a:latin typeface="Calibri"/>
                <a:ea typeface="Calibri"/>
                <a:cs typeface="Calibri"/>
                <a:sym typeface="Calibri"/>
              </a:endParaRPr>
            </a:p>
          </p:txBody>
        </p:sp>
      </p:grpSp>
      <p:grpSp>
        <p:nvGrpSpPr>
          <p:cNvPr id="243" name="Google Shape;243;p3"/>
          <p:cNvGrpSpPr/>
          <p:nvPr/>
        </p:nvGrpSpPr>
        <p:grpSpPr>
          <a:xfrm rot="10800000">
            <a:off x="9148955" y="2291874"/>
            <a:ext cx="487681" cy="2279905"/>
            <a:chOff x="1975104" y="2011680"/>
            <a:chExt cx="487681" cy="2779777"/>
          </a:xfrm>
        </p:grpSpPr>
        <p:sp>
          <p:nvSpPr>
            <p:cNvPr id="244" name="Google Shape;244;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5" name="Google Shape;245;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6" name="Google Shape;246;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4"/>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5"/>
              </a:buClr>
              <a:buSzPts val="1600"/>
              <a:buNone/>
            </a:pPr>
            <a:r>
              <a:rPr lang="en-US"/>
              <a:t>An Overview of what Guacamole ID is.</a:t>
            </a:r>
            <a:endParaRPr/>
          </a:p>
        </p:txBody>
      </p:sp>
      <p:sp>
        <p:nvSpPr>
          <p:cNvPr id="252" name="Google Shape;252;p4"/>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Guacamole ID</a:t>
            </a:r>
            <a:endParaRPr/>
          </a:p>
        </p:txBody>
      </p:sp>
      <p:pic>
        <p:nvPicPr>
          <p:cNvPr id="253" name="Google Shape;253;p4"/>
          <p:cNvPicPr preferRelativeResize="0"/>
          <p:nvPr/>
        </p:nvPicPr>
        <p:blipFill>
          <a:blip r:embed="rId3">
            <a:alphaModFix/>
          </a:blip>
          <a:stretch>
            <a:fillRect/>
          </a:stretch>
        </p:blipFill>
        <p:spPr>
          <a:xfrm>
            <a:off x="7378750" y="1174125"/>
            <a:ext cx="3188725" cy="4037525"/>
          </a:xfrm>
          <a:prstGeom prst="rect">
            <a:avLst/>
          </a:prstGeom>
          <a:noFill/>
          <a:ln>
            <a:noFill/>
          </a:ln>
        </p:spPr>
      </p:pic>
      <p:pic>
        <p:nvPicPr>
          <p:cNvPr id="254" name="Google Shape;254;p4"/>
          <p:cNvPicPr preferRelativeResize="0"/>
          <p:nvPr/>
        </p:nvPicPr>
        <p:blipFill>
          <a:blip r:embed="rId4">
            <a:alphaModFix/>
          </a:blip>
          <a:stretch>
            <a:fillRect/>
          </a:stretch>
        </p:blipFill>
        <p:spPr>
          <a:xfrm>
            <a:off x="3959657" y="3450398"/>
            <a:ext cx="3189443" cy="262165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5"/>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F3F3F"/>
              </a:buClr>
              <a:buSzPts val="1800"/>
              <a:buNone/>
            </a:pPr>
            <a:r>
              <a:rPr lang="en-US"/>
              <a:t>Guacamole ID is a facial recognition software which is meant to bring visibility and transparency towards the employee-employer relationship which measures every minute spent towards the computer and helps to provide tracking for the employees’ overtime. </a:t>
            </a:r>
            <a:endParaRPr/>
          </a:p>
          <a:p>
            <a:pPr indent="0" lvl="0" marL="0" rtl="0" algn="l">
              <a:lnSpc>
                <a:spcPct val="90000"/>
              </a:lnSpc>
              <a:spcBef>
                <a:spcPts val="0"/>
              </a:spcBef>
              <a:spcAft>
                <a:spcPts val="0"/>
              </a:spcAft>
              <a:buClr>
                <a:srgbClr val="3F3F3F"/>
              </a:buClr>
              <a:buSzPts val="1800"/>
              <a:buNone/>
            </a:pPr>
            <a:r>
              <a:rPr lang="en-US"/>
              <a:t>When in use, the program can track the user's face and detects if the user is paying attention towards the computer (ex. eyes are closed for a long time), or if others enter the screen by detecting multiple faces. These situations will alert the employer and informs them if it is a continuous occurrence.</a:t>
            </a:r>
            <a:endParaRPr/>
          </a:p>
        </p:txBody>
      </p:sp>
      <p:sp>
        <p:nvSpPr>
          <p:cNvPr id="260" name="Google Shape;260;p5"/>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What is Guacamole ID?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7"/>
          <p:cNvSpPr txBox="1"/>
          <p:nvPr>
            <p:ph idx="1" type="body"/>
          </p:nvPr>
        </p:nvSpPr>
        <p:spPr>
          <a:xfrm>
            <a:off x="945700" y="2737950"/>
            <a:ext cx="10300500" cy="29670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rPr lang="en-US"/>
              <a:t>We were instructed to to create a chatroom which would eventually utilize the </a:t>
            </a:r>
            <a:r>
              <a:rPr lang="en-US"/>
              <a:t>Guacamole</a:t>
            </a:r>
            <a:r>
              <a:rPr lang="en-US"/>
              <a:t> ID software to ensure security of the user when logging in. As there was no previous work done towards the chatroom, we began from scratch, aside from the given facial recognition software. </a:t>
            </a:r>
            <a:endParaRPr/>
          </a:p>
          <a:p>
            <a:pPr indent="-114300" lvl="0" marL="228600" rtl="0" algn="l">
              <a:lnSpc>
                <a:spcPct val="90000"/>
              </a:lnSpc>
              <a:spcBef>
                <a:spcPts val="0"/>
              </a:spcBef>
              <a:spcAft>
                <a:spcPts val="0"/>
              </a:spcAft>
              <a:buClr>
                <a:schemeClr val="lt1"/>
              </a:buClr>
              <a:buSzPts val="1800"/>
              <a:buNone/>
            </a:pPr>
            <a:r>
              <a:rPr lang="en-US"/>
              <a:t>The final version of the chatroom is to have a 1 to 1 connection, where the user can link with another user and communicate with them. </a:t>
            </a:r>
            <a:endParaRPr/>
          </a:p>
          <a:p>
            <a:pPr indent="-114300" lvl="0" marL="228600" rtl="0" algn="l">
              <a:lnSpc>
                <a:spcPct val="90000"/>
              </a:lnSpc>
              <a:spcBef>
                <a:spcPts val="0"/>
              </a:spcBef>
              <a:spcAft>
                <a:spcPts val="0"/>
              </a:spcAft>
              <a:buClr>
                <a:schemeClr val="lt1"/>
              </a:buClr>
              <a:buSzPts val="1800"/>
              <a:buNone/>
            </a:pPr>
            <a:r>
              <a:rPr lang="en-US"/>
              <a:t>In order to access the chatroom, the user would need to register an account which would save the face of the user for one day. This means that in order to register the user would need to create a username, password, and facial scan. This would also be needed to login.</a:t>
            </a:r>
            <a:endParaRPr/>
          </a:p>
          <a:p>
            <a:pPr indent="-114300" lvl="0" marL="228600" rtl="0" algn="l">
              <a:lnSpc>
                <a:spcPct val="90000"/>
              </a:lnSpc>
              <a:spcBef>
                <a:spcPts val="0"/>
              </a:spcBef>
              <a:spcAft>
                <a:spcPts val="0"/>
              </a:spcAft>
              <a:buClr>
                <a:schemeClr val="lt1"/>
              </a:buClr>
              <a:buSzPts val="1800"/>
              <a:buNone/>
            </a:pPr>
            <a:r>
              <a:rPr lang="en-US"/>
              <a:t>The information of the user would only be stored for 24 hours, afterwards, the information (chat history, username and password credentials, and facial scan) would all be deleted to ensure security for the user.  </a:t>
            </a:r>
            <a:endParaRPr/>
          </a:p>
        </p:txBody>
      </p:sp>
      <p:sp>
        <p:nvSpPr>
          <p:cNvPr id="266" name="Google Shape;266;p7"/>
          <p:cNvSpPr txBox="1"/>
          <p:nvPr>
            <p:ph type="title"/>
          </p:nvPr>
        </p:nvSpPr>
        <p:spPr>
          <a:xfrm>
            <a:off x="3264553" y="1765975"/>
            <a:ext cx="56628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Guacamole ID Chatroom</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6"/>
          <p:cNvSpPr txBox="1"/>
          <p:nvPr>
            <p:ph idx="1" type="body"/>
          </p:nvPr>
        </p:nvSpPr>
        <p:spPr>
          <a:xfrm>
            <a:off x="12278923" y="3185248"/>
            <a:ext cx="2536200" cy="4875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t/>
            </a:r>
            <a:endParaRPr/>
          </a:p>
        </p:txBody>
      </p:sp>
      <p:sp>
        <p:nvSpPr>
          <p:cNvPr id="272" name="Google Shape;272;p6"/>
          <p:cNvSpPr txBox="1"/>
          <p:nvPr>
            <p:ph type="title"/>
          </p:nvPr>
        </p:nvSpPr>
        <p:spPr>
          <a:xfrm>
            <a:off x="3916589" y="16096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t>System Design</a:t>
            </a:r>
            <a:endParaRPr/>
          </a:p>
        </p:txBody>
      </p:sp>
      <p:pic>
        <p:nvPicPr>
          <p:cNvPr id="273" name="Google Shape;273;p6"/>
          <p:cNvPicPr preferRelativeResize="0"/>
          <p:nvPr/>
        </p:nvPicPr>
        <p:blipFill>
          <a:blip r:embed="rId3">
            <a:alphaModFix/>
          </a:blip>
          <a:stretch>
            <a:fillRect/>
          </a:stretch>
        </p:blipFill>
        <p:spPr>
          <a:xfrm>
            <a:off x="3179775" y="2484406"/>
            <a:ext cx="5832450" cy="38523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g13e24589567_0_2"/>
          <p:cNvSpPr txBox="1"/>
          <p:nvPr>
            <p:ph idx="1" type="body"/>
          </p:nvPr>
        </p:nvSpPr>
        <p:spPr>
          <a:xfrm>
            <a:off x="12278923" y="3185248"/>
            <a:ext cx="2536200" cy="4875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t/>
            </a:r>
            <a:endParaRPr/>
          </a:p>
        </p:txBody>
      </p:sp>
      <p:sp>
        <p:nvSpPr>
          <p:cNvPr id="279" name="Google Shape;279;g13e24589567_0_2"/>
          <p:cNvSpPr txBox="1"/>
          <p:nvPr>
            <p:ph type="title"/>
          </p:nvPr>
        </p:nvSpPr>
        <p:spPr>
          <a:xfrm>
            <a:off x="3916589" y="16096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t>GUI Wireframe</a:t>
            </a:r>
            <a:endParaRPr/>
          </a:p>
        </p:txBody>
      </p:sp>
      <p:pic>
        <p:nvPicPr>
          <p:cNvPr id="280" name="Google Shape;280;g13e24589567_0_2"/>
          <p:cNvPicPr preferRelativeResize="0"/>
          <p:nvPr/>
        </p:nvPicPr>
        <p:blipFill>
          <a:blip r:embed="rId3">
            <a:alphaModFix/>
          </a:blip>
          <a:stretch>
            <a:fillRect/>
          </a:stretch>
        </p:blipFill>
        <p:spPr>
          <a:xfrm>
            <a:off x="454750" y="2648298"/>
            <a:ext cx="4595451" cy="3238475"/>
          </a:xfrm>
          <a:prstGeom prst="rect">
            <a:avLst/>
          </a:prstGeom>
          <a:noFill/>
          <a:ln>
            <a:noFill/>
          </a:ln>
        </p:spPr>
      </p:pic>
      <p:pic>
        <p:nvPicPr>
          <p:cNvPr id="281" name="Google Shape;281;g13e24589567_0_2"/>
          <p:cNvPicPr preferRelativeResize="0"/>
          <p:nvPr/>
        </p:nvPicPr>
        <p:blipFill>
          <a:blip r:embed="rId4">
            <a:alphaModFix/>
          </a:blip>
          <a:stretch>
            <a:fillRect/>
          </a:stretch>
        </p:blipFill>
        <p:spPr>
          <a:xfrm>
            <a:off x="6057600" y="2539149"/>
            <a:ext cx="4056600" cy="37913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g13e24589567_0_15"/>
          <p:cNvSpPr txBox="1"/>
          <p:nvPr>
            <p:ph idx="1" type="body"/>
          </p:nvPr>
        </p:nvSpPr>
        <p:spPr>
          <a:xfrm>
            <a:off x="3282203" y="1788668"/>
            <a:ext cx="7902900" cy="42495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None/>
            </a:pPr>
            <a:r>
              <a:rPr b="1" lang="en-US" sz="2600" u="sng"/>
              <a:t>Register Summary</a:t>
            </a:r>
            <a:endParaRPr b="1" sz="2600" u="sng"/>
          </a:p>
          <a:p>
            <a:pPr indent="-393700" lvl="0" marL="457200" rtl="0" algn="l">
              <a:lnSpc>
                <a:spcPct val="90000"/>
              </a:lnSpc>
              <a:spcBef>
                <a:spcPts val="0"/>
              </a:spcBef>
              <a:spcAft>
                <a:spcPts val="0"/>
              </a:spcAft>
              <a:buSzPts val="2600"/>
              <a:buChar char="•"/>
            </a:pPr>
            <a:r>
              <a:rPr lang="en-US" sz="2600"/>
              <a:t>Within the text boxes created, you can enter a username, email address, and password.</a:t>
            </a:r>
            <a:endParaRPr sz="2600"/>
          </a:p>
          <a:p>
            <a:pPr indent="-342900" lvl="0" marL="457200" rtl="0" algn="l">
              <a:lnSpc>
                <a:spcPct val="90000"/>
              </a:lnSpc>
              <a:spcBef>
                <a:spcPts val="0"/>
              </a:spcBef>
              <a:spcAft>
                <a:spcPts val="0"/>
              </a:spcAft>
              <a:buSzPts val="1800"/>
              <a:buChar char="•"/>
            </a:pPr>
            <a:r>
              <a:rPr lang="en-US" sz="2600"/>
              <a:t>The password requires a minimum of 8 characters and must be an array of different characters as well. This means the user cannot set a password of ‘12345678</a:t>
            </a:r>
            <a:r>
              <a:rPr lang="en-US"/>
              <a:t>’.</a:t>
            </a:r>
            <a:endParaRPr/>
          </a:p>
          <a:p>
            <a:pPr indent="-393700" lvl="0" marL="457200" rtl="0" algn="l">
              <a:lnSpc>
                <a:spcPct val="90000"/>
              </a:lnSpc>
              <a:spcBef>
                <a:spcPts val="0"/>
              </a:spcBef>
              <a:spcAft>
                <a:spcPts val="0"/>
              </a:spcAft>
              <a:buSzPts val="2600"/>
              <a:buChar char="•"/>
            </a:pPr>
            <a:r>
              <a:rPr lang="en-US" sz="2600"/>
              <a:t>Afterwards, the user will go through a facial recognition and the users face will be saved to be used for login in afterwards, for a total of 24 hours.</a:t>
            </a:r>
            <a:endParaRPr sz="2600"/>
          </a:p>
          <a:p>
            <a:pPr indent="-114300" lvl="0" marL="228600" rtl="0" algn="l">
              <a:lnSpc>
                <a:spcPct val="90000"/>
              </a:lnSpc>
              <a:spcBef>
                <a:spcPts val="0"/>
              </a:spcBef>
              <a:spcAft>
                <a:spcPts val="0"/>
              </a:spcAft>
              <a:buClr>
                <a:srgbClr val="3F3F3F"/>
              </a:buClr>
              <a:buSzPts val="1800"/>
              <a:buNone/>
            </a:pPr>
            <a:r>
              <a:t/>
            </a:r>
            <a:endParaRPr/>
          </a:p>
        </p:txBody>
      </p:sp>
      <p:sp>
        <p:nvSpPr>
          <p:cNvPr id="287" name="Google Shape;287;g13e24589567_0_15"/>
          <p:cNvSpPr txBox="1"/>
          <p:nvPr>
            <p:ph type="title"/>
          </p:nvPr>
        </p:nvSpPr>
        <p:spPr>
          <a:xfrm>
            <a:off x="3282203" y="819848"/>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Register </a:t>
            </a:r>
            <a:r>
              <a:rPr lang="en-US"/>
              <a:t>Page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10"/>
          <p:cNvSpPr txBox="1"/>
          <p:nvPr>
            <p:ph idx="1" type="body"/>
          </p:nvPr>
        </p:nvSpPr>
        <p:spPr>
          <a:xfrm>
            <a:off x="545290" y="1181474"/>
            <a:ext cx="3802800" cy="3280800"/>
          </a:xfrm>
          <a:prstGeom prst="rect">
            <a:avLst/>
          </a:prstGeom>
          <a:noFill/>
          <a:ln>
            <a:noFill/>
          </a:ln>
        </p:spPr>
        <p:txBody>
          <a:bodyPr anchorCtr="0" anchor="t" bIns="45700" lIns="91425" spcFirstLastPara="1" rIns="91425" wrap="square" tIns="45700">
            <a:normAutofit/>
          </a:bodyPr>
          <a:lstStyle/>
          <a:p>
            <a:pPr indent="-114300" lvl="0" marL="228600" rtl="0" algn="ctr">
              <a:lnSpc>
                <a:spcPct val="90000"/>
              </a:lnSpc>
              <a:spcBef>
                <a:spcPts val="0"/>
              </a:spcBef>
              <a:spcAft>
                <a:spcPts val="0"/>
              </a:spcAft>
              <a:buClr>
                <a:srgbClr val="3F3F3F"/>
              </a:buClr>
              <a:buSzPts val="1800"/>
              <a:buNone/>
            </a:pPr>
            <a:r>
              <a:rPr lang="en-US"/>
              <a:t>Register Page</a:t>
            </a:r>
            <a:endParaRPr/>
          </a:p>
        </p:txBody>
      </p:sp>
      <p:sp>
        <p:nvSpPr>
          <p:cNvPr id="293" name="Google Shape;293;p10"/>
          <p:cNvSpPr txBox="1"/>
          <p:nvPr>
            <p:ph idx="2" type="body"/>
          </p:nvPr>
        </p:nvSpPr>
        <p:spPr>
          <a:xfrm>
            <a:off x="6528697" y="1181536"/>
            <a:ext cx="4277100" cy="3280800"/>
          </a:xfrm>
          <a:prstGeom prst="rect">
            <a:avLst/>
          </a:prstGeom>
          <a:noFill/>
          <a:ln>
            <a:noFill/>
          </a:ln>
        </p:spPr>
        <p:txBody>
          <a:bodyPr anchorCtr="0" anchor="t" bIns="45700" lIns="91425" spcFirstLastPara="1" rIns="91425" wrap="square" tIns="45700">
            <a:normAutofit/>
          </a:bodyPr>
          <a:lstStyle/>
          <a:p>
            <a:pPr indent="-114300" lvl="0" marL="228600" rtl="0" algn="ctr">
              <a:spcBef>
                <a:spcPts val="0"/>
              </a:spcBef>
              <a:spcAft>
                <a:spcPts val="0"/>
              </a:spcAft>
              <a:buClr>
                <a:srgbClr val="3F3F3F"/>
              </a:buClr>
              <a:buSzPts val="1800"/>
              <a:buFont typeface="Arial"/>
              <a:buNone/>
            </a:pPr>
            <a:r>
              <a:rPr lang="en-US"/>
              <a:t>Register Page</a:t>
            </a:r>
            <a:endParaRPr/>
          </a:p>
        </p:txBody>
      </p:sp>
      <p:sp>
        <p:nvSpPr>
          <p:cNvPr id="294" name="Google Shape;294;p10"/>
          <p:cNvSpPr txBox="1"/>
          <p:nvPr>
            <p:ph type="title"/>
          </p:nvPr>
        </p:nvSpPr>
        <p:spPr>
          <a:xfrm>
            <a:off x="545290" y="617465"/>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Front-End Design</a:t>
            </a:r>
            <a:endParaRPr/>
          </a:p>
        </p:txBody>
      </p:sp>
      <p:sp>
        <p:nvSpPr>
          <p:cNvPr id="295" name="Google Shape;295;p10"/>
          <p:cNvSpPr txBox="1"/>
          <p:nvPr>
            <p:ph type="title"/>
          </p:nvPr>
        </p:nvSpPr>
        <p:spPr>
          <a:xfrm>
            <a:off x="6848215" y="617478"/>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solidFill>
                  <a:schemeClr val="lt1"/>
                </a:solidFill>
              </a:rPr>
              <a:t>Back</a:t>
            </a:r>
            <a:r>
              <a:rPr lang="en-US">
                <a:solidFill>
                  <a:schemeClr val="lt1"/>
                </a:solidFill>
              </a:rPr>
              <a:t>-End Design</a:t>
            </a:r>
            <a:endParaRPr>
              <a:solidFill>
                <a:schemeClr val="lt1"/>
              </a:solidFill>
            </a:endParaRPr>
          </a:p>
        </p:txBody>
      </p:sp>
      <p:pic>
        <p:nvPicPr>
          <p:cNvPr id="296" name="Google Shape;296;p10"/>
          <p:cNvPicPr preferRelativeResize="0"/>
          <p:nvPr/>
        </p:nvPicPr>
        <p:blipFill>
          <a:blip r:embed="rId3">
            <a:alphaModFix/>
          </a:blip>
          <a:stretch>
            <a:fillRect/>
          </a:stretch>
        </p:blipFill>
        <p:spPr>
          <a:xfrm>
            <a:off x="333851" y="1761600"/>
            <a:ext cx="4619251" cy="3784874"/>
          </a:xfrm>
          <a:prstGeom prst="rect">
            <a:avLst/>
          </a:prstGeom>
          <a:noFill/>
          <a:ln>
            <a:noFill/>
          </a:ln>
        </p:spPr>
      </p:pic>
      <p:pic>
        <p:nvPicPr>
          <p:cNvPr id="297" name="Google Shape;297;p10"/>
          <p:cNvPicPr preferRelativeResize="0"/>
          <p:nvPr/>
        </p:nvPicPr>
        <p:blipFill>
          <a:blip r:embed="rId4">
            <a:alphaModFix/>
          </a:blip>
          <a:stretch>
            <a:fillRect/>
          </a:stretch>
        </p:blipFill>
        <p:spPr>
          <a:xfrm>
            <a:off x="5774750" y="1965525"/>
            <a:ext cx="5949749" cy="337702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