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6"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showMasterSp="0" type="tx">
  <p:cSld name="TITLE_AND_BODY">
    <p:bg>
      <p:bgPr>
        <a:solidFill>
          <a:srgbClr val="F2F2F2"/>
        </a:solidFill>
      </p:bgPr>
    </p:bg>
    <p:spTree>
      <p:nvGrpSpPr>
        <p:cNvPr id="16" name="Shape 16"/>
        <p:cNvGrpSpPr/>
        <p:nvPr/>
      </p:nvGrpSpPr>
      <p:grpSpPr>
        <a:xfrm>
          <a:off x="0" y="0"/>
          <a:ext cx="0" cy="0"/>
          <a:chOff x="0" y="0"/>
          <a:chExt cx="0" cy="0"/>
        </a:xfrm>
      </p:grpSpPr>
      <p:pic>
        <p:nvPicPr>
          <p:cNvPr descr="Content Placeholder 4" id="17" name="Google Shape;17;p2"/>
          <p:cNvPicPr preferRelativeResize="0"/>
          <p:nvPr/>
        </p:nvPicPr>
        <p:blipFill rotWithShape="1">
          <a:blip r:embed="rId2">
            <a:alphaModFix/>
          </a:blip>
          <a:srcRect b="0" l="0" r="0" t="0"/>
          <a:stretch/>
        </p:blipFill>
        <p:spPr>
          <a:xfrm>
            <a:off x="994220" y="30227619"/>
            <a:ext cx="2651532" cy="2276857"/>
          </a:xfrm>
          <a:prstGeom prst="rect">
            <a:avLst/>
          </a:prstGeom>
          <a:noFill/>
          <a:ln>
            <a:noFill/>
          </a:ln>
        </p:spPr>
      </p:pic>
      <p:sp>
        <p:nvSpPr>
          <p:cNvPr id="18" name="Google Shape;18;p2"/>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9" name="Google Shape;19;p2"/>
          <p:cNvSpPr/>
          <p:nvPr/>
        </p:nvSpPr>
        <p:spPr>
          <a:xfrm>
            <a:off x="0" y="29233913"/>
            <a:ext cx="43891199" cy="395022"/>
          </a:xfrm>
          <a:prstGeom prst="rect">
            <a:avLst/>
          </a:prstGeom>
          <a:solidFill>
            <a:srgbClr val="081E3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0" name="Google Shape;20;p2"/>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21" name="Shape 21"/>
        <p:cNvGrpSpPr/>
        <p:nvPr/>
      </p:nvGrpSpPr>
      <p:grpSpPr>
        <a:xfrm>
          <a:off x="0" y="0"/>
          <a:ext cx="0" cy="0"/>
          <a:chOff x="0" y="0"/>
          <a:chExt cx="0" cy="0"/>
        </a:xfrm>
      </p:grpSpPr>
      <p:sp>
        <p:nvSpPr>
          <p:cNvPr id="22" name="Google Shape;22;p3"/>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3" name="Shape 23"/>
        <p:cNvGrpSpPr/>
        <p:nvPr/>
      </p:nvGrpSpPr>
      <p:grpSpPr>
        <a:xfrm>
          <a:off x="0" y="0"/>
          <a:ext cx="0" cy="0"/>
          <a:chOff x="0" y="0"/>
          <a:chExt cx="0" cy="0"/>
        </a:xfrm>
      </p:grpSpPr>
      <p:pic>
        <p:nvPicPr>
          <p:cNvPr descr="Picture 16" id="24" name="Google Shape;24;p4"/>
          <p:cNvPicPr preferRelativeResize="0"/>
          <p:nvPr/>
        </p:nvPicPr>
        <p:blipFill rotWithShape="1">
          <a:blip r:embed="rId2">
            <a:alphaModFix/>
          </a:blip>
          <a:srcRect b="14609" l="13750" r="0" t="0"/>
          <a:stretch/>
        </p:blipFill>
        <p:spPr>
          <a:xfrm>
            <a:off x="6035227" y="6"/>
            <a:ext cx="37855972" cy="32918395"/>
          </a:xfrm>
          <a:prstGeom prst="rect">
            <a:avLst/>
          </a:prstGeom>
          <a:noFill/>
          <a:ln>
            <a:noFill/>
          </a:ln>
        </p:spPr>
      </p:pic>
      <p:sp>
        <p:nvSpPr>
          <p:cNvPr id="25" name="Google Shape;25;p4"/>
          <p:cNvSpPr/>
          <p:nvPr/>
        </p:nvSpPr>
        <p:spPr>
          <a:xfrm flipH="1" rot="5400000">
            <a:off x="-10621488"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nvGrpSpPr>
          <p:cNvPr id="26" name="Google Shape;26;p4"/>
          <p:cNvGrpSpPr/>
          <p:nvPr/>
        </p:nvGrpSpPr>
        <p:grpSpPr>
          <a:xfrm>
            <a:off x="41216985" y="1016366"/>
            <a:ext cx="1881298" cy="2545857"/>
            <a:chOff x="-2" y="2"/>
            <a:chExt cx="1881297" cy="2545856"/>
          </a:xfrm>
        </p:grpSpPr>
        <p:sp>
          <p:nvSpPr>
            <p:cNvPr id="27" name="Google Shape;27;p4"/>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28" name="Google Shape;28;p4"/>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pic>
        <p:nvPicPr>
          <p:cNvPr descr="Content Placeholder 4" id="29" name="Google Shape;29;p4"/>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0" name="Google Shape;30;p4"/>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1" name="Google Shape;31;p4"/>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2" name="Shape 32"/>
        <p:cNvGrpSpPr/>
        <p:nvPr/>
      </p:nvGrpSpPr>
      <p:grpSpPr>
        <a:xfrm>
          <a:off x="0" y="0"/>
          <a:ext cx="0" cy="0"/>
          <a:chOff x="0" y="0"/>
          <a:chExt cx="0" cy="0"/>
        </a:xfrm>
      </p:grpSpPr>
      <p:pic>
        <p:nvPicPr>
          <p:cNvPr descr="Picture 11" id="33" name="Google Shape;33;p5"/>
          <p:cNvPicPr preferRelativeResize="0"/>
          <p:nvPr/>
        </p:nvPicPr>
        <p:blipFill rotWithShape="1">
          <a:blip r:embed="rId2">
            <a:alphaModFix/>
          </a:blip>
          <a:srcRect b="14609" l="13750" r="0" t="0"/>
          <a:stretch/>
        </p:blipFill>
        <p:spPr>
          <a:xfrm>
            <a:off x="6035227" y="6"/>
            <a:ext cx="37855972" cy="32918395"/>
          </a:xfrm>
          <a:prstGeom prst="rect">
            <a:avLst/>
          </a:prstGeom>
          <a:noFill/>
          <a:ln>
            <a:noFill/>
          </a:ln>
        </p:spPr>
      </p:pic>
      <p:sp>
        <p:nvSpPr>
          <p:cNvPr id="34" name="Google Shape;34;p5"/>
          <p:cNvSpPr/>
          <p:nvPr/>
        </p:nvSpPr>
        <p:spPr>
          <a:xfrm rot="-5400000">
            <a:off x="-10588061" y="16261692"/>
            <a:ext cx="32918412"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nvGrpSpPr>
          <p:cNvPr id="35" name="Google Shape;35;p5"/>
          <p:cNvGrpSpPr/>
          <p:nvPr/>
        </p:nvGrpSpPr>
        <p:grpSpPr>
          <a:xfrm>
            <a:off x="41218360" y="992177"/>
            <a:ext cx="1881297" cy="2545857"/>
            <a:chOff x="-1" y="-1"/>
            <a:chExt cx="1881296" cy="2545854"/>
          </a:xfrm>
        </p:grpSpPr>
        <p:sp>
          <p:nvSpPr>
            <p:cNvPr id="36" name="Google Shape;36;p5"/>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37" name="Google Shape;37;p5"/>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pic>
        <p:nvPicPr>
          <p:cNvPr descr="Content Placeholder 4" id="38" name="Google Shape;38;p5"/>
          <p:cNvPicPr preferRelativeResize="0"/>
          <p:nvPr/>
        </p:nvPicPr>
        <p:blipFill rotWithShape="1">
          <a:blip r:embed="rId3">
            <a:alphaModFix/>
          </a:blip>
          <a:srcRect b="0" l="0" r="0" t="0"/>
          <a:stretch/>
        </p:blipFill>
        <p:spPr>
          <a:xfrm>
            <a:off x="1097308" y="29227769"/>
            <a:ext cx="3641448" cy="3126895"/>
          </a:xfrm>
          <a:prstGeom prst="rect">
            <a:avLst/>
          </a:prstGeom>
          <a:noFill/>
          <a:ln>
            <a:noFill/>
          </a:ln>
        </p:spPr>
      </p:pic>
      <p:sp>
        <p:nvSpPr>
          <p:cNvPr id="39" name="Google Shape;39;p5"/>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0" name="Google Shape;40;p5"/>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1" name="Shape 41"/>
        <p:cNvGrpSpPr/>
        <p:nvPr/>
      </p:nvGrpSpPr>
      <p:grpSpPr>
        <a:xfrm>
          <a:off x="0" y="0"/>
          <a:ext cx="0" cy="0"/>
          <a:chOff x="0" y="0"/>
          <a:chExt cx="0" cy="0"/>
        </a:xfrm>
      </p:grpSpPr>
      <p:pic>
        <p:nvPicPr>
          <p:cNvPr descr="Picture 7" id="42" name="Google Shape;42;p6"/>
          <p:cNvPicPr preferRelativeResize="0"/>
          <p:nvPr/>
        </p:nvPicPr>
        <p:blipFill rotWithShape="1">
          <a:blip r:embed="rId2">
            <a:alphaModFix/>
          </a:blip>
          <a:srcRect b="15701" l="0" r="88418" t="0"/>
          <a:stretch/>
        </p:blipFill>
        <p:spPr>
          <a:xfrm>
            <a:off x="-1" y="0"/>
            <a:ext cx="5618096" cy="32918402"/>
          </a:xfrm>
          <a:prstGeom prst="rect">
            <a:avLst/>
          </a:prstGeom>
          <a:noFill/>
          <a:ln>
            <a:noFill/>
          </a:ln>
        </p:spPr>
      </p:pic>
      <p:sp>
        <p:nvSpPr>
          <p:cNvPr id="43" name="Google Shape;43;p6"/>
          <p:cNvSpPr/>
          <p:nvPr/>
        </p:nvSpPr>
        <p:spPr>
          <a:xfrm flipH="1" rot="5400000">
            <a:off x="-10665973" y="16261689"/>
            <a:ext cx="32918401" cy="395022"/>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nvGrpSpPr>
          <p:cNvPr id="44" name="Google Shape;44;p6"/>
          <p:cNvGrpSpPr/>
          <p:nvPr/>
        </p:nvGrpSpPr>
        <p:grpSpPr>
          <a:xfrm>
            <a:off x="41216985" y="1016366"/>
            <a:ext cx="1881298" cy="2545857"/>
            <a:chOff x="-2" y="2"/>
            <a:chExt cx="1881297" cy="2545856"/>
          </a:xfrm>
        </p:grpSpPr>
        <p:sp>
          <p:nvSpPr>
            <p:cNvPr id="45" name="Google Shape;45;p6"/>
            <p:cNvSpPr/>
            <p:nvPr/>
          </p:nvSpPr>
          <p:spPr>
            <a:xfrm rot="5400000">
              <a:off x="670413" y="-670413"/>
              <a:ext cx="540466" cy="188129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46" name="Google Shape;46;p6"/>
            <p:cNvSpPr/>
            <p:nvPr/>
          </p:nvSpPr>
          <p:spPr>
            <a:xfrm>
              <a:off x="1475945" y="523329"/>
              <a:ext cx="405350" cy="2022529"/>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pic>
        <p:nvPicPr>
          <p:cNvPr descr="Picture 1" id="47" name="Google Shape;47;p6"/>
          <p:cNvPicPr preferRelativeResize="0"/>
          <p:nvPr/>
        </p:nvPicPr>
        <p:blipFill rotWithShape="1">
          <a:blip r:embed="rId3">
            <a:alphaModFix/>
          </a:blip>
          <a:srcRect b="0" l="0" r="0" t="0"/>
          <a:stretch/>
        </p:blipFill>
        <p:spPr>
          <a:xfrm>
            <a:off x="955097" y="28947038"/>
            <a:ext cx="3641446" cy="3126895"/>
          </a:xfrm>
          <a:prstGeom prst="rect">
            <a:avLst/>
          </a:prstGeom>
          <a:noFill/>
          <a:ln>
            <a:noFill/>
          </a:ln>
        </p:spPr>
      </p:pic>
      <p:sp>
        <p:nvSpPr>
          <p:cNvPr id="48" name="Google Shape;48;p6"/>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9" name="Google Shape;49;p6"/>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blipFill>
          <a:blip r:embed="rId2">
            <a:alphaModFix/>
          </a:blip>
          <a:stretch>
            <a:fillRect/>
          </a:stretch>
        </a:blipFill>
      </p:bgPr>
    </p:bg>
    <p:spTree>
      <p:nvGrpSpPr>
        <p:cNvPr id="50" name="Shape 50"/>
        <p:cNvGrpSpPr/>
        <p:nvPr/>
      </p:nvGrpSpPr>
      <p:grpSpPr>
        <a:xfrm>
          <a:off x="0" y="0"/>
          <a:ext cx="0" cy="0"/>
          <a:chOff x="0" y="0"/>
          <a:chExt cx="0" cy="0"/>
        </a:xfrm>
      </p:grpSpPr>
      <p:pic>
        <p:nvPicPr>
          <p:cNvPr descr="Picture 6" id="51" name="Google Shape;51;p7"/>
          <p:cNvPicPr preferRelativeResize="0"/>
          <p:nvPr/>
        </p:nvPicPr>
        <p:blipFill rotWithShape="1">
          <a:blip r:embed="rId3">
            <a:alphaModFix/>
          </a:blip>
          <a:srcRect b="0" l="0" r="0" t="0"/>
          <a:stretch/>
        </p:blipFill>
        <p:spPr>
          <a:xfrm>
            <a:off x="1196797" y="1016275"/>
            <a:ext cx="3641446" cy="3126895"/>
          </a:xfrm>
          <a:prstGeom prst="rect">
            <a:avLst/>
          </a:prstGeom>
          <a:noFill/>
          <a:ln>
            <a:noFill/>
          </a:ln>
        </p:spPr>
      </p:pic>
      <p:sp>
        <p:nvSpPr>
          <p:cNvPr id="52" name="Google Shape;52;p7"/>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3" name="Google Shape;53;p7"/>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showMasterSp="0">
  <p:cSld name="1_Blank4">
    <p:bg>
      <p:bgPr>
        <a:solidFill>
          <a:srgbClr val="F2F2F2"/>
        </a:solidFill>
      </p:bgPr>
    </p:bg>
    <p:spTree>
      <p:nvGrpSpPr>
        <p:cNvPr id="54" name="Shape 54"/>
        <p:cNvGrpSpPr/>
        <p:nvPr/>
      </p:nvGrpSpPr>
      <p:grpSpPr>
        <a:xfrm>
          <a:off x="0" y="0"/>
          <a:ext cx="0" cy="0"/>
          <a:chOff x="0" y="0"/>
          <a:chExt cx="0" cy="0"/>
        </a:xfrm>
      </p:grpSpPr>
      <p:pic>
        <p:nvPicPr>
          <p:cNvPr descr="Content Placeholder 4" id="55" name="Google Shape;55;p8"/>
          <p:cNvPicPr preferRelativeResize="0"/>
          <p:nvPr/>
        </p:nvPicPr>
        <p:blipFill rotWithShape="1">
          <a:blip r:embed="rId2">
            <a:alphaModFix/>
          </a:blip>
          <a:srcRect b="0" l="0" r="0" t="0"/>
          <a:stretch/>
        </p:blipFill>
        <p:spPr>
          <a:xfrm>
            <a:off x="1097308" y="1089187"/>
            <a:ext cx="3641448" cy="3126895"/>
          </a:xfrm>
          <a:prstGeom prst="rect">
            <a:avLst/>
          </a:prstGeom>
          <a:noFill/>
          <a:ln>
            <a:noFill/>
          </a:ln>
        </p:spPr>
      </p:pic>
      <p:sp>
        <p:nvSpPr>
          <p:cNvPr id="56" name="Google Shape;56;p8"/>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7" name="Google Shape;57;p8"/>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showMasterSp="0">
  <p:cSld name="Blank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9"/>
          <p:cNvSpPr/>
          <p:nvPr/>
        </p:nvSpPr>
        <p:spPr>
          <a:xfrm>
            <a:off x="0" y="29233913"/>
            <a:ext cx="43891199" cy="395022"/>
          </a:xfrm>
          <a:prstGeom prst="rect">
            <a:avLst/>
          </a:prstGeom>
          <a:solidFill>
            <a:srgbClr val="00FFFF"/>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60" name="Google Shape;60;p9"/>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Picture 9" id="61" name="Google Shape;61;p9"/>
          <p:cNvPicPr preferRelativeResize="0"/>
          <p:nvPr/>
        </p:nvPicPr>
        <p:blipFill rotWithShape="1">
          <a:blip r:embed="rId3">
            <a:alphaModFix/>
          </a:blip>
          <a:srcRect b="0" l="0" r="0" t="0"/>
          <a:stretch/>
        </p:blipFill>
        <p:spPr>
          <a:xfrm>
            <a:off x="994220" y="30229647"/>
            <a:ext cx="2646814" cy="2272807"/>
          </a:xfrm>
          <a:prstGeom prst="rect">
            <a:avLst/>
          </a:prstGeom>
          <a:noFill/>
          <a:ln>
            <a:noFill/>
          </a:ln>
        </p:spPr>
      </p:pic>
      <p:sp>
        <p:nvSpPr>
          <p:cNvPr id="62" name="Google Shape;62;p9"/>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15.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theme" Target="../theme/theme2.xml"/><Relationship Id="rId10" Type="http://schemas.openxmlformats.org/officeDocument/2006/relationships/slideLayout" Target="../slideLayouts/slideLayout8.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pic>
        <p:nvPicPr>
          <p:cNvPr descr="Picture 7" id="6" name="Google Shape;6;p1"/>
          <p:cNvPicPr preferRelativeResize="0"/>
          <p:nvPr/>
        </p:nvPicPr>
        <p:blipFill rotWithShape="1">
          <a:blip r:embed="rId1">
            <a:alphaModFix/>
          </a:blip>
          <a:srcRect b="15701" l="0" r="88418" t="0"/>
          <a:stretch/>
        </p:blipFill>
        <p:spPr>
          <a:xfrm>
            <a:off x="-1" y="0"/>
            <a:ext cx="5618096" cy="32918402"/>
          </a:xfrm>
          <a:prstGeom prst="rect">
            <a:avLst/>
          </a:prstGeom>
          <a:noFill/>
          <a:ln>
            <a:noFill/>
          </a:ln>
        </p:spPr>
      </p:pic>
      <p:sp>
        <p:nvSpPr>
          <p:cNvPr id="7" name="Google Shape;7;p1"/>
          <p:cNvSpPr/>
          <p:nvPr/>
        </p:nvSpPr>
        <p:spPr>
          <a:xfrm rot="-5400000">
            <a:off x="-10677029" y="16261694"/>
            <a:ext cx="32918409" cy="395022"/>
          </a:xfrm>
          <a:prstGeom prst="rect">
            <a:avLst/>
          </a:prstGeom>
          <a:gradFill>
            <a:gsLst>
              <a:gs pos="0">
                <a:srgbClr val="D92D8A"/>
              </a:gs>
              <a:gs pos="64000">
                <a:srgbClr val="F8C93E"/>
              </a:gs>
              <a:gs pos="100000">
                <a:srgbClr val="F8C93E"/>
              </a:gs>
            </a:gsLst>
            <a:lin ang="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nvGrpSpPr>
          <p:cNvPr id="8" name="Google Shape;8;p1"/>
          <p:cNvGrpSpPr/>
          <p:nvPr/>
        </p:nvGrpSpPr>
        <p:grpSpPr>
          <a:xfrm>
            <a:off x="41218360" y="992177"/>
            <a:ext cx="1881297" cy="2545857"/>
            <a:chOff x="-1" y="-1"/>
            <a:chExt cx="1881296" cy="2545854"/>
          </a:xfrm>
        </p:grpSpPr>
        <p:sp>
          <p:nvSpPr>
            <p:cNvPr id="9" name="Google Shape;9;p1"/>
            <p:cNvSpPr/>
            <p:nvPr/>
          </p:nvSpPr>
          <p:spPr>
            <a:xfrm rot="5400000">
              <a:off x="670414" y="-670415"/>
              <a:ext cx="540467" cy="188129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0" name="Google Shape;10;p1"/>
            <p:cNvSpPr/>
            <p:nvPr/>
          </p:nvSpPr>
          <p:spPr>
            <a:xfrm>
              <a:off x="1475945" y="523330"/>
              <a:ext cx="405350" cy="2022523"/>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000000"/>
                </a:solidFill>
                <a:latin typeface="Calibri"/>
                <a:ea typeface="Calibri"/>
                <a:cs typeface="Calibri"/>
                <a:sym typeface="Calibri"/>
              </a:endParaRPr>
            </a:p>
          </p:txBody>
        </p:sp>
      </p:grpSp>
      <p:sp>
        <p:nvSpPr>
          <p:cNvPr id="11" name="Google Shape;11;p1"/>
          <p:cNvSpPr txBox="1"/>
          <p:nvPr/>
        </p:nvSpPr>
        <p:spPr>
          <a:xfrm>
            <a:off x="28935091" y="31366047"/>
            <a:ext cx="13916167" cy="646322"/>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AFABAB"/>
              </a:buClr>
              <a:buSzPts val="4000"/>
              <a:buFont typeface="Arial"/>
              <a:buNone/>
            </a:pPr>
            <a:r>
              <a:rPr b="0" i="0" lang="en-US" sz="4000" u="none" cap="none" strike="noStrike">
                <a:solidFill>
                  <a:srgbClr val="AF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Picture 1" id="12" name="Google Shape;12;p1"/>
          <p:cNvPicPr preferRelativeResize="0"/>
          <p:nvPr/>
        </p:nvPicPr>
        <p:blipFill rotWithShape="1">
          <a:blip r:embed="rId2">
            <a:alphaModFix/>
          </a:blip>
          <a:srcRect b="0" l="0" r="0" t="0"/>
          <a:stretch/>
        </p:blipFill>
        <p:spPr>
          <a:xfrm>
            <a:off x="955097" y="28947038"/>
            <a:ext cx="3641446" cy="3126895"/>
          </a:xfrm>
          <a:prstGeom prst="rect">
            <a:avLst/>
          </a:prstGeom>
          <a:noFill/>
          <a:ln>
            <a:noFill/>
          </a:ln>
        </p:spPr>
      </p:pic>
      <p:sp>
        <p:nvSpPr>
          <p:cNvPr id="13" name="Google Shape;13;p1"/>
          <p:cNvSpPr txBox="1"/>
          <p:nvPr>
            <p:ph type="title"/>
          </p:nvPr>
        </p:nvSpPr>
        <p:spPr>
          <a:xfrm>
            <a:off x="2194560" y="441959"/>
            <a:ext cx="39502078" cy="7239001"/>
          </a:xfrm>
          <a:prstGeom prst="rect">
            <a:avLst/>
          </a:prstGeom>
          <a:noFill/>
          <a:ln>
            <a:noFill/>
          </a:ln>
        </p:spPr>
        <p:txBody>
          <a:bodyPr anchorCtr="0" anchor="ctr" bIns="45700" lIns="45700" spcFirstLastPara="1" rIns="45700" wrap="square" tIns="45700">
            <a:noAutofit/>
          </a:bodyPr>
          <a:lstStyle>
            <a:lvl1pPr lvl="0"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1pPr>
            <a:lvl2pPr lvl="1"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21100"/>
              <a:buFont typeface="Calibri"/>
              <a:buNone/>
              <a:defRPr b="0" i="0" sz="21100" u="none" cap="none" strike="noStrike">
                <a:solidFill>
                  <a:srgbClr val="000000"/>
                </a:solidFill>
                <a:latin typeface="Calibri"/>
                <a:ea typeface="Calibri"/>
                <a:cs typeface="Calibri"/>
                <a:sym typeface="Calibri"/>
              </a:defRPr>
            </a:lvl9pPr>
          </a:lstStyle>
          <a:p/>
        </p:txBody>
      </p:sp>
      <p:sp>
        <p:nvSpPr>
          <p:cNvPr id="14" name="Google Shape;14;p1"/>
          <p:cNvSpPr txBox="1"/>
          <p:nvPr>
            <p:ph idx="1" type="body"/>
          </p:nvPr>
        </p:nvSpPr>
        <p:spPr>
          <a:xfrm>
            <a:off x="2194560" y="7680959"/>
            <a:ext cx="39502078" cy="25237441"/>
          </a:xfrm>
          <a:prstGeom prst="rect">
            <a:avLst/>
          </a:prstGeom>
          <a:noFill/>
          <a:ln>
            <a:noFill/>
          </a:ln>
        </p:spPr>
        <p:txBody>
          <a:bodyPr anchorCtr="0" anchor="t" bIns="45700" lIns="45700" spcFirstLastPara="1" rIns="45700" wrap="square" tIns="45700">
            <a:noAutofit/>
          </a:bodyPr>
          <a:lstStyle>
            <a:lvl1pPr indent="-1079500" lvl="0" marL="457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1pPr>
            <a:lvl2pPr indent="-1079500" lvl="1" marL="914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2pPr>
            <a:lvl3pPr indent="-1079500" lvl="2" marL="1371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3pPr>
            <a:lvl4pPr indent="-1079500" lvl="3" marL="1828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4pPr>
            <a:lvl5pPr indent="-1079500" lvl="4" marL="22860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5pPr>
            <a:lvl6pPr indent="-1079500" lvl="5" marL="27432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6pPr>
            <a:lvl7pPr indent="-1079500" lvl="6" marL="32004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7pPr>
            <a:lvl8pPr indent="-1079500" lvl="7" marL="36576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8pPr>
            <a:lvl9pPr indent="-1079500" lvl="8" marL="4114800" marR="0" rtl="0" algn="l">
              <a:lnSpc>
                <a:spcPct val="90000"/>
              </a:lnSpc>
              <a:spcBef>
                <a:spcPts val="4800"/>
              </a:spcBef>
              <a:spcAft>
                <a:spcPts val="0"/>
              </a:spcAft>
              <a:buClr>
                <a:srgbClr val="000000"/>
              </a:buClr>
              <a:buSzPts val="13400"/>
              <a:buFont typeface="Arial"/>
              <a:buChar char="•"/>
              <a:defRPr b="0" i="0" sz="13400" u="none" cap="none" strike="noStrike">
                <a:solidFill>
                  <a:srgbClr val="000000"/>
                </a:solidFill>
                <a:latin typeface="Calibri"/>
                <a:ea typeface="Calibri"/>
                <a:cs typeface="Calibri"/>
                <a:sym typeface="Calibri"/>
              </a:defRPr>
            </a:lvl9pPr>
          </a:lstStyle>
          <a:p/>
        </p:txBody>
      </p:sp>
      <p:sp>
        <p:nvSpPr>
          <p:cNvPr id="15" name="Google Shape;15;p1"/>
          <p:cNvSpPr txBox="1"/>
          <p:nvPr>
            <p:ph idx="12" type="sldNum"/>
          </p:nvPr>
        </p:nvSpPr>
        <p:spPr>
          <a:xfrm>
            <a:off x="21214080" y="29634178"/>
            <a:ext cx="10241281" cy="1752601"/>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5700"/>
              <a:buFont typeface="Calibri"/>
              <a:buNone/>
              <a:defRPr b="0" i="0" sz="57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0.jpg"/><Relationship Id="rId10" Type="http://schemas.openxmlformats.org/officeDocument/2006/relationships/image" Target="../media/image19.png"/><Relationship Id="rId13" Type="http://schemas.openxmlformats.org/officeDocument/2006/relationships/image" Target="../media/image14.jpg"/><Relationship Id="rId12" Type="http://schemas.openxmlformats.org/officeDocument/2006/relationships/image" Target="../media/image16.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7.png"/><Relationship Id="rId14" Type="http://schemas.openxmlformats.org/officeDocument/2006/relationships/image" Target="../media/image18.jpg"/><Relationship Id="rId5" Type="http://schemas.openxmlformats.org/officeDocument/2006/relationships/image" Target="../media/image6.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0"/>
          <p:cNvSpPr txBox="1"/>
          <p:nvPr/>
        </p:nvSpPr>
        <p:spPr>
          <a:xfrm>
            <a:off x="7769049" y="31318197"/>
            <a:ext cx="21370500" cy="752100"/>
          </a:xfrm>
          <a:prstGeom prst="rect">
            <a:avLst/>
          </a:prstGeom>
          <a:noFill/>
          <a:ln>
            <a:noFill/>
          </a:ln>
        </p:spPr>
        <p:txBody>
          <a:bodyPr anchorCtr="0" anchor="t" bIns="36975" lIns="36975" spcFirstLastPara="1" rIns="36975" wrap="square" tIns="36975">
            <a:spAutoFit/>
          </a:bodyPr>
          <a:lstStyle/>
          <a:p>
            <a:pPr indent="-493712" lvl="0" marL="493712" marR="0" rtl="0" algn="ctr">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Dr. Cristina Palacios. </a:t>
            </a:r>
            <a:r>
              <a:rPr b="0" i="0" lang="en-US" sz="2200" u="none" cap="none" strike="noStrike">
                <a:solidFill>
                  <a:srgbClr val="000000"/>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my teammates, </a:t>
            </a:r>
            <a:r>
              <a:rPr lang="en-US" sz="2200">
                <a:solidFill>
                  <a:srgbClr val="FF0000"/>
                </a:solidFill>
              </a:rPr>
              <a:t>Alejandro</a:t>
            </a:r>
            <a:r>
              <a:rPr lang="en-US" sz="2200">
                <a:solidFill>
                  <a:srgbClr val="FF0000"/>
                </a:solidFill>
              </a:rPr>
              <a:t> Cartagena, Joaquin Molto, Alicia Garcia, Noah Alexander Pinerio, and Manuel Hernandez, </a:t>
            </a:r>
            <a:r>
              <a:rPr b="0" i="0" lang="en-US" sz="2200" u="none" cap="none" strike="noStrike">
                <a:solidFill>
                  <a:srgbClr val="000000"/>
                </a:solidFill>
                <a:latin typeface="Arial"/>
                <a:ea typeface="Arial"/>
                <a:cs typeface="Arial"/>
                <a:sym typeface="Arial"/>
              </a:rPr>
              <a:t>for assistance, cooperation and mentorship that I/we received throughout this process</a:t>
            </a:r>
            <a:endParaRPr b="0" i="0" sz="1400" u="none" cap="none" strike="noStrike">
              <a:solidFill>
                <a:srgbClr val="000000"/>
              </a:solidFill>
              <a:latin typeface="Arial"/>
              <a:ea typeface="Arial"/>
              <a:cs typeface="Arial"/>
              <a:sym typeface="Arial"/>
            </a:endParaRPr>
          </a:p>
        </p:txBody>
      </p:sp>
      <p:sp>
        <p:nvSpPr>
          <p:cNvPr id="68" name="Google Shape;68;p10"/>
          <p:cNvSpPr txBox="1"/>
          <p:nvPr/>
        </p:nvSpPr>
        <p:spPr>
          <a:xfrm>
            <a:off x="7769049" y="30770275"/>
            <a:ext cx="4504246" cy="493327"/>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3000"/>
              <a:buFont typeface="Arial"/>
              <a:buNone/>
            </a:pPr>
            <a:r>
              <a:rPr b="1" i="0" lang="en-US" sz="30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69" name="Google Shape;69;p10"/>
          <p:cNvSpPr txBox="1"/>
          <p:nvPr/>
        </p:nvSpPr>
        <p:spPr>
          <a:xfrm>
            <a:off x="4380446" y="2278132"/>
            <a:ext cx="35130300" cy="32301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Baby Feed</a:t>
            </a:r>
            <a:endParaRPr b="0" i="0" sz="112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404040"/>
              </a:buClr>
              <a:buSzPts val="3500"/>
              <a:buFont typeface="Arial"/>
              <a:buNone/>
            </a:pPr>
            <a:r>
              <a:rPr b="1" lang="en-US" sz="3500">
                <a:solidFill>
                  <a:srgbClr val="404040"/>
                </a:solidFill>
              </a:rPr>
              <a:t>Student Team</a:t>
            </a:r>
            <a:r>
              <a:rPr b="1" i="0" lang="en-US" sz="3500" u="none" cap="none" strike="noStrike">
                <a:solidFill>
                  <a:srgbClr val="404040"/>
                </a:solidFill>
                <a:latin typeface="Arial"/>
                <a:ea typeface="Arial"/>
                <a:cs typeface="Arial"/>
                <a:sym typeface="Arial"/>
              </a:rPr>
              <a:t>: </a:t>
            </a:r>
            <a:r>
              <a:rPr i="1" lang="en-US" sz="3500">
                <a:solidFill>
                  <a:schemeClr val="dk1"/>
                </a:solidFill>
              </a:rPr>
              <a:t>Alejandro Cartagena, Joaquin Molto, Alicia Garcia, Noah Pineiro, and Manuel Hernandez</a:t>
            </a:r>
            <a:endParaRPr b="1" i="1" sz="35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404040"/>
              </a:buClr>
              <a:buSzPts val="3500"/>
              <a:buFont typeface="Arial"/>
              <a:buNone/>
            </a:pPr>
            <a:r>
              <a:rPr b="1" lang="en-US" sz="3500">
                <a:solidFill>
                  <a:srgbClr val="404040"/>
                </a:solidFill>
              </a:rPr>
              <a:t>Product Owner</a:t>
            </a:r>
            <a:r>
              <a:rPr b="1" i="0" lang="en-US" sz="3500" u="none" cap="none" strike="noStrike">
                <a:solidFill>
                  <a:srgbClr val="404040"/>
                </a:solidFill>
                <a:latin typeface="Arial"/>
                <a:ea typeface="Arial"/>
                <a:cs typeface="Arial"/>
                <a:sym typeface="Arial"/>
              </a:rPr>
              <a:t>:</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Cristina Palacios</a:t>
            </a:r>
            <a:endParaRPr b="0" i="0" sz="112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404040"/>
              </a:buClr>
              <a:buSzPts val="3500"/>
              <a:buFont typeface="Arial"/>
              <a:buNone/>
            </a:pPr>
            <a:r>
              <a:rPr b="1" i="0" lang="en-US" sz="3500" u="none" cap="none" strike="noStrike">
                <a:solidFill>
                  <a:srgbClr val="404040"/>
                </a:solidFill>
                <a:latin typeface="Arial"/>
                <a:ea typeface="Arial"/>
                <a:cs typeface="Arial"/>
                <a:sym typeface="Arial"/>
              </a:rPr>
              <a:t>Instructor:</a:t>
            </a:r>
            <a:r>
              <a:rPr b="1" i="1" lang="en-US" sz="3500" u="none" cap="none" strike="noStrike">
                <a:solidFill>
                  <a:srgbClr val="404040"/>
                </a:solidFill>
                <a:latin typeface="Arial"/>
                <a:ea typeface="Arial"/>
                <a:cs typeface="Arial"/>
                <a:sym typeface="Arial"/>
              </a:rPr>
              <a:t> </a:t>
            </a:r>
            <a:r>
              <a:rPr b="0" i="1" lang="en-US" sz="3500" u="none" cap="none" strike="noStrike">
                <a:solidFill>
                  <a:srgbClr val="404040"/>
                </a:solidFill>
                <a:latin typeface="Arial"/>
                <a:ea typeface="Arial"/>
                <a:cs typeface="Arial"/>
                <a:sym typeface="Arial"/>
              </a:rPr>
              <a:t>Dr. Masoud Sadjadi</a:t>
            </a:r>
            <a:endParaRPr b="0" i="0" sz="1400" u="none" cap="none" strike="noStrike">
              <a:solidFill>
                <a:srgbClr val="000000"/>
              </a:solidFill>
              <a:latin typeface="Arial"/>
              <a:ea typeface="Arial"/>
              <a:cs typeface="Arial"/>
              <a:sym typeface="Arial"/>
            </a:endParaRPr>
          </a:p>
        </p:txBody>
      </p:sp>
      <p:sp>
        <p:nvSpPr>
          <p:cNvPr id="70" name="Google Shape;70;p10"/>
          <p:cNvSpPr txBox="1"/>
          <p:nvPr/>
        </p:nvSpPr>
        <p:spPr>
          <a:xfrm>
            <a:off x="3021931" y="4988515"/>
            <a:ext cx="40407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lang="en-US" sz="3600">
                <a:solidFill>
                  <a:srgbClr val="404040"/>
                </a:solidFill>
              </a:rPr>
              <a:t>Introduction</a:t>
            </a:r>
            <a:endParaRPr b="0" i="0" sz="3600" u="none" cap="none" strike="noStrike">
              <a:solidFill>
                <a:srgbClr val="000000"/>
              </a:solidFill>
              <a:latin typeface="Arial"/>
              <a:ea typeface="Arial"/>
              <a:cs typeface="Arial"/>
              <a:sym typeface="Arial"/>
            </a:endParaRPr>
          </a:p>
        </p:txBody>
      </p:sp>
      <p:sp>
        <p:nvSpPr>
          <p:cNvPr id="71" name="Google Shape;71;p10"/>
          <p:cNvSpPr txBox="1"/>
          <p:nvPr/>
        </p:nvSpPr>
        <p:spPr>
          <a:xfrm>
            <a:off x="2994425" y="12422113"/>
            <a:ext cx="4884600" cy="628800"/>
          </a:xfrm>
          <a:prstGeom prst="rect">
            <a:avLst/>
          </a:prstGeom>
          <a:noFill/>
          <a:ln>
            <a:noFill/>
          </a:ln>
        </p:spPr>
        <p:txBody>
          <a:bodyPr anchorCtr="0" anchor="t" bIns="36975" lIns="36975" spcFirstLastPara="1" rIns="36975" wrap="square" tIns="36975">
            <a:spAutoFit/>
          </a:bodyPr>
          <a:lstStyle/>
          <a:p>
            <a:pPr indent="0" lvl="0" marL="0" marR="0" rtl="0" algn="l">
              <a:lnSpc>
                <a:spcPct val="100000"/>
              </a:lnSpc>
              <a:spcBef>
                <a:spcPts val="0"/>
              </a:spcBef>
              <a:spcAft>
                <a:spcPts val="0"/>
              </a:spcAft>
              <a:buClr>
                <a:srgbClr val="404040"/>
              </a:buClr>
              <a:buSzPts val="3000"/>
              <a:buFont typeface="Arial"/>
              <a:buNone/>
            </a:pPr>
            <a:r>
              <a:rPr b="1" lang="en-US" sz="3600">
                <a:solidFill>
                  <a:srgbClr val="404040"/>
                </a:solidFill>
              </a:rPr>
              <a:t>Baby Feed’s System</a:t>
            </a:r>
            <a:endParaRPr b="0" i="0" sz="3600" u="none" cap="none" strike="noStrike">
              <a:solidFill>
                <a:srgbClr val="000000"/>
              </a:solidFill>
              <a:latin typeface="Arial"/>
              <a:ea typeface="Arial"/>
              <a:cs typeface="Arial"/>
              <a:sym typeface="Arial"/>
            </a:endParaRPr>
          </a:p>
        </p:txBody>
      </p:sp>
      <p:sp>
        <p:nvSpPr>
          <p:cNvPr id="72" name="Google Shape;72;p10"/>
          <p:cNvSpPr txBox="1"/>
          <p:nvPr/>
        </p:nvSpPr>
        <p:spPr>
          <a:xfrm>
            <a:off x="35716150" y="5380675"/>
            <a:ext cx="53301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lang="en-US" sz="3600">
                <a:solidFill>
                  <a:srgbClr val="404040"/>
                </a:solidFill>
              </a:rPr>
              <a:t>Changes Implemented</a:t>
            </a:r>
            <a:endParaRPr b="0" i="0" sz="3600" u="none" cap="none" strike="noStrike">
              <a:solidFill>
                <a:srgbClr val="000000"/>
              </a:solidFill>
              <a:latin typeface="Arial"/>
              <a:ea typeface="Arial"/>
              <a:cs typeface="Arial"/>
              <a:sym typeface="Arial"/>
            </a:endParaRPr>
          </a:p>
        </p:txBody>
      </p:sp>
      <p:sp>
        <p:nvSpPr>
          <p:cNvPr id="73" name="Google Shape;73;p10"/>
          <p:cNvSpPr txBox="1"/>
          <p:nvPr/>
        </p:nvSpPr>
        <p:spPr>
          <a:xfrm>
            <a:off x="17175500" y="5702088"/>
            <a:ext cx="78798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lang="en-US" sz="3600">
                <a:solidFill>
                  <a:srgbClr val="404040"/>
                </a:solidFill>
              </a:rPr>
              <a:t>Technologies Used/Requirements</a:t>
            </a:r>
            <a:endParaRPr b="0" i="0" sz="3600" u="none" cap="none" strike="noStrike">
              <a:solidFill>
                <a:srgbClr val="000000"/>
              </a:solidFill>
              <a:latin typeface="Arial"/>
              <a:ea typeface="Arial"/>
              <a:cs typeface="Arial"/>
              <a:sym typeface="Arial"/>
            </a:endParaRPr>
          </a:p>
        </p:txBody>
      </p:sp>
      <p:sp>
        <p:nvSpPr>
          <p:cNvPr id="74" name="Google Shape;74;p10"/>
          <p:cNvSpPr txBox="1"/>
          <p:nvPr/>
        </p:nvSpPr>
        <p:spPr>
          <a:xfrm>
            <a:off x="2872825" y="22332938"/>
            <a:ext cx="53301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lang="en-US" sz="3600">
                <a:solidFill>
                  <a:srgbClr val="404040"/>
                </a:solidFill>
              </a:rPr>
              <a:t>Baby Feed Currently</a:t>
            </a:r>
            <a:endParaRPr b="0" i="0" sz="3600" u="none" cap="none" strike="noStrike">
              <a:solidFill>
                <a:srgbClr val="000000"/>
              </a:solidFill>
              <a:latin typeface="Arial"/>
              <a:ea typeface="Arial"/>
              <a:cs typeface="Arial"/>
              <a:sym typeface="Arial"/>
            </a:endParaRPr>
          </a:p>
        </p:txBody>
      </p:sp>
      <p:sp>
        <p:nvSpPr>
          <p:cNvPr id="75" name="Google Shape;75;p10"/>
          <p:cNvSpPr txBox="1"/>
          <p:nvPr/>
        </p:nvSpPr>
        <p:spPr>
          <a:xfrm>
            <a:off x="35618061" y="13540050"/>
            <a:ext cx="55263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lang="en-US" sz="3600">
                <a:solidFill>
                  <a:srgbClr val="404040"/>
                </a:solidFill>
              </a:rPr>
              <a:t>Issues Experienced</a:t>
            </a:r>
            <a:endParaRPr b="0" i="0" sz="3600" u="none" cap="none" strike="noStrike">
              <a:solidFill>
                <a:srgbClr val="000000"/>
              </a:solidFill>
              <a:latin typeface="Arial"/>
              <a:ea typeface="Arial"/>
              <a:cs typeface="Arial"/>
              <a:sym typeface="Arial"/>
            </a:endParaRPr>
          </a:p>
        </p:txBody>
      </p:sp>
      <p:sp>
        <p:nvSpPr>
          <p:cNvPr id="76" name="Google Shape;76;p10"/>
          <p:cNvSpPr txBox="1"/>
          <p:nvPr/>
        </p:nvSpPr>
        <p:spPr>
          <a:xfrm>
            <a:off x="19925258" y="16661414"/>
            <a:ext cx="40407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600" u="none" cap="none" strike="noStrike">
                <a:solidFill>
                  <a:srgbClr val="404040"/>
                </a:solidFill>
                <a:latin typeface="Arial"/>
                <a:ea typeface="Arial"/>
                <a:cs typeface="Arial"/>
                <a:sym typeface="Arial"/>
              </a:rPr>
              <a:t>SCREENSHOTS</a:t>
            </a:r>
            <a:endParaRPr b="0" i="0" sz="2000" u="none" cap="none" strike="noStrike">
              <a:solidFill>
                <a:srgbClr val="000000"/>
              </a:solidFill>
              <a:latin typeface="Arial"/>
              <a:ea typeface="Arial"/>
              <a:cs typeface="Arial"/>
              <a:sym typeface="Arial"/>
            </a:endParaRPr>
          </a:p>
        </p:txBody>
      </p:sp>
      <p:sp>
        <p:nvSpPr>
          <p:cNvPr id="77" name="Google Shape;77;p10"/>
          <p:cNvSpPr txBox="1"/>
          <p:nvPr/>
        </p:nvSpPr>
        <p:spPr>
          <a:xfrm>
            <a:off x="36449681" y="21887648"/>
            <a:ext cx="4040700" cy="628800"/>
          </a:xfrm>
          <a:prstGeom prst="rect">
            <a:avLst/>
          </a:prstGeom>
          <a:noFill/>
          <a:ln>
            <a:noFill/>
          </a:ln>
        </p:spPr>
        <p:txBody>
          <a:bodyPr anchorCtr="0" anchor="t" bIns="36975" lIns="36975" spcFirstLastPara="1" rIns="36975" wrap="square" tIns="36975">
            <a:spAutoFit/>
          </a:bodyPr>
          <a:lstStyle/>
          <a:p>
            <a:pPr indent="0" lvl="0" marL="0" marR="0" rtl="0" algn="ctr">
              <a:lnSpc>
                <a:spcPct val="100000"/>
              </a:lnSpc>
              <a:spcBef>
                <a:spcPts val="0"/>
              </a:spcBef>
              <a:spcAft>
                <a:spcPts val="0"/>
              </a:spcAft>
              <a:buClr>
                <a:srgbClr val="404040"/>
              </a:buClr>
              <a:buSzPts val="3000"/>
              <a:buFont typeface="Arial"/>
              <a:buNone/>
            </a:pPr>
            <a:r>
              <a:rPr b="1" i="0" lang="en-US" sz="3600" u="none" cap="none" strike="noStrike">
                <a:solidFill>
                  <a:srgbClr val="404040"/>
                </a:solidFill>
                <a:latin typeface="Arial"/>
                <a:ea typeface="Arial"/>
                <a:cs typeface="Arial"/>
                <a:sym typeface="Arial"/>
              </a:rPr>
              <a:t>SUMMARY</a:t>
            </a:r>
            <a:endParaRPr b="0" i="0" sz="3600" u="none" cap="none" strike="noStrike">
              <a:solidFill>
                <a:srgbClr val="000000"/>
              </a:solidFill>
              <a:latin typeface="Arial"/>
              <a:ea typeface="Arial"/>
              <a:cs typeface="Arial"/>
              <a:sym typeface="Arial"/>
            </a:endParaRPr>
          </a:p>
        </p:txBody>
      </p:sp>
      <p:pic>
        <p:nvPicPr>
          <p:cNvPr descr="Picture 4" id="78" name="Google Shape;78;p10"/>
          <p:cNvPicPr preferRelativeResize="0"/>
          <p:nvPr/>
        </p:nvPicPr>
        <p:blipFill rotWithShape="1">
          <a:blip r:embed="rId3">
            <a:alphaModFix/>
          </a:blip>
          <a:srcRect b="0" l="0" r="0" t="0"/>
          <a:stretch/>
        </p:blipFill>
        <p:spPr>
          <a:xfrm>
            <a:off x="18318548" y="13356338"/>
            <a:ext cx="5330101" cy="1439087"/>
          </a:xfrm>
          <a:prstGeom prst="rect">
            <a:avLst/>
          </a:prstGeom>
          <a:noFill/>
          <a:ln>
            <a:noFill/>
          </a:ln>
        </p:spPr>
      </p:pic>
      <p:pic>
        <p:nvPicPr>
          <p:cNvPr descr="Image" id="79" name="Google Shape;79;p10"/>
          <p:cNvPicPr preferRelativeResize="0"/>
          <p:nvPr/>
        </p:nvPicPr>
        <p:blipFill rotWithShape="1">
          <a:blip r:embed="rId4">
            <a:alphaModFix/>
          </a:blip>
          <a:srcRect b="0" l="0" r="0" t="0"/>
          <a:stretch/>
        </p:blipFill>
        <p:spPr>
          <a:xfrm>
            <a:off x="987723" y="761074"/>
            <a:ext cx="6947057" cy="3979169"/>
          </a:xfrm>
          <a:prstGeom prst="rect">
            <a:avLst/>
          </a:prstGeom>
          <a:noFill/>
          <a:ln>
            <a:noFill/>
          </a:ln>
        </p:spPr>
      </p:pic>
      <p:sp>
        <p:nvSpPr>
          <p:cNvPr id="80" name="Google Shape;80;p10"/>
          <p:cNvSpPr txBox="1"/>
          <p:nvPr/>
        </p:nvSpPr>
        <p:spPr>
          <a:xfrm>
            <a:off x="459475" y="5617325"/>
            <a:ext cx="9662400" cy="6695700"/>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000000"/>
              </a:buClr>
              <a:buSzPts val="3900"/>
              <a:buFont typeface="Arial"/>
              <a:buNone/>
            </a:pPr>
            <a:r>
              <a:rPr lang="en-US" sz="3900"/>
              <a:t>The Baby Feed app is a project intended for research. Firstly, it is used to determine whether parents are feeding their babies </a:t>
            </a:r>
            <a:r>
              <a:rPr lang="en-US" sz="3900"/>
              <a:t>adequately, and then aid them in said process with valuable information. In this semester our goals revolved around updating the questionnaire sent to parents in order to make it more user friendly, while also adding additional features like new tabs that provide additional information, and even a BMI calculator</a:t>
            </a:r>
            <a:endParaRPr b="0" i="0" sz="3900" u="none" cap="none" strike="noStrike">
              <a:solidFill>
                <a:srgbClr val="000000"/>
              </a:solidFill>
              <a:latin typeface="Arial"/>
              <a:ea typeface="Arial"/>
              <a:cs typeface="Arial"/>
              <a:sym typeface="Arial"/>
            </a:endParaRPr>
          </a:p>
        </p:txBody>
      </p:sp>
      <p:pic>
        <p:nvPicPr>
          <p:cNvPr descr="Picture 22" id="81" name="Google Shape;81;p10"/>
          <p:cNvPicPr preferRelativeResize="0"/>
          <p:nvPr/>
        </p:nvPicPr>
        <p:blipFill rotWithShape="1">
          <a:blip r:embed="rId5">
            <a:alphaModFix/>
          </a:blip>
          <a:srcRect b="0" l="0" r="0" t="0"/>
          <a:stretch/>
        </p:blipFill>
        <p:spPr>
          <a:xfrm>
            <a:off x="37005549" y="683700"/>
            <a:ext cx="4040700" cy="4181155"/>
          </a:xfrm>
          <a:prstGeom prst="rect">
            <a:avLst/>
          </a:prstGeom>
          <a:noFill/>
          <a:ln>
            <a:noFill/>
          </a:ln>
        </p:spPr>
      </p:pic>
      <p:sp>
        <p:nvSpPr>
          <p:cNvPr id="82" name="Google Shape;82;p10"/>
          <p:cNvSpPr txBox="1"/>
          <p:nvPr/>
        </p:nvSpPr>
        <p:spPr>
          <a:xfrm>
            <a:off x="987725" y="13044338"/>
            <a:ext cx="9401400" cy="9158400"/>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chemeClr val="dk1"/>
              </a:buClr>
              <a:buSzPts val="3900"/>
              <a:buFont typeface="Arial"/>
              <a:buNone/>
            </a:pPr>
            <a:r>
              <a:rPr b="0" i="0" lang="en-US" sz="3100" u="none" cap="none" strike="noStrike">
                <a:solidFill>
                  <a:schemeClr val="dk1"/>
                </a:solidFill>
                <a:latin typeface="Arial"/>
                <a:ea typeface="Arial"/>
                <a:cs typeface="Arial"/>
                <a:sym typeface="Arial"/>
              </a:rPr>
              <a:t>Baby Feed is a</a:t>
            </a:r>
            <a:r>
              <a:rPr lang="en-US" sz="3100">
                <a:solidFill>
                  <a:schemeClr val="dk1"/>
                </a:solidFill>
              </a:rPr>
              <a:t>n online website/application</a:t>
            </a:r>
            <a:r>
              <a:rPr b="0" i="0" lang="en-US" sz="3100" u="none" cap="none" strike="noStrike">
                <a:solidFill>
                  <a:schemeClr val="dk1"/>
                </a:solidFill>
                <a:latin typeface="Arial"/>
                <a:ea typeface="Arial"/>
                <a:cs typeface="Arial"/>
                <a:sym typeface="Arial"/>
              </a:rPr>
              <a:t> that allows for parents and pediatricians to observe and keep track of infant</a:t>
            </a:r>
            <a:r>
              <a:rPr lang="en-US" sz="3100">
                <a:solidFill>
                  <a:schemeClr val="dk1"/>
                </a:solidFill>
              </a:rPr>
              <a:t>/children’s</a:t>
            </a:r>
            <a:r>
              <a:rPr b="0" i="0" lang="en-US" sz="3100" u="none" cap="none" strike="noStrike">
                <a:solidFill>
                  <a:schemeClr val="dk1"/>
                </a:solidFill>
                <a:latin typeface="Arial"/>
                <a:ea typeface="Arial"/>
                <a:cs typeface="Arial"/>
                <a:sym typeface="Arial"/>
              </a:rPr>
              <a:t> nutrient intake to </a:t>
            </a:r>
            <a:r>
              <a:rPr lang="en-US" sz="3100">
                <a:solidFill>
                  <a:schemeClr val="dk1"/>
                </a:solidFill>
              </a:rPr>
              <a:t>ensure that they are</a:t>
            </a:r>
            <a:r>
              <a:rPr b="0" i="0" lang="en-US" sz="3100" u="none" cap="none" strike="noStrike">
                <a:solidFill>
                  <a:schemeClr val="dk1"/>
                </a:solidFill>
                <a:latin typeface="Arial"/>
                <a:ea typeface="Arial"/>
                <a:cs typeface="Arial"/>
                <a:sym typeface="Arial"/>
              </a:rPr>
              <a:t> </a:t>
            </a:r>
            <a:r>
              <a:rPr lang="en-US" sz="3100">
                <a:solidFill>
                  <a:schemeClr val="dk1"/>
                </a:solidFill>
              </a:rPr>
              <a:t>staying as healthy as possible.</a:t>
            </a:r>
            <a:endParaRPr b="0" i="0" sz="3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900"/>
              <a:buFont typeface="Arial"/>
              <a:buNone/>
            </a:pPr>
            <a:r>
              <a:t/>
            </a:r>
            <a:endParaRPr b="0" i="0" sz="3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900"/>
              <a:buFont typeface="Arial"/>
              <a:buNone/>
            </a:pPr>
            <a:r>
              <a:rPr b="0" i="0" lang="en-US" sz="3100" u="none" cap="none" strike="noStrike">
                <a:solidFill>
                  <a:srgbClr val="000000"/>
                </a:solidFill>
                <a:latin typeface="Arial"/>
                <a:ea typeface="Arial"/>
                <a:cs typeface="Arial"/>
                <a:sym typeface="Arial"/>
              </a:rPr>
              <a:t>The system for Baby Feed has different kinds of portals for whatever user may be loggin in. </a:t>
            </a:r>
            <a:r>
              <a:rPr lang="en-US" sz="3100"/>
              <a:t>Examples of these users include</a:t>
            </a:r>
            <a:r>
              <a:rPr b="0" i="0" lang="en-US" sz="3100" u="none" cap="none" strike="noStrike">
                <a:solidFill>
                  <a:srgbClr val="000000"/>
                </a:solidFill>
                <a:latin typeface="Arial"/>
                <a:ea typeface="Arial"/>
                <a:cs typeface="Arial"/>
                <a:sym typeface="Arial"/>
              </a:rPr>
              <a:t>: parent, clinician, researcher, participants and administrator. Depending on the needs of the user, each </a:t>
            </a:r>
            <a:r>
              <a:rPr lang="en-US" sz="3100"/>
              <a:t>user type</a:t>
            </a:r>
            <a:r>
              <a:rPr b="0" i="0" lang="en-US" sz="3100" u="none" cap="none" strike="noStrike">
                <a:solidFill>
                  <a:srgbClr val="000000"/>
                </a:solidFill>
                <a:latin typeface="Arial"/>
                <a:ea typeface="Arial"/>
                <a:cs typeface="Arial"/>
                <a:sym typeface="Arial"/>
              </a:rPr>
              <a:t> is custom</a:t>
            </a:r>
            <a:r>
              <a:rPr lang="en-US" sz="3100"/>
              <a:t>ized with its own tabs.</a:t>
            </a:r>
            <a:r>
              <a:rPr b="0" i="0" lang="en-US" sz="3100" u="none" cap="none" strike="noStrike">
                <a:solidFill>
                  <a:srgbClr val="000000"/>
                </a:solidFill>
                <a:latin typeface="Arial"/>
                <a:ea typeface="Arial"/>
                <a:cs typeface="Arial"/>
                <a:sym typeface="Arial"/>
              </a:rPr>
              <a:t> For example, </a:t>
            </a:r>
            <a:r>
              <a:rPr lang="en-US" sz="3100"/>
              <a:t>the Parent Portal has a </a:t>
            </a:r>
            <a:r>
              <a:rPr b="0" i="0" lang="en-US" sz="3100" u="none" cap="none" strike="noStrike">
                <a:solidFill>
                  <a:srgbClr val="000000"/>
                </a:solidFill>
                <a:latin typeface="Arial"/>
                <a:ea typeface="Arial"/>
                <a:cs typeface="Arial"/>
                <a:sym typeface="Arial"/>
              </a:rPr>
              <a:t> “Recommendations” tab that gives the parent suggests on what their child should be eating based on data that has been previously entered</a:t>
            </a:r>
            <a:r>
              <a:rPr lang="en-US" sz="3100"/>
              <a:t> into the system. </a:t>
            </a:r>
            <a:r>
              <a:rPr b="0" i="0" lang="en-US" sz="3100" u="none" cap="none" strike="noStrike">
                <a:solidFill>
                  <a:srgbClr val="000000"/>
                </a:solidFill>
                <a:latin typeface="Arial"/>
                <a:ea typeface="Arial"/>
                <a:cs typeface="Arial"/>
                <a:sym typeface="Arial"/>
              </a:rPr>
              <a:t>Baby Feed also has a Spanish translation, </a:t>
            </a:r>
            <a:r>
              <a:rPr lang="en-US" sz="3100"/>
              <a:t>allowing Spanish speakers the opportunity to use this technology as well. </a:t>
            </a:r>
            <a:r>
              <a:rPr lang="en-US" sz="3100"/>
              <a:t>Including</a:t>
            </a:r>
            <a:r>
              <a:rPr lang="en-US" sz="3100"/>
              <a:t>,</a:t>
            </a:r>
            <a:r>
              <a:rPr b="0" i="0" lang="en-US" sz="3100" u="none" cap="none" strike="noStrike">
                <a:solidFill>
                  <a:srgbClr val="000000"/>
                </a:solidFill>
                <a:latin typeface="Arial"/>
                <a:ea typeface="Arial"/>
                <a:cs typeface="Arial"/>
                <a:sym typeface="Arial"/>
              </a:rPr>
              <a:t> the parent portal is also mobile friendly</a:t>
            </a:r>
            <a:r>
              <a:rPr lang="en-US" sz="3100"/>
              <a:t>, allowing Baby Feed to be used anytime, anywhere.</a:t>
            </a:r>
            <a:endParaRPr b="0" i="0" sz="3100" u="none" cap="none" strike="noStrike">
              <a:solidFill>
                <a:srgbClr val="000000"/>
              </a:solidFill>
              <a:latin typeface="Arial"/>
              <a:ea typeface="Arial"/>
              <a:cs typeface="Arial"/>
              <a:sym typeface="Arial"/>
            </a:endParaRPr>
          </a:p>
        </p:txBody>
      </p:sp>
      <p:sp>
        <p:nvSpPr>
          <p:cNvPr id="83" name="Google Shape;83;p10"/>
          <p:cNvSpPr txBox="1"/>
          <p:nvPr/>
        </p:nvSpPr>
        <p:spPr>
          <a:xfrm>
            <a:off x="34021025" y="14334050"/>
            <a:ext cx="8898000" cy="5787600"/>
          </a:xfrm>
          <a:prstGeom prst="rect">
            <a:avLst/>
          </a:prstGeom>
          <a:noFill/>
          <a:ln>
            <a:noFill/>
          </a:ln>
        </p:spPr>
        <p:txBody>
          <a:bodyPr anchorCtr="0" anchor="t" bIns="45700" lIns="45700" spcFirstLastPara="1" rIns="45700" wrap="square" tIns="45700">
            <a:spAutoFit/>
          </a:bodyPr>
          <a:lstStyle/>
          <a:p>
            <a:pPr indent="-571500" lvl="0" marL="571500" marR="0" rtl="0" algn="l">
              <a:lnSpc>
                <a:spcPct val="100000"/>
              </a:lnSpc>
              <a:spcBef>
                <a:spcPts val="0"/>
              </a:spcBef>
              <a:spcAft>
                <a:spcPts val="0"/>
              </a:spcAft>
              <a:buClr>
                <a:srgbClr val="000000"/>
              </a:buClr>
              <a:buSzPts val="3700"/>
              <a:buFont typeface="Arial"/>
              <a:buChar char="•"/>
            </a:pPr>
            <a:r>
              <a:rPr lang="en-US" sz="3700"/>
              <a:t>Improving data visualization of the data gathered from the user via the questionnaire.</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3700"/>
              <a:buFont typeface="Arial"/>
              <a:buChar char="•"/>
            </a:pPr>
            <a:r>
              <a:rPr lang="en-US" sz="3700"/>
              <a:t>Changing the measurement references shown to the user for guidance.</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3700"/>
              <a:buFont typeface="Arial"/>
              <a:buChar char="•"/>
            </a:pPr>
            <a:r>
              <a:rPr lang="en-US" sz="3700"/>
              <a:t>Front-end implementation within the questionnaire tab.</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000000"/>
              </a:buClr>
              <a:buSzPts val="3700"/>
              <a:buFont typeface="Arial"/>
              <a:buChar char="•"/>
            </a:pPr>
            <a:r>
              <a:rPr lang="en-US" sz="3700"/>
              <a:t>Ensuring the correct information is being gathered from the questionnaire to the database and vice versa.</a:t>
            </a:r>
            <a:endParaRPr b="0" i="0" sz="1400" u="none" cap="none" strike="noStrike">
              <a:solidFill>
                <a:srgbClr val="000000"/>
              </a:solidFill>
              <a:latin typeface="Arial"/>
              <a:ea typeface="Arial"/>
              <a:cs typeface="Arial"/>
              <a:sym typeface="Arial"/>
            </a:endParaRPr>
          </a:p>
        </p:txBody>
      </p:sp>
      <p:sp>
        <p:nvSpPr>
          <p:cNvPr id="84" name="Google Shape;84;p10"/>
          <p:cNvSpPr txBox="1"/>
          <p:nvPr/>
        </p:nvSpPr>
        <p:spPr>
          <a:xfrm>
            <a:off x="7663862" y="337370"/>
            <a:ext cx="26903100" cy="1939500"/>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cap="none" strike="noStrike">
                <a:solidFill>
                  <a:srgbClr val="B6862C"/>
                </a:solidFill>
                <a:latin typeface="Arial"/>
                <a:ea typeface="Arial"/>
                <a:cs typeface="Arial"/>
                <a:sym typeface="Arial"/>
              </a:rPr>
              <a:t>Knight Foundation School of Computing and Information Sciences</a:t>
            </a:r>
            <a:endParaRPr b="0" i="0" sz="72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B6862C"/>
              </a:buClr>
              <a:buSzPts val="5400"/>
              <a:buFont typeface="Arial"/>
              <a:buNone/>
            </a:pPr>
            <a:r>
              <a:rPr i="1" lang="en-US" sz="5400">
                <a:solidFill>
                  <a:srgbClr val="B6862C"/>
                </a:solidFill>
              </a:rPr>
              <a:t>Summer 2022</a:t>
            </a:r>
            <a:r>
              <a:rPr b="0" i="1" lang="en-US" sz="5400" u="none" cap="none" strike="noStrike">
                <a:solidFill>
                  <a:srgbClr val="B6862C"/>
                </a:solidFill>
                <a:latin typeface="Arial"/>
                <a:ea typeface="Arial"/>
                <a:cs typeface="Arial"/>
                <a:sym typeface="Arial"/>
              </a:rPr>
              <a:t> Capstone 1 Project Poster</a:t>
            </a:r>
            <a:endParaRPr b="0" i="0" sz="1400" u="none" cap="none" strike="noStrike">
              <a:solidFill>
                <a:srgbClr val="000000"/>
              </a:solidFill>
              <a:latin typeface="Arial"/>
              <a:ea typeface="Arial"/>
              <a:cs typeface="Arial"/>
              <a:sym typeface="Arial"/>
            </a:endParaRPr>
          </a:p>
        </p:txBody>
      </p:sp>
      <p:sp>
        <p:nvSpPr>
          <p:cNvPr id="85" name="Google Shape;85;p10"/>
          <p:cNvSpPr txBox="1"/>
          <p:nvPr/>
        </p:nvSpPr>
        <p:spPr>
          <a:xfrm>
            <a:off x="987716" y="22961751"/>
            <a:ext cx="8898000" cy="6357000"/>
          </a:xfrm>
          <a:prstGeom prst="rect">
            <a:avLst/>
          </a:prstGeom>
          <a:noFill/>
          <a:ln>
            <a:noFill/>
          </a:ln>
        </p:spPr>
        <p:txBody>
          <a:bodyPr anchorCtr="0" anchor="t" bIns="45700" lIns="45700" spcFirstLastPara="1" rIns="45700" wrap="square" tIns="45700">
            <a:spAutoFit/>
          </a:bodyPr>
          <a:lstStyle/>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Web</a:t>
            </a:r>
            <a:r>
              <a:rPr lang="en-US" sz="3700"/>
              <a:t>-based </a:t>
            </a:r>
            <a:r>
              <a:rPr b="0" i="0" lang="en-US" sz="3700" u="none" cap="none" strike="noStrike">
                <a:solidFill>
                  <a:srgbClr val="000000"/>
                </a:solidFill>
                <a:latin typeface="Arial"/>
                <a:ea typeface="Arial"/>
                <a:cs typeface="Arial"/>
                <a:sym typeface="Arial"/>
              </a:rPr>
              <a:t>application</a:t>
            </a:r>
            <a:r>
              <a:rPr lang="en-US" sz="3700"/>
              <a:t> </a:t>
            </a:r>
            <a:r>
              <a:rPr lang="en-US" sz="3700"/>
              <a:t>created</a:t>
            </a:r>
            <a:r>
              <a:rPr b="0" i="0" lang="en-US" sz="3700" u="none" cap="none" strike="noStrike">
                <a:solidFill>
                  <a:srgbClr val="000000"/>
                </a:solidFill>
                <a:latin typeface="Arial"/>
                <a:ea typeface="Arial"/>
                <a:cs typeface="Arial"/>
                <a:sym typeface="Arial"/>
              </a:rPr>
              <a:t> using Angular with both website and </a:t>
            </a:r>
            <a:r>
              <a:rPr lang="en-US" sz="3700"/>
              <a:t>mobile usage.</a:t>
            </a:r>
            <a:endParaRPr b="0" i="0" sz="14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700"/>
              <a:buFont typeface="Arial"/>
              <a:buChar char="•"/>
            </a:pPr>
            <a:r>
              <a:rPr lang="en-US" sz="3700"/>
              <a:t>Higher quality images added to the questionnaire.</a:t>
            </a:r>
            <a:endParaRPr sz="3700"/>
          </a:p>
          <a:p>
            <a:pPr indent="-857250" lvl="0" marL="857250" marR="0" rtl="0" algn="l">
              <a:lnSpc>
                <a:spcPct val="100000"/>
              </a:lnSpc>
              <a:spcBef>
                <a:spcPts val="0"/>
              </a:spcBef>
              <a:spcAft>
                <a:spcPts val="0"/>
              </a:spcAft>
              <a:buSzPts val="3700"/>
              <a:buChar char="•"/>
            </a:pPr>
            <a:r>
              <a:rPr lang="en-US" sz="3700"/>
              <a:t>Modifications were added using Angular and TypeScript.</a:t>
            </a:r>
            <a:endParaRPr sz="3700"/>
          </a:p>
          <a:p>
            <a:pPr indent="-857250" lvl="0" marL="857250" marR="0" rtl="0" algn="l">
              <a:lnSpc>
                <a:spcPct val="100000"/>
              </a:lnSpc>
              <a:spcBef>
                <a:spcPts val="0"/>
              </a:spcBef>
              <a:spcAft>
                <a:spcPts val="0"/>
              </a:spcAft>
              <a:buSzPts val="3700"/>
              <a:buChar char="•"/>
            </a:pPr>
            <a:r>
              <a:rPr lang="en-US" sz="3700"/>
              <a:t>BMI calculator for infants implemented.</a:t>
            </a:r>
            <a:endParaRPr b="0" i="0" sz="1400" u="none" cap="none" strike="noStrike">
              <a:solidFill>
                <a:srgbClr val="00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700"/>
              <a:buFont typeface="Arial"/>
              <a:buChar char="•"/>
            </a:pPr>
            <a:r>
              <a:rPr b="0" i="0" lang="en-US" sz="3700" u="none" cap="none" strike="noStrike">
                <a:solidFill>
                  <a:srgbClr val="000000"/>
                </a:solidFill>
                <a:latin typeface="Arial"/>
                <a:ea typeface="Arial"/>
                <a:cs typeface="Arial"/>
                <a:sym typeface="Arial"/>
              </a:rPr>
              <a:t>MongoDB</a:t>
            </a:r>
            <a:r>
              <a:rPr lang="en-US" sz="3700"/>
              <a:t> used to create and manipulate data</a:t>
            </a:r>
            <a:endParaRPr b="0" i="0" sz="1400" u="none" cap="none" strike="noStrike">
              <a:solidFill>
                <a:srgbClr val="000000"/>
              </a:solidFill>
              <a:latin typeface="Arial"/>
              <a:ea typeface="Arial"/>
              <a:cs typeface="Arial"/>
              <a:sym typeface="Arial"/>
            </a:endParaRPr>
          </a:p>
        </p:txBody>
      </p:sp>
      <p:sp>
        <p:nvSpPr>
          <p:cNvPr id="86" name="Google Shape;86;p10"/>
          <p:cNvSpPr txBox="1"/>
          <p:nvPr/>
        </p:nvSpPr>
        <p:spPr>
          <a:xfrm>
            <a:off x="33638825" y="22516450"/>
            <a:ext cx="9662400" cy="6664800"/>
          </a:xfrm>
          <a:prstGeom prst="rect">
            <a:avLst/>
          </a:prstGeom>
          <a:noFill/>
          <a:ln>
            <a:noFill/>
          </a:ln>
        </p:spPr>
        <p:txBody>
          <a:bodyPr anchorCtr="0" anchor="t" bIns="45700" lIns="45700" spcFirstLastPara="1" rIns="45700" wrap="square" tIns="45700">
            <a:spAutoFit/>
          </a:bodyPr>
          <a:lstStyle/>
          <a:p>
            <a:pPr indent="-457200" lvl="0" marL="457200" marR="0" rtl="0" algn="l">
              <a:lnSpc>
                <a:spcPct val="100000"/>
              </a:lnSpc>
              <a:spcBef>
                <a:spcPts val="1200"/>
              </a:spcBef>
              <a:spcAft>
                <a:spcPts val="0"/>
              </a:spcAft>
              <a:buClr>
                <a:srgbClr val="000000"/>
              </a:buClr>
              <a:buSzPts val="3700"/>
              <a:buFont typeface="Arial"/>
              <a:buChar char="•"/>
            </a:pPr>
            <a:r>
              <a:rPr lang="en-US" sz="3700"/>
              <a:t>A BMI calculator for infants was implemented into the Parent Portal.</a:t>
            </a:r>
            <a:endParaRPr sz="3700"/>
          </a:p>
          <a:p>
            <a:pPr indent="-457200" lvl="0" marL="457200" marR="0" rtl="0" algn="l">
              <a:lnSpc>
                <a:spcPct val="100000"/>
              </a:lnSpc>
              <a:spcBef>
                <a:spcPts val="1200"/>
              </a:spcBef>
              <a:spcAft>
                <a:spcPts val="0"/>
              </a:spcAft>
              <a:buSzPts val="3700"/>
              <a:buChar char="•"/>
            </a:pPr>
            <a:r>
              <a:rPr lang="en-US" sz="3700"/>
              <a:t>Measurement conversions were added to the questionnaire.</a:t>
            </a:r>
            <a:endParaRPr sz="3700"/>
          </a:p>
          <a:p>
            <a:pPr indent="-457200" lvl="0" marL="457200" marR="0" rtl="0" algn="l">
              <a:lnSpc>
                <a:spcPct val="100000"/>
              </a:lnSpc>
              <a:spcBef>
                <a:spcPts val="1200"/>
              </a:spcBef>
              <a:spcAft>
                <a:spcPts val="0"/>
              </a:spcAft>
              <a:buSzPts val="3700"/>
              <a:buChar char="•"/>
            </a:pPr>
            <a:r>
              <a:rPr lang="en-US" sz="3700"/>
              <a:t>An “X” icon added to the questionnaire in case the child does not consume that product.</a:t>
            </a:r>
            <a:endParaRPr sz="3700"/>
          </a:p>
          <a:p>
            <a:pPr indent="-457200" lvl="0" marL="457200" marR="0" rtl="0" algn="l">
              <a:lnSpc>
                <a:spcPct val="100000"/>
              </a:lnSpc>
              <a:spcBef>
                <a:spcPts val="0"/>
              </a:spcBef>
              <a:spcAft>
                <a:spcPts val="0"/>
              </a:spcAft>
              <a:buClr>
                <a:srgbClr val="000000"/>
              </a:buClr>
              <a:buSzPts val="3700"/>
              <a:buFont typeface="Arial"/>
              <a:buChar char="•"/>
            </a:pPr>
            <a:r>
              <a:rPr lang="en-US" sz="3700"/>
              <a:t>Improved</a:t>
            </a:r>
            <a:r>
              <a:rPr lang="en-US" sz="3700"/>
              <a:t> graph GUI that displayed the child’s data on it.</a:t>
            </a:r>
            <a:endParaRPr sz="3700"/>
          </a:p>
          <a:p>
            <a:pPr indent="-457200" lvl="0" marL="457200" marR="0" rtl="0" algn="l">
              <a:lnSpc>
                <a:spcPct val="100000"/>
              </a:lnSpc>
              <a:spcBef>
                <a:spcPts val="0"/>
              </a:spcBef>
              <a:spcAft>
                <a:spcPts val="0"/>
              </a:spcAft>
              <a:buSzPts val="3700"/>
              <a:buChar char="•"/>
            </a:pPr>
            <a:r>
              <a:rPr lang="en-US" sz="3700"/>
              <a:t>Improved that Spanish version of Baby Feed as a whole.</a:t>
            </a:r>
            <a:endParaRPr sz="3700"/>
          </a:p>
        </p:txBody>
      </p:sp>
      <p:sp>
        <p:nvSpPr>
          <p:cNvPr id="87" name="Google Shape;87;p10"/>
          <p:cNvSpPr txBox="1"/>
          <p:nvPr/>
        </p:nvSpPr>
        <p:spPr>
          <a:xfrm>
            <a:off x="33769325" y="6166063"/>
            <a:ext cx="9401400" cy="6187800"/>
          </a:xfrm>
          <a:prstGeom prst="rect">
            <a:avLst/>
          </a:prstGeom>
          <a:noFill/>
          <a:ln>
            <a:noFill/>
          </a:ln>
        </p:spPr>
        <p:txBody>
          <a:bodyPr anchorCtr="0" anchor="t" bIns="45700" lIns="45700" spcFirstLastPara="1" rIns="45700" wrap="square" tIns="45700">
            <a:spAutoFit/>
          </a:bodyPr>
          <a:lstStyle/>
          <a:p>
            <a:pPr indent="0" lvl="0" marL="457200" marR="0" rtl="0" algn="l">
              <a:lnSpc>
                <a:spcPct val="100000"/>
              </a:lnSpc>
              <a:spcBef>
                <a:spcPts val="0"/>
              </a:spcBef>
              <a:spcAft>
                <a:spcPts val="0"/>
              </a:spcAft>
              <a:buNone/>
            </a:pPr>
            <a:r>
              <a:rPr lang="en-US" sz="3600"/>
              <a:t>Among the changes and stories implemented, we first and foremost worked to improve the user friendliness of the </a:t>
            </a:r>
            <a:r>
              <a:rPr lang="en-US" sz="3600"/>
              <a:t>questionnaire</a:t>
            </a:r>
            <a:r>
              <a:rPr lang="en-US" sz="3600"/>
              <a:t>. Along with that, we implemented our own feature which allows parents to see their </a:t>
            </a:r>
            <a:r>
              <a:rPr lang="en-US" sz="3600"/>
              <a:t>child's</a:t>
            </a:r>
            <a:r>
              <a:rPr lang="en-US" sz="3600"/>
              <a:t> BMI. Added kg/cm values as well as the appropriate conversion. Improved the accuracy of serving sizes in the </a:t>
            </a:r>
            <a:r>
              <a:rPr lang="en-US" sz="3600"/>
              <a:t>questionnaire</a:t>
            </a:r>
            <a:r>
              <a:rPr lang="en-US" sz="3600"/>
              <a:t>. Finally, we implemented better options than “not applicable”.</a:t>
            </a:r>
            <a:endParaRPr b="0" i="0" sz="3600" u="none" cap="none" strike="noStrike">
              <a:solidFill>
                <a:srgbClr val="000000"/>
              </a:solidFill>
              <a:latin typeface="Arial"/>
              <a:ea typeface="Arial"/>
              <a:cs typeface="Arial"/>
              <a:sym typeface="Arial"/>
            </a:endParaRPr>
          </a:p>
        </p:txBody>
      </p:sp>
      <p:pic>
        <p:nvPicPr>
          <p:cNvPr id="88" name="Google Shape;88;p10"/>
          <p:cNvPicPr preferRelativeResize="0"/>
          <p:nvPr/>
        </p:nvPicPr>
        <p:blipFill>
          <a:blip r:embed="rId6">
            <a:alphaModFix/>
          </a:blip>
          <a:stretch>
            <a:fillRect/>
          </a:stretch>
        </p:blipFill>
        <p:spPr>
          <a:xfrm>
            <a:off x="21142650" y="9975538"/>
            <a:ext cx="3230100" cy="3230100"/>
          </a:xfrm>
          <a:prstGeom prst="rect">
            <a:avLst/>
          </a:prstGeom>
          <a:noFill/>
          <a:ln>
            <a:noFill/>
          </a:ln>
        </p:spPr>
      </p:pic>
      <p:pic>
        <p:nvPicPr>
          <p:cNvPr id="89" name="Google Shape;89;p10"/>
          <p:cNvPicPr preferRelativeResize="0"/>
          <p:nvPr/>
        </p:nvPicPr>
        <p:blipFill>
          <a:blip r:embed="rId7">
            <a:alphaModFix/>
          </a:blip>
          <a:stretch>
            <a:fillRect/>
          </a:stretch>
        </p:blipFill>
        <p:spPr>
          <a:xfrm>
            <a:off x="11243808" y="10152812"/>
            <a:ext cx="5330101" cy="1864046"/>
          </a:xfrm>
          <a:prstGeom prst="rect">
            <a:avLst/>
          </a:prstGeom>
          <a:noFill/>
          <a:ln>
            <a:noFill/>
          </a:ln>
        </p:spPr>
      </p:pic>
      <p:pic>
        <p:nvPicPr>
          <p:cNvPr id="90" name="Google Shape;90;p10"/>
          <p:cNvPicPr preferRelativeResize="0"/>
          <p:nvPr/>
        </p:nvPicPr>
        <p:blipFill>
          <a:blip r:embed="rId8">
            <a:alphaModFix/>
          </a:blip>
          <a:stretch>
            <a:fillRect/>
          </a:stretch>
        </p:blipFill>
        <p:spPr>
          <a:xfrm>
            <a:off x="17695825" y="9469775"/>
            <a:ext cx="2422575" cy="3230100"/>
          </a:xfrm>
          <a:prstGeom prst="rect">
            <a:avLst/>
          </a:prstGeom>
          <a:noFill/>
          <a:ln>
            <a:noFill/>
          </a:ln>
        </p:spPr>
      </p:pic>
      <p:pic>
        <p:nvPicPr>
          <p:cNvPr id="91" name="Google Shape;91;p10"/>
          <p:cNvPicPr preferRelativeResize="0"/>
          <p:nvPr/>
        </p:nvPicPr>
        <p:blipFill>
          <a:blip r:embed="rId9">
            <a:alphaModFix/>
          </a:blip>
          <a:stretch>
            <a:fillRect/>
          </a:stretch>
        </p:blipFill>
        <p:spPr>
          <a:xfrm>
            <a:off x="18731483" y="6594863"/>
            <a:ext cx="4504250" cy="2610938"/>
          </a:xfrm>
          <a:prstGeom prst="rect">
            <a:avLst/>
          </a:prstGeom>
          <a:noFill/>
          <a:ln>
            <a:noFill/>
          </a:ln>
        </p:spPr>
      </p:pic>
      <p:pic>
        <p:nvPicPr>
          <p:cNvPr id="92" name="Google Shape;92;p10"/>
          <p:cNvPicPr preferRelativeResize="0"/>
          <p:nvPr/>
        </p:nvPicPr>
        <p:blipFill>
          <a:blip r:embed="rId10">
            <a:alphaModFix/>
          </a:blip>
          <a:stretch>
            <a:fillRect/>
          </a:stretch>
        </p:blipFill>
        <p:spPr>
          <a:xfrm>
            <a:off x="24815463" y="9958107"/>
            <a:ext cx="4884650" cy="2442325"/>
          </a:xfrm>
          <a:prstGeom prst="rect">
            <a:avLst/>
          </a:prstGeom>
          <a:noFill/>
          <a:ln>
            <a:noFill/>
          </a:ln>
        </p:spPr>
      </p:pic>
      <p:pic>
        <p:nvPicPr>
          <p:cNvPr id="93" name="Google Shape;93;p10"/>
          <p:cNvPicPr preferRelativeResize="0"/>
          <p:nvPr/>
        </p:nvPicPr>
        <p:blipFill>
          <a:blip r:embed="rId11">
            <a:alphaModFix/>
          </a:blip>
          <a:stretch>
            <a:fillRect/>
          </a:stretch>
        </p:blipFill>
        <p:spPr>
          <a:xfrm>
            <a:off x="22453425" y="23513863"/>
            <a:ext cx="10287000" cy="5667375"/>
          </a:xfrm>
          <a:prstGeom prst="rect">
            <a:avLst/>
          </a:prstGeom>
          <a:noFill/>
          <a:ln>
            <a:noFill/>
          </a:ln>
        </p:spPr>
      </p:pic>
      <p:pic>
        <p:nvPicPr>
          <p:cNvPr id="94" name="Google Shape;94;p10"/>
          <p:cNvPicPr preferRelativeResize="0"/>
          <p:nvPr/>
        </p:nvPicPr>
        <p:blipFill>
          <a:blip r:embed="rId12">
            <a:alphaModFix/>
          </a:blip>
          <a:stretch>
            <a:fillRect/>
          </a:stretch>
        </p:blipFill>
        <p:spPr>
          <a:xfrm>
            <a:off x="11713200" y="17796613"/>
            <a:ext cx="10287000" cy="5629275"/>
          </a:xfrm>
          <a:prstGeom prst="rect">
            <a:avLst/>
          </a:prstGeom>
          <a:noFill/>
          <a:ln>
            <a:noFill/>
          </a:ln>
        </p:spPr>
      </p:pic>
      <p:pic>
        <p:nvPicPr>
          <p:cNvPr id="95" name="Google Shape;95;p10"/>
          <p:cNvPicPr preferRelativeResize="0"/>
          <p:nvPr/>
        </p:nvPicPr>
        <p:blipFill>
          <a:blip r:embed="rId13">
            <a:alphaModFix/>
          </a:blip>
          <a:stretch>
            <a:fillRect/>
          </a:stretch>
        </p:blipFill>
        <p:spPr>
          <a:xfrm>
            <a:off x="22453425" y="17816788"/>
            <a:ext cx="10287000" cy="5562600"/>
          </a:xfrm>
          <a:prstGeom prst="rect">
            <a:avLst/>
          </a:prstGeom>
          <a:noFill/>
          <a:ln>
            <a:noFill/>
          </a:ln>
        </p:spPr>
      </p:pic>
      <p:pic>
        <p:nvPicPr>
          <p:cNvPr id="96" name="Google Shape;96;p10"/>
          <p:cNvPicPr preferRelativeResize="0"/>
          <p:nvPr/>
        </p:nvPicPr>
        <p:blipFill>
          <a:blip r:embed="rId14">
            <a:alphaModFix/>
          </a:blip>
          <a:stretch>
            <a:fillRect/>
          </a:stretch>
        </p:blipFill>
        <p:spPr>
          <a:xfrm>
            <a:off x="11713200" y="23523363"/>
            <a:ext cx="10287000" cy="56483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