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2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Google Shape;4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8" name="Google Shape;18;p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 flipH="1" rot="5400000">
            <a:off x="-1355512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2"/>
          <p:cNvGrpSpPr/>
          <p:nvPr/>
        </p:nvGrpSpPr>
        <p:grpSpPr>
          <a:xfrm>
            <a:off x="8586859" y="158807"/>
            <a:ext cx="391950" cy="397895"/>
            <a:chOff x="11140959" y="745237"/>
            <a:chExt cx="522600" cy="530526"/>
          </a:xfrm>
        </p:grpSpPr>
        <p:sp>
          <p:nvSpPr>
            <p:cNvPr id="21" name="Google Shape;21;p2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23" name="Google Shape;23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6" y="4566839"/>
            <a:ext cx="568977" cy="48857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2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6" name="Google Shape;26;p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/>
          <p:nvPr/>
        </p:nvSpPr>
        <p:spPr>
          <a:xfrm rot="-5400000">
            <a:off x="-1348643" y="2530651"/>
            <a:ext cx="5143500" cy="822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" name="Google Shape;28;p3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29" name="Google Shape;29;p3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31" name="Google Shape;3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6" y="4566839"/>
            <a:ext cx="568977" cy="488578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3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4" name="Google Shape;34;p4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/>
          <p:nvPr/>
        </p:nvSpPr>
        <p:spPr>
          <a:xfrm flipH="1" rot="5400000">
            <a:off x="-1364779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" name="Google Shape;36;p4"/>
          <p:cNvGrpSpPr/>
          <p:nvPr/>
        </p:nvGrpSpPr>
        <p:grpSpPr>
          <a:xfrm>
            <a:off x="8586859" y="158807"/>
            <a:ext cx="391950" cy="397895"/>
            <a:chOff x="11140959" y="745237"/>
            <a:chExt cx="522600" cy="530526"/>
          </a:xfrm>
        </p:grpSpPr>
        <p:sp>
          <p:nvSpPr>
            <p:cNvPr id="37" name="Google Shape;37;p4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39" name="Google Shape;3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8979" y="4522975"/>
            <a:ext cx="568977" cy="488578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4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3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43" name="Google Shape;43;p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8725" lIns="17450" spcFirstLastPara="1" rIns="17450" wrap="square" tIns="87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1" type="ftr"/>
          </p:nvPr>
        </p:nvSpPr>
        <p:spPr>
          <a:xfrm>
            <a:off x="3028950" y="4767264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300"/>
              <a:buNone/>
              <a:defRPr b="0" i="0" sz="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2" type="sldNum"/>
          </p:nvPr>
        </p:nvSpPr>
        <p:spPr>
          <a:xfrm>
            <a:off x="6457950" y="4767264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1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1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1"/>
          <p:cNvSpPr txBox="1"/>
          <p:nvPr/>
        </p:nvSpPr>
        <p:spPr>
          <a:xfrm>
            <a:off x="1440180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Calibri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"/>
          <p:cNvSpPr txBox="1"/>
          <p:nvPr/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/>
          <p:nvPr/>
        </p:nvSpPr>
        <p:spPr>
          <a:xfrm flipH="1" rot="5400000">
            <a:off x="-1355512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1"/>
          <p:cNvGrpSpPr/>
          <p:nvPr/>
        </p:nvGrpSpPr>
        <p:grpSpPr>
          <a:xfrm>
            <a:off x="8586859" y="158807"/>
            <a:ext cx="391950" cy="397895"/>
            <a:chOff x="11140959" y="745237"/>
            <a:chExt cx="522600" cy="530526"/>
          </a:xfrm>
        </p:grpSpPr>
        <p:sp>
          <p:nvSpPr>
            <p:cNvPr id="13" name="Google Shape;13;p1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8725" lIns="17450" spcFirstLastPara="1" rIns="17450" wrap="square" tIns="872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15;p1"/>
          <p:cNvSpPr txBox="1"/>
          <p:nvPr/>
        </p:nvSpPr>
        <p:spPr>
          <a:xfrm>
            <a:off x="4012442" y="4816361"/>
            <a:ext cx="49242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300"/>
          </a:p>
        </p:txBody>
      </p:sp>
      <p:pic>
        <p:nvPicPr>
          <p:cNvPr descr="A close up of a sign&#10;&#10;Description automatically generated" id="16" name="Google Shape;16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6" y="4566839"/>
            <a:ext cx="568977" cy="48857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3.jpg"/><Relationship Id="rId5" Type="http://schemas.openxmlformats.org/officeDocument/2006/relationships/image" Target="../media/image11.png"/><Relationship Id="rId6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ext&#10;&#10;Description automatically generated" id="49" name="Google Shape;4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229" y="100098"/>
            <a:ext cx="965399" cy="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6"/>
          <p:cNvSpPr txBox="1"/>
          <p:nvPr/>
        </p:nvSpPr>
        <p:spPr>
          <a:xfrm>
            <a:off x="1320425" y="100100"/>
            <a:ext cx="6726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Knight Foundation School of Computing and Information Sciences </a:t>
            </a:r>
            <a:endParaRPr b="1" sz="1800" u="none" cap="none" strike="noStrik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 </a:t>
            </a:r>
            <a:r>
              <a:rPr b="1" lang="en" sz="18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2022 Capstone </a:t>
            </a:r>
            <a:r>
              <a:rPr b="1" lang="en" sz="18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II</a:t>
            </a:r>
            <a:r>
              <a:rPr b="1" lang="en" sz="18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Project</a:t>
            </a:r>
            <a:endParaRPr b="1" sz="1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1" name="Google Shape;51;p6"/>
          <p:cNvSpPr txBox="1"/>
          <p:nvPr/>
        </p:nvSpPr>
        <p:spPr>
          <a:xfrm>
            <a:off x="1320425" y="653050"/>
            <a:ext cx="62541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0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ComboCounter</a:t>
            </a:r>
            <a:endParaRPr sz="1600">
              <a:solidFill>
                <a:srgbClr val="00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Students: </a:t>
            </a:r>
            <a:r>
              <a:rPr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Ivan Rosyaykin</a:t>
            </a:r>
            <a:endParaRPr sz="1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Mentor:</a:t>
            </a:r>
            <a:r>
              <a:rPr b="1" i="1"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Michael Buchar</a:t>
            </a:r>
            <a:endParaRPr sz="1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Instructor/Faculty:</a:t>
            </a:r>
            <a:r>
              <a:rPr b="1" i="1"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Dr. Masoud Sadjadi,</a:t>
            </a:r>
            <a:r>
              <a:rPr i="1"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" sz="1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Florida International University</a:t>
            </a:r>
            <a:endParaRPr sz="1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2" name="Google Shape;52;p6"/>
          <p:cNvSpPr txBox="1"/>
          <p:nvPr/>
        </p:nvSpPr>
        <p:spPr>
          <a:xfrm>
            <a:off x="4920725" y="1690025"/>
            <a:ext cx="22290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1) JavaScript</a:t>
            </a:r>
            <a:endParaRPr sz="7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2) Java</a:t>
            </a:r>
            <a:endParaRPr sz="7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3) Jira</a:t>
            </a:r>
            <a:endParaRPr sz="7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4) Google Docs</a:t>
            </a:r>
            <a:endParaRPr sz="7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5) Github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53" name="Google Shape;53;p6"/>
          <p:cNvPicPr preferRelativeResize="0"/>
          <p:nvPr/>
        </p:nvPicPr>
        <p:blipFill rotWithShape="1">
          <a:blip r:embed="rId4">
            <a:alphaModFix/>
          </a:blip>
          <a:srcRect b="-220600" l="1250" r="-1249" t="220600"/>
          <a:stretch/>
        </p:blipFill>
        <p:spPr>
          <a:xfrm>
            <a:off x="3076425" y="17947875"/>
            <a:ext cx="3674751" cy="2524474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6"/>
          <p:cNvSpPr txBox="1"/>
          <p:nvPr/>
        </p:nvSpPr>
        <p:spPr>
          <a:xfrm>
            <a:off x="7208313" y="1296975"/>
            <a:ext cx="9972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Object Design</a:t>
            </a:r>
            <a:endParaRPr b="1" sz="700">
              <a:solidFill>
                <a:schemeClr val="lt1"/>
              </a:solidFill>
            </a:endParaRPr>
          </a:p>
        </p:txBody>
      </p:sp>
      <p:sp>
        <p:nvSpPr>
          <p:cNvPr id="55" name="Google Shape;55;p6"/>
          <p:cNvSpPr txBox="1"/>
          <p:nvPr/>
        </p:nvSpPr>
        <p:spPr>
          <a:xfrm>
            <a:off x="2085725" y="2776475"/>
            <a:ext cx="9249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System Design</a:t>
            </a:r>
            <a:endParaRPr/>
          </a:p>
        </p:txBody>
      </p:sp>
      <p:sp>
        <p:nvSpPr>
          <p:cNvPr id="56" name="Google Shape;56;p6"/>
          <p:cNvSpPr txBox="1"/>
          <p:nvPr/>
        </p:nvSpPr>
        <p:spPr>
          <a:xfrm>
            <a:off x="3217925" y="1655675"/>
            <a:ext cx="16218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700">
                <a:solidFill>
                  <a:schemeClr val="lt1"/>
                </a:solidFill>
              </a:rPr>
              <a:t>The current system works as a two part design. There is an app that permits for mobile setup of a training session, alongside an application that works directly with the hardware to provide live updates during a training session. The app is a JavaScript application while the live software is a Java application. </a:t>
            </a:r>
            <a:endParaRPr sz="700"/>
          </a:p>
        </p:txBody>
      </p:sp>
      <p:sp>
        <p:nvSpPr>
          <p:cNvPr id="57" name="Google Shape;57;p6"/>
          <p:cNvSpPr txBox="1"/>
          <p:nvPr/>
        </p:nvSpPr>
        <p:spPr>
          <a:xfrm>
            <a:off x="4981225" y="1509000"/>
            <a:ext cx="15087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Implementation</a:t>
            </a:r>
            <a:endParaRPr b="1" sz="700">
              <a:solidFill>
                <a:schemeClr val="lt1"/>
              </a:solidFill>
            </a:endParaRPr>
          </a:p>
        </p:txBody>
      </p:sp>
      <p:sp>
        <p:nvSpPr>
          <p:cNvPr id="58" name="Google Shape;58;p6"/>
          <p:cNvSpPr txBox="1"/>
          <p:nvPr/>
        </p:nvSpPr>
        <p:spPr>
          <a:xfrm>
            <a:off x="3452375" y="1509000"/>
            <a:ext cx="11529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Current System</a:t>
            </a:r>
            <a:endParaRPr/>
          </a:p>
        </p:txBody>
      </p:sp>
      <p:sp>
        <p:nvSpPr>
          <p:cNvPr id="59" name="Google Shape;59;p6"/>
          <p:cNvSpPr txBox="1"/>
          <p:nvPr/>
        </p:nvSpPr>
        <p:spPr>
          <a:xfrm>
            <a:off x="4697125" y="2557500"/>
            <a:ext cx="9249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Verification</a:t>
            </a:r>
            <a:endParaRPr b="1" sz="700">
              <a:solidFill>
                <a:schemeClr val="lt1"/>
              </a:solidFill>
            </a:endParaRPr>
          </a:p>
        </p:txBody>
      </p:sp>
      <p:sp>
        <p:nvSpPr>
          <p:cNvPr id="60" name="Google Shape;60;p6"/>
          <p:cNvSpPr txBox="1"/>
          <p:nvPr/>
        </p:nvSpPr>
        <p:spPr>
          <a:xfrm>
            <a:off x="4260163" y="2810063"/>
            <a:ext cx="1716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Mobile app was tested using an emulator hosted on a Windows computer while Java app was just run in NetBeans.</a:t>
            </a:r>
            <a:endParaRPr sz="700">
              <a:solidFill>
                <a:schemeClr val="lt1"/>
              </a:solidFill>
            </a:endParaRPr>
          </a:p>
        </p:txBody>
      </p:sp>
      <p:sp>
        <p:nvSpPr>
          <p:cNvPr id="61" name="Google Shape;61;p6"/>
          <p:cNvSpPr txBox="1"/>
          <p:nvPr/>
        </p:nvSpPr>
        <p:spPr>
          <a:xfrm>
            <a:off x="518200" y="1416850"/>
            <a:ext cx="629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6"/>
          <p:cNvSpPr txBox="1"/>
          <p:nvPr/>
        </p:nvSpPr>
        <p:spPr>
          <a:xfrm>
            <a:off x="1489238" y="1705325"/>
            <a:ext cx="16218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</a:rPr>
              <a:t>ComboCounter is the name </a:t>
            </a:r>
            <a:r>
              <a:rPr lang="en" sz="700">
                <a:solidFill>
                  <a:schemeClr val="lt1"/>
                </a:solidFill>
              </a:rPr>
              <a:t>for a hardware and software combination that must track punches outputted during a training session. The primary problem of this session was to get a program with a UI that is fully fledged and functional. The software portion was the primary focus here.</a:t>
            </a:r>
            <a:endParaRPr sz="700">
              <a:solidFill>
                <a:schemeClr val="lt1"/>
              </a:solidFill>
            </a:endParaRPr>
          </a:p>
        </p:txBody>
      </p:sp>
      <p:sp>
        <p:nvSpPr>
          <p:cNvPr id="63" name="Google Shape;63;p6"/>
          <p:cNvSpPr txBox="1"/>
          <p:nvPr/>
        </p:nvSpPr>
        <p:spPr>
          <a:xfrm>
            <a:off x="1766900" y="1509000"/>
            <a:ext cx="11136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Probem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4" name="Google Shape;64;p6"/>
          <p:cNvSpPr txBox="1"/>
          <p:nvPr/>
        </p:nvSpPr>
        <p:spPr>
          <a:xfrm>
            <a:off x="4697125" y="3490675"/>
            <a:ext cx="8430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solidFill>
                  <a:schemeClr val="lt1"/>
                </a:solidFill>
              </a:rPr>
              <a:t>Summary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5" name="Google Shape;65;p6"/>
          <p:cNvSpPr txBox="1"/>
          <p:nvPr/>
        </p:nvSpPr>
        <p:spPr>
          <a:xfrm>
            <a:off x="4130725" y="3719150"/>
            <a:ext cx="19758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>
                <a:solidFill>
                  <a:schemeClr val="lt1"/>
                </a:solidFill>
              </a:rPr>
              <a:t>The team was able to develop a UI for a mobile application and begin the </a:t>
            </a:r>
            <a:r>
              <a:rPr lang="en" sz="700">
                <a:solidFill>
                  <a:schemeClr val="lt1"/>
                </a:solidFill>
              </a:rPr>
              <a:t>transition</a:t>
            </a:r>
            <a:r>
              <a:rPr lang="en" sz="700">
                <a:solidFill>
                  <a:schemeClr val="lt1"/>
                </a:solidFill>
              </a:rPr>
              <a:t> from a Java application to a JavaScript application.			Personally, I got a chance to get some proper experience working with Jira and GitHub as a scrum master. I also got a nice introduction to JavaScript itself.</a:t>
            </a:r>
            <a:endParaRPr sz="700">
              <a:solidFill>
                <a:schemeClr val="lt1"/>
              </a:solidFill>
            </a:endParaRPr>
          </a:p>
        </p:txBody>
      </p:sp>
      <p:pic>
        <p:nvPicPr>
          <p:cNvPr id="66" name="Google Shape;66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6773" y="3142474"/>
            <a:ext cx="2002811" cy="173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22378" y="1655675"/>
            <a:ext cx="2569072" cy="3029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