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2" r:id="rId4"/>
  </p:sldMasterIdLst>
  <p:notesMasterIdLst>
    <p:notesMasterId r:id="rId5"/>
  </p:notesMasterIdLst>
  <p:sldIdLst>
    <p:sldId id="256" r:id="rId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 name="Shape 45"/>
        <p:cNvGrpSpPr/>
        <p:nvPr/>
      </p:nvGrpSpPr>
      <p:grpSpPr>
        <a:xfrm>
          <a:off x="0" y="0"/>
          <a:ext cx="0" cy="0"/>
          <a:chOff x="0" y="0"/>
          <a:chExt cx="0" cy="0"/>
        </a:xfrm>
      </p:grpSpPr>
      <p:sp>
        <p:nvSpPr>
          <p:cNvPr id="46" name="Google Shape;4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47" name="Google Shape;4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7" name="Shape 17"/>
        <p:cNvGrpSpPr/>
        <p:nvPr/>
      </p:nvGrpSpPr>
      <p:grpSpPr>
        <a:xfrm>
          <a:off x="0" y="0"/>
          <a:ext cx="0" cy="0"/>
          <a:chOff x="0" y="0"/>
          <a:chExt cx="0" cy="0"/>
        </a:xfrm>
      </p:grpSpPr>
      <p:pic>
        <p:nvPicPr>
          <p:cNvPr descr="A picture containing bird&#10;&#10;Description automatically generated" id="18" name="Google Shape;18;p2"/>
          <p:cNvPicPr preferRelativeResize="0"/>
          <p:nvPr/>
        </p:nvPicPr>
        <p:blipFill rotWithShape="1">
          <a:blip r:embed="rId2">
            <a:alphaModFix/>
          </a:blip>
          <a:srcRect b="14612" l="13750" r="0" t="0"/>
          <a:stretch/>
        </p:blipFill>
        <p:spPr>
          <a:xfrm>
            <a:off x="1257339" y="1"/>
            <a:ext cx="7886659" cy="5143500"/>
          </a:xfrm>
          <a:prstGeom prst="rect">
            <a:avLst/>
          </a:prstGeom>
          <a:noFill/>
          <a:ln>
            <a:noFill/>
          </a:ln>
        </p:spPr>
      </p:pic>
      <p:sp>
        <p:nvSpPr>
          <p:cNvPr id="19" name="Google Shape;19;p2"/>
          <p:cNvSpPr/>
          <p:nvPr/>
        </p:nvSpPr>
        <p:spPr>
          <a:xfrm flipH="1" rot="5400000">
            <a:off x="-1355512" y="2530650"/>
            <a:ext cx="5143500" cy="822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nvGrpSpPr>
          <p:cNvPr id="20" name="Google Shape;20;p2"/>
          <p:cNvGrpSpPr/>
          <p:nvPr/>
        </p:nvGrpSpPr>
        <p:grpSpPr>
          <a:xfrm>
            <a:off x="8586859" y="158807"/>
            <a:ext cx="391950" cy="397895"/>
            <a:chOff x="11140959" y="745237"/>
            <a:chExt cx="522600" cy="530526"/>
          </a:xfrm>
        </p:grpSpPr>
        <p:sp>
          <p:nvSpPr>
            <p:cNvPr id="21" name="Google Shape;21;p2"/>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sp>
          <p:nvSpPr>
            <p:cNvPr id="22" name="Google Shape;22;p2"/>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pic>
        <p:nvPicPr>
          <p:cNvPr descr="A close up of a sign&#10;&#10;Description automatically generated" id="23" name="Google Shape;23;p2"/>
          <p:cNvPicPr preferRelativeResize="0"/>
          <p:nvPr/>
        </p:nvPicPr>
        <p:blipFill rotWithShape="1">
          <a:blip r:embed="rId3">
            <a:alphaModFix/>
          </a:blip>
          <a:srcRect b="0" l="0" r="0" t="0"/>
          <a:stretch/>
        </p:blipFill>
        <p:spPr>
          <a:xfrm>
            <a:off x="228606" y="4566839"/>
            <a:ext cx="568977" cy="488578"/>
          </a:xfrm>
          <a:prstGeom prst="rect">
            <a:avLst/>
          </a:prstGeom>
          <a:noFill/>
          <a:ln>
            <a:noFill/>
          </a:ln>
        </p:spPr>
      </p:pic>
      <p:sp>
        <p:nvSpPr>
          <p:cNvPr id="24" name="Google Shape;24;p2"/>
          <p:cNvSpPr txBox="1"/>
          <p:nvPr/>
        </p:nvSpPr>
        <p:spPr>
          <a:xfrm>
            <a:off x="6018619" y="4900945"/>
            <a:ext cx="2918400" cy="140700"/>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b="0" i="0" lang="en" sz="800" u="none" cap="none" strike="noStrike">
                <a:solidFill>
                  <a:srgbClr val="AEABAB"/>
                </a:solidFill>
                <a:latin typeface="Arial"/>
                <a:ea typeface="Arial"/>
                <a:cs typeface="Arial"/>
                <a:sym typeface="Arial"/>
              </a:rPr>
              <a:t>FLORIDA INTERNATIONAL UNIVERSITY</a:t>
            </a:r>
            <a:endParaRPr sz="3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25" name="Shape 25"/>
        <p:cNvGrpSpPr/>
        <p:nvPr/>
      </p:nvGrpSpPr>
      <p:grpSpPr>
        <a:xfrm>
          <a:off x="0" y="0"/>
          <a:ext cx="0" cy="0"/>
          <a:chOff x="0" y="0"/>
          <a:chExt cx="0" cy="0"/>
        </a:xfrm>
      </p:grpSpPr>
      <p:pic>
        <p:nvPicPr>
          <p:cNvPr descr="A picture containing bird&#10;&#10;Description automatically generated" id="26" name="Google Shape;26;p3"/>
          <p:cNvPicPr preferRelativeResize="0"/>
          <p:nvPr/>
        </p:nvPicPr>
        <p:blipFill rotWithShape="1">
          <a:blip r:embed="rId2">
            <a:alphaModFix/>
          </a:blip>
          <a:srcRect b="14612" l="13750" r="0" t="0"/>
          <a:stretch/>
        </p:blipFill>
        <p:spPr>
          <a:xfrm>
            <a:off x="1257339" y="1"/>
            <a:ext cx="7886659" cy="5143500"/>
          </a:xfrm>
          <a:prstGeom prst="rect">
            <a:avLst/>
          </a:prstGeom>
          <a:noFill/>
          <a:ln>
            <a:noFill/>
          </a:ln>
        </p:spPr>
      </p:pic>
      <p:sp>
        <p:nvSpPr>
          <p:cNvPr id="27" name="Google Shape;27;p3"/>
          <p:cNvSpPr/>
          <p:nvPr/>
        </p:nvSpPr>
        <p:spPr>
          <a:xfrm rot="-5400000">
            <a:off x="-1348643" y="2530651"/>
            <a:ext cx="5143500" cy="82200"/>
          </a:xfrm>
          <a:prstGeom prst="rect">
            <a:avLst/>
          </a:prstGeom>
          <a:gradFill>
            <a:gsLst>
              <a:gs pos="0">
                <a:srgbClr val="D92D8A"/>
              </a:gs>
              <a:gs pos="64000">
                <a:srgbClr val="F8C93E"/>
              </a:gs>
              <a:gs pos="100000">
                <a:srgbClr val="F8C93E"/>
              </a:gs>
            </a:gsLst>
            <a:lin ang="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nvGrpSpPr>
          <p:cNvPr id="28" name="Google Shape;28;p3"/>
          <p:cNvGrpSpPr/>
          <p:nvPr/>
        </p:nvGrpSpPr>
        <p:grpSpPr>
          <a:xfrm flipH="1">
            <a:off x="8587187" y="155014"/>
            <a:ext cx="391928" cy="397773"/>
            <a:chOff x="2645664" y="2011680"/>
            <a:chExt cx="735600" cy="746571"/>
          </a:xfrm>
        </p:grpSpPr>
        <p:sp>
          <p:nvSpPr>
            <p:cNvPr id="29" name="Google Shape;29;p3"/>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sp>
          <p:nvSpPr>
            <p:cNvPr id="30" name="Google Shape;30;p3"/>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pic>
        <p:nvPicPr>
          <p:cNvPr descr="A close up of a sign&#10;&#10;Description automatically generated" id="31" name="Google Shape;31;p3"/>
          <p:cNvPicPr preferRelativeResize="0"/>
          <p:nvPr/>
        </p:nvPicPr>
        <p:blipFill rotWithShape="1">
          <a:blip r:embed="rId3">
            <a:alphaModFix/>
          </a:blip>
          <a:srcRect b="0" l="0" r="0" t="0"/>
          <a:stretch/>
        </p:blipFill>
        <p:spPr>
          <a:xfrm>
            <a:off x="228606" y="4566839"/>
            <a:ext cx="568977" cy="488578"/>
          </a:xfrm>
          <a:prstGeom prst="rect">
            <a:avLst/>
          </a:prstGeom>
          <a:noFill/>
          <a:ln>
            <a:noFill/>
          </a:ln>
        </p:spPr>
      </p:pic>
      <p:sp>
        <p:nvSpPr>
          <p:cNvPr id="32" name="Google Shape;32;p3"/>
          <p:cNvSpPr txBox="1"/>
          <p:nvPr/>
        </p:nvSpPr>
        <p:spPr>
          <a:xfrm>
            <a:off x="6018619" y="4900945"/>
            <a:ext cx="2918400" cy="140700"/>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b="0" i="0" lang="en" sz="800" u="none" cap="none" strike="noStrike">
                <a:solidFill>
                  <a:srgbClr val="AEABAB"/>
                </a:solidFill>
                <a:latin typeface="Arial"/>
                <a:ea typeface="Arial"/>
                <a:cs typeface="Arial"/>
                <a:sym typeface="Arial"/>
              </a:rPr>
              <a:t>FLORIDA INTERNATIONAL UNIVERSITY</a:t>
            </a:r>
            <a:endParaRPr sz="3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3" name="Shape 33"/>
        <p:cNvGrpSpPr/>
        <p:nvPr/>
      </p:nvGrpSpPr>
      <p:grpSpPr>
        <a:xfrm>
          <a:off x="0" y="0"/>
          <a:ext cx="0" cy="0"/>
          <a:chOff x="0" y="0"/>
          <a:chExt cx="0" cy="0"/>
        </a:xfrm>
      </p:grpSpPr>
      <p:pic>
        <p:nvPicPr>
          <p:cNvPr descr="A close up of a logo&#10;&#10;Description automatically generated" id="34" name="Google Shape;34;p4"/>
          <p:cNvPicPr preferRelativeResize="0"/>
          <p:nvPr/>
        </p:nvPicPr>
        <p:blipFill rotWithShape="1">
          <a:blip r:embed="rId2">
            <a:alphaModFix/>
          </a:blip>
          <a:srcRect b="15703" l="0" r="88418" t="0"/>
          <a:stretch/>
        </p:blipFill>
        <p:spPr>
          <a:xfrm>
            <a:off x="0" y="0"/>
            <a:ext cx="1170437" cy="5143500"/>
          </a:xfrm>
          <a:prstGeom prst="rect">
            <a:avLst/>
          </a:prstGeom>
          <a:noFill/>
          <a:ln>
            <a:noFill/>
          </a:ln>
        </p:spPr>
      </p:pic>
      <p:sp>
        <p:nvSpPr>
          <p:cNvPr id="35" name="Google Shape;35;p4"/>
          <p:cNvSpPr/>
          <p:nvPr/>
        </p:nvSpPr>
        <p:spPr>
          <a:xfrm flipH="1" rot="5400000">
            <a:off x="-1364779" y="2530650"/>
            <a:ext cx="5143500" cy="822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nvGrpSpPr>
          <p:cNvPr id="36" name="Google Shape;36;p4"/>
          <p:cNvGrpSpPr/>
          <p:nvPr/>
        </p:nvGrpSpPr>
        <p:grpSpPr>
          <a:xfrm>
            <a:off x="8586859" y="158807"/>
            <a:ext cx="391950" cy="397895"/>
            <a:chOff x="11140959" y="745237"/>
            <a:chExt cx="522600" cy="530526"/>
          </a:xfrm>
        </p:grpSpPr>
        <p:sp>
          <p:nvSpPr>
            <p:cNvPr id="37" name="Google Shape;37;p4"/>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sp>
          <p:nvSpPr>
            <p:cNvPr id="38" name="Google Shape;38;p4"/>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39" name="Google Shape;39;p4"/>
          <p:cNvPicPr preferRelativeResize="0"/>
          <p:nvPr/>
        </p:nvPicPr>
        <p:blipFill rotWithShape="1">
          <a:blip r:embed="rId3">
            <a:alphaModFix/>
          </a:blip>
          <a:srcRect b="0" l="0" r="0" t="0"/>
          <a:stretch/>
        </p:blipFill>
        <p:spPr>
          <a:xfrm>
            <a:off x="198979" y="4522975"/>
            <a:ext cx="568977" cy="488578"/>
          </a:xfrm>
          <a:prstGeom prst="rect">
            <a:avLst/>
          </a:prstGeom>
          <a:noFill/>
          <a:ln>
            <a:noFill/>
          </a:ln>
        </p:spPr>
      </p:pic>
      <p:sp>
        <p:nvSpPr>
          <p:cNvPr id="40" name="Google Shape;40;p4"/>
          <p:cNvSpPr txBox="1"/>
          <p:nvPr/>
        </p:nvSpPr>
        <p:spPr>
          <a:xfrm>
            <a:off x="6018619" y="4900945"/>
            <a:ext cx="2918400" cy="140700"/>
          </a:xfrm>
          <a:prstGeom prst="rect">
            <a:avLst/>
          </a:prstGeom>
          <a:noFill/>
          <a:ln>
            <a:noFill/>
          </a:ln>
        </p:spPr>
        <p:txBody>
          <a:bodyPr anchorCtr="0" anchor="t" bIns="8725" lIns="17450" spcFirstLastPara="1" rIns="17450" wrap="square" tIns="8725">
            <a:spAutoFit/>
          </a:bodyPr>
          <a:lstStyle/>
          <a:p>
            <a:pPr indent="0" lvl="0" marL="0" marR="0" rtl="0" algn="ctr">
              <a:spcBef>
                <a:spcPts val="0"/>
              </a:spcBef>
              <a:spcAft>
                <a:spcPts val="0"/>
              </a:spcAft>
              <a:buNone/>
            </a:pPr>
            <a:r>
              <a:rPr b="0" i="0" lang="en" sz="800" u="none" cap="none" strike="noStrike">
                <a:solidFill>
                  <a:srgbClr val="AEABAB"/>
                </a:solidFill>
                <a:latin typeface="Arial"/>
                <a:ea typeface="Arial"/>
                <a:cs typeface="Arial"/>
                <a:sym typeface="Arial"/>
              </a:rPr>
              <a:t>FLORIDA INTERNATIONAL UNIVERSITY</a:t>
            </a:r>
            <a:endParaRPr sz="3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1" name="Shape 41"/>
        <p:cNvGrpSpPr/>
        <p:nvPr/>
      </p:nvGrpSpPr>
      <p:grpSpPr>
        <a:xfrm>
          <a:off x="0" y="0"/>
          <a:ext cx="0" cy="0"/>
          <a:chOff x="0" y="0"/>
          <a:chExt cx="0" cy="0"/>
        </a:xfrm>
      </p:grpSpPr>
      <p:sp>
        <p:nvSpPr>
          <p:cNvPr id="42" name="Google Shape;42;p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43" name="Google Shape;43;p5"/>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4" name="Google Shape;44;p5"/>
          <p:cNvSpPr txBox="1"/>
          <p:nvPr>
            <p:ph idx="12" type="sldNum"/>
          </p:nvPr>
        </p:nvSpPr>
        <p:spPr>
          <a:xfrm>
            <a:off x="8472458" y="4663217"/>
            <a:ext cx="548700" cy="393600"/>
          </a:xfrm>
          <a:prstGeom prst="rect">
            <a:avLst/>
          </a:prstGeom>
        </p:spPr>
        <p:txBody>
          <a:bodyPr anchorCtr="0" anchor="ctr" bIns="8725" lIns="17450" spcFirstLastPara="1" rIns="17450" wrap="square" tIns="87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10.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1" type="ftr"/>
          </p:nvPr>
        </p:nvSpPr>
        <p:spPr>
          <a:xfrm>
            <a:off x="3028950" y="4767264"/>
            <a:ext cx="3086100" cy="273900"/>
          </a:xfrm>
          <a:prstGeom prst="rect">
            <a:avLst/>
          </a:prstGeom>
          <a:noFill/>
          <a:ln>
            <a:noFill/>
          </a:ln>
        </p:spPr>
        <p:txBody>
          <a:bodyPr anchorCtr="0" anchor="ctr" bIns="8725" lIns="17450" spcFirstLastPara="1" rIns="17450" wrap="square" tIns="8725">
            <a:noAutofit/>
          </a:bodyPr>
          <a:lstStyle>
            <a:lvl1pPr lvl="0" marR="0" rtl="0" algn="ctr">
              <a:spcBef>
                <a:spcPts val="0"/>
              </a:spcBef>
              <a:spcAft>
                <a:spcPts val="0"/>
              </a:spcAft>
              <a:buSzPts val="300"/>
              <a:buNone/>
              <a:defRPr b="0" i="0" sz="1100" u="none" cap="none" strike="noStrike">
                <a:solidFill>
                  <a:srgbClr val="888888"/>
                </a:solidFill>
                <a:latin typeface="Calibri"/>
                <a:ea typeface="Calibri"/>
                <a:cs typeface="Calibri"/>
                <a:sym typeface="Calibri"/>
              </a:defRPr>
            </a:lvl1pPr>
            <a:lvl2pPr lvl="1"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2pPr>
            <a:lvl3pPr lvl="2"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3pPr>
            <a:lvl4pPr lvl="3"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4pPr>
            <a:lvl5pPr lvl="4"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5pPr>
            <a:lvl6pPr lvl="5"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6pPr>
            <a:lvl7pPr lvl="6"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7pPr>
            <a:lvl8pPr lvl="7"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8pPr>
            <a:lvl9pPr lvl="8" marR="0" rtl="0" algn="l">
              <a:spcBef>
                <a:spcPts val="0"/>
              </a:spcBef>
              <a:spcAft>
                <a:spcPts val="0"/>
              </a:spcAft>
              <a:buSzPts val="300"/>
              <a:buNone/>
              <a:defRPr b="0" i="0" sz="300" u="none" cap="none" strike="noStrike">
                <a:solidFill>
                  <a:schemeClr val="dk1"/>
                </a:solidFill>
                <a:latin typeface="Calibri"/>
                <a:ea typeface="Calibri"/>
                <a:cs typeface="Calibri"/>
                <a:sym typeface="Calibri"/>
              </a:defRPr>
            </a:lvl9pPr>
          </a:lstStyle>
          <a:p/>
        </p:txBody>
      </p:sp>
      <p:sp>
        <p:nvSpPr>
          <p:cNvPr id="7" name="Google Shape;7;p1"/>
          <p:cNvSpPr txBox="1"/>
          <p:nvPr>
            <p:ph idx="12" type="sldNum"/>
          </p:nvPr>
        </p:nvSpPr>
        <p:spPr>
          <a:xfrm>
            <a:off x="6457950" y="4767264"/>
            <a:ext cx="2057400" cy="273900"/>
          </a:xfrm>
          <a:prstGeom prst="rect">
            <a:avLst/>
          </a:prstGeom>
          <a:noFill/>
          <a:ln>
            <a:noFill/>
          </a:ln>
        </p:spPr>
        <p:txBody>
          <a:bodyPr anchorCtr="0" anchor="ctr" bIns="8725" lIns="17450" spcFirstLastPara="1" rIns="17450" wrap="square" tIns="8725">
            <a:noAutofit/>
          </a:bodyPr>
          <a:lstStyle>
            <a:lvl1pPr indent="0" lvl="0" marL="0" marR="0" rtl="0" algn="r">
              <a:spcBef>
                <a:spcPts val="0"/>
              </a:spcBef>
              <a:buNone/>
              <a:defRPr b="0" i="0" sz="1100" u="none" cap="none" strike="noStrike">
                <a:solidFill>
                  <a:srgbClr val="888888"/>
                </a:solidFill>
                <a:latin typeface="Calibri"/>
                <a:ea typeface="Calibri"/>
                <a:cs typeface="Calibri"/>
                <a:sym typeface="Calibri"/>
              </a:defRPr>
            </a:lvl1pPr>
            <a:lvl2pPr indent="0" lvl="1" marL="0" marR="0" rtl="0" algn="r">
              <a:spcBef>
                <a:spcPts val="0"/>
              </a:spcBef>
              <a:buNone/>
              <a:defRPr b="0" i="0" sz="1100" u="none" cap="none" strike="noStrike">
                <a:solidFill>
                  <a:srgbClr val="888888"/>
                </a:solidFill>
                <a:latin typeface="Calibri"/>
                <a:ea typeface="Calibri"/>
                <a:cs typeface="Calibri"/>
                <a:sym typeface="Calibri"/>
              </a:defRPr>
            </a:lvl2pPr>
            <a:lvl3pPr indent="0" lvl="2" marL="0" marR="0" rtl="0" algn="r">
              <a:spcBef>
                <a:spcPts val="0"/>
              </a:spcBef>
              <a:buNone/>
              <a:defRPr b="0" i="0" sz="1100" u="none" cap="none" strike="noStrike">
                <a:solidFill>
                  <a:srgbClr val="888888"/>
                </a:solidFill>
                <a:latin typeface="Calibri"/>
                <a:ea typeface="Calibri"/>
                <a:cs typeface="Calibri"/>
                <a:sym typeface="Calibri"/>
              </a:defRPr>
            </a:lvl3pPr>
            <a:lvl4pPr indent="0" lvl="3" marL="0" marR="0" rtl="0" algn="r">
              <a:spcBef>
                <a:spcPts val="0"/>
              </a:spcBef>
              <a:buNone/>
              <a:defRPr b="0" i="0" sz="1100" u="none" cap="none" strike="noStrike">
                <a:solidFill>
                  <a:srgbClr val="888888"/>
                </a:solidFill>
                <a:latin typeface="Calibri"/>
                <a:ea typeface="Calibri"/>
                <a:cs typeface="Calibri"/>
                <a:sym typeface="Calibri"/>
              </a:defRPr>
            </a:lvl4pPr>
            <a:lvl5pPr indent="0" lvl="4" marL="0" marR="0" rtl="0" algn="r">
              <a:spcBef>
                <a:spcPts val="0"/>
              </a:spcBef>
              <a:buNone/>
              <a:defRPr b="0" i="0" sz="1100" u="none" cap="none" strike="noStrike">
                <a:solidFill>
                  <a:srgbClr val="888888"/>
                </a:solidFill>
                <a:latin typeface="Calibri"/>
                <a:ea typeface="Calibri"/>
                <a:cs typeface="Calibri"/>
                <a:sym typeface="Calibri"/>
              </a:defRPr>
            </a:lvl5pPr>
            <a:lvl6pPr indent="0" lvl="5" marL="0" marR="0" rtl="0" algn="r">
              <a:spcBef>
                <a:spcPts val="0"/>
              </a:spcBef>
              <a:buNone/>
              <a:defRPr b="0" i="0" sz="1100" u="none" cap="none" strike="noStrike">
                <a:solidFill>
                  <a:srgbClr val="888888"/>
                </a:solidFill>
                <a:latin typeface="Calibri"/>
                <a:ea typeface="Calibri"/>
                <a:cs typeface="Calibri"/>
                <a:sym typeface="Calibri"/>
              </a:defRPr>
            </a:lvl6pPr>
            <a:lvl7pPr indent="0" lvl="6" marL="0" marR="0" rtl="0" algn="r">
              <a:spcBef>
                <a:spcPts val="0"/>
              </a:spcBef>
              <a:buNone/>
              <a:defRPr b="0" i="0" sz="1100" u="none" cap="none" strike="noStrike">
                <a:solidFill>
                  <a:srgbClr val="888888"/>
                </a:solidFill>
                <a:latin typeface="Calibri"/>
                <a:ea typeface="Calibri"/>
                <a:cs typeface="Calibri"/>
                <a:sym typeface="Calibri"/>
              </a:defRPr>
            </a:lvl7pPr>
            <a:lvl8pPr indent="0" lvl="7" marL="0" marR="0" rtl="0" algn="r">
              <a:spcBef>
                <a:spcPts val="0"/>
              </a:spcBef>
              <a:buNone/>
              <a:defRPr b="0" i="0" sz="1100" u="none" cap="none" strike="noStrike">
                <a:solidFill>
                  <a:srgbClr val="888888"/>
                </a:solidFill>
                <a:latin typeface="Calibri"/>
                <a:ea typeface="Calibri"/>
                <a:cs typeface="Calibri"/>
                <a:sym typeface="Calibri"/>
              </a:defRPr>
            </a:lvl8pPr>
            <a:lvl9pPr indent="0" lvl="8" marL="0" marR="0" rtl="0" algn="r">
              <a:spcBef>
                <a:spcPts val="0"/>
              </a:spcBef>
              <a:buNone/>
              <a:defRPr b="0" i="0" sz="11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pic>
        <p:nvPicPr>
          <p:cNvPr descr="A picture containing bird&#10;&#10;Description automatically generated" id="8" name="Google Shape;8;p1"/>
          <p:cNvPicPr preferRelativeResize="0"/>
          <p:nvPr/>
        </p:nvPicPr>
        <p:blipFill rotWithShape="1">
          <a:blip r:embed="rId1">
            <a:alphaModFix/>
          </a:blip>
          <a:srcRect b="14612" l="13750" r="0" t="0"/>
          <a:stretch/>
        </p:blipFill>
        <p:spPr>
          <a:xfrm>
            <a:off x="1257339" y="1"/>
            <a:ext cx="7886659" cy="5143500"/>
          </a:xfrm>
          <a:prstGeom prst="rect">
            <a:avLst/>
          </a:prstGeom>
          <a:noFill/>
          <a:ln>
            <a:noFill/>
          </a:ln>
        </p:spPr>
      </p:pic>
      <p:sp>
        <p:nvSpPr>
          <p:cNvPr id="9" name="Google Shape;9;p1"/>
          <p:cNvSpPr txBox="1"/>
          <p:nvPr/>
        </p:nvSpPr>
        <p:spPr>
          <a:xfrm>
            <a:off x="1440180" y="399326"/>
            <a:ext cx="7289100" cy="888000"/>
          </a:xfrm>
          <a:prstGeom prst="rect">
            <a:avLst/>
          </a:prstGeom>
          <a:noFill/>
          <a:ln>
            <a:noFill/>
          </a:ln>
        </p:spPr>
        <p:txBody>
          <a:bodyPr anchorCtr="0" anchor="t" bIns="8725" lIns="17450" spcFirstLastPara="1" rIns="17450" wrap="square" tIns="8725">
            <a:noAutofit/>
          </a:bodyPr>
          <a:lstStyle/>
          <a:p>
            <a:pPr indent="0" lvl="0" marL="0" marR="0" rtl="0" algn="l">
              <a:lnSpc>
                <a:spcPct val="90000"/>
              </a:lnSpc>
              <a:spcBef>
                <a:spcPts val="0"/>
              </a:spcBef>
              <a:spcAft>
                <a:spcPts val="0"/>
              </a:spcAft>
              <a:buClr>
                <a:schemeClr val="lt1"/>
              </a:buClr>
              <a:buSzPts val="700"/>
              <a:buFont typeface="Calibri"/>
              <a:buNone/>
            </a:pPr>
            <a:r>
              <a:t/>
            </a:r>
            <a:endParaRPr b="0" i="0" sz="700" u="none" cap="none" strike="noStrike">
              <a:solidFill>
                <a:schemeClr val="lt1"/>
              </a:solidFill>
              <a:latin typeface="Calibri"/>
              <a:ea typeface="Calibri"/>
              <a:cs typeface="Calibri"/>
              <a:sym typeface="Calibri"/>
            </a:endParaRPr>
          </a:p>
        </p:txBody>
      </p:sp>
      <p:sp>
        <p:nvSpPr>
          <p:cNvPr id="10" name="Google Shape;10;p1"/>
          <p:cNvSpPr txBox="1"/>
          <p:nvPr/>
        </p:nvSpPr>
        <p:spPr>
          <a:xfrm>
            <a:off x="1440180" y="1369219"/>
            <a:ext cx="7289100" cy="2966700"/>
          </a:xfrm>
          <a:prstGeom prst="rect">
            <a:avLst/>
          </a:prstGeom>
          <a:noFill/>
          <a:ln>
            <a:noFill/>
          </a:ln>
        </p:spPr>
        <p:txBody>
          <a:bodyPr anchorCtr="0" anchor="t" bIns="8725" lIns="17450" spcFirstLastPara="1" rIns="17450" wrap="square" tIns="8725">
            <a:noAutofit/>
          </a:bodyPr>
          <a:lstStyle/>
          <a:p>
            <a:pPr indent="0" lvl="0" marL="0" marR="0" rtl="0" algn="l">
              <a:lnSpc>
                <a:spcPct val="90000"/>
              </a:lnSpc>
              <a:spcBef>
                <a:spcPts val="0"/>
              </a:spcBef>
              <a:spcAft>
                <a:spcPts val="0"/>
              </a:spcAft>
              <a:buClr>
                <a:schemeClr val="lt1"/>
              </a:buClr>
              <a:buSzPts val="400"/>
              <a:buFont typeface="Arial"/>
              <a:buNone/>
            </a:pPr>
            <a:r>
              <a:t/>
            </a:r>
            <a:endParaRPr b="0" i="0" sz="400" u="none" cap="none" strike="noStrike">
              <a:solidFill>
                <a:schemeClr val="lt1"/>
              </a:solidFill>
              <a:latin typeface="Calibri"/>
              <a:ea typeface="Calibri"/>
              <a:cs typeface="Calibri"/>
              <a:sym typeface="Calibri"/>
            </a:endParaRPr>
          </a:p>
        </p:txBody>
      </p:sp>
      <p:sp>
        <p:nvSpPr>
          <p:cNvPr id="11" name="Google Shape;11;p1"/>
          <p:cNvSpPr/>
          <p:nvPr/>
        </p:nvSpPr>
        <p:spPr>
          <a:xfrm flipH="1" rot="5400000">
            <a:off x="-1355512" y="2530650"/>
            <a:ext cx="5143500" cy="822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nvGrpSpPr>
          <p:cNvPr id="12" name="Google Shape;12;p1"/>
          <p:cNvGrpSpPr/>
          <p:nvPr/>
        </p:nvGrpSpPr>
        <p:grpSpPr>
          <a:xfrm>
            <a:off x="8586859" y="158807"/>
            <a:ext cx="391950" cy="397895"/>
            <a:chOff x="11140959" y="745237"/>
            <a:chExt cx="522600" cy="530526"/>
          </a:xfrm>
        </p:grpSpPr>
        <p:sp>
          <p:nvSpPr>
            <p:cNvPr id="13" name="Google Shape;13;p1"/>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sp>
          <p:nvSpPr>
            <p:cNvPr id="14" name="Google Shape;14;p1"/>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8725" lIns="17450" spcFirstLastPara="1" rIns="17450" wrap="square" tIns="8725">
              <a:noAutofit/>
            </a:bodyPr>
            <a:lstStyle/>
            <a:p>
              <a:pPr indent="0" lvl="0" marL="0" marR="0" rtl="0" algn="ctr">
                <a:spcBef>
                  <a:spcPts val="0"/>
                </a:spcBef>
                <a:spcAft>
                  <a:spcPts val="0"/>
                </a:spcAft>
                <a:buNone/>
              </a:pPr>
              <a:r>
                <a:t/>
              </a:r>
              <a:endParaRPr b="0" i="0" sz="300" u="none" cap="none" strike="noStrike">
                <a:solidFill>
                  <a:schemeClr val="lt1"/>
                </a:solidFill>
                <a:latin typeface="Calibri"/>
                <a:ea typeface="Calibri"/>
                <a:cs typeface="Calibri"/>
                <a:sym typeface="Calibri"/>
              </a:endParaRPr>
            </a:p>
          </p:txBody>
        </p:sp>
      </p:grpSp>
      <p:sp>
        <p:nvSpPr>
          <p:cNvPr id="15" name="Google Shape;15;p1"/>
          <p:cNvSpPr txBox="1"/>
          <p:nvPr/>
        </p:nvSpPr>
        <p:spPr>
          <a:xfrm>
            <a:off x="4012442" y="4816361"/>
            <a:ext cx="4924200" cy="140700"/>
          </a:xfrm>
          <a:prstGeom prst="rect">
            <a:avLst/>
          </a:prstGeom>
          <a:noFill/>
          <a:ln>
            <a:noFill/>
          </a:ln>
        </p:spPr>
        <p:txBody>
          <a:bodyPr anchorCtr="0" anchor="t" bIns="8725" lIns="17450" spcFirstLastPara="1" rIns="17450" wrap="square" tIns="8725">
            <a:spAutoFit/>
          </a:bodyPr>
          <a:lstStyle/>
          <a:p>
            <a:pPr indent="0" lvl="0" marL="0" marR="0" rtl="0" algn="r">
              <a:spcBef>
                <a:spcPts val="0"/>
              </a:spcBef>
              <a:spcAft>
                <a:spcPts val="0"/>
              </a:spcAft>
              <a:buNone/>
            </a:pPr>
            <a:r>
              <a:rPr b="0" i="0" lang="en" sz="800" u="none" cap="none" strike="noStrike">
                <a:solidFill>
                  <a:srgbClr val="F2F2F2"/>
                </a:solidFill>
                <a:latin typeface="Arial"/>
                <a:ea typeface="Arial"/>
                <a:cs typeface="Arial"/>
                <a:sym typeface="Arial"/>
              </a:rPr>
              <a:t>COLLEGE OF ENGINEERING AND COMPUTING</a:t>
            </a:r>
            <a:endParaRPr sz="300"/>
          </a:p>
        </p:txBody>
      </p:sp>
      <p:pic>
        <p:nvPicPr>
          <p:cNvPr descr="A close up of a sign&#10;&#10;Description automatically generated" id="16" name="Google Shape;16;p1"/>
          <p:cNvPicPr preferRelativeResize="0"/>
          <p:nvPr/>
        </p:nvPicPr>
        <p:blipFill rotWithShape="1">
          <a:blip r:embed="rId2">
            <a:alphaModFix/>
          </a:blip>
          <a:srcRect b="0" l="0" r="0" t="0"/>
          <a:stretch/>
        </p:blipFill>
        <p:spPr>
          <a:xfrm>
            <a:off x="228606" y="4566839"/>
            <a:ext cx="568977" cy="48857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9.jpg"/><Relationship Id="rId5" Type="http://schemas.openxmlformats.org/officeDocument/2006/relationships/image" Target="../media/image5.png"/><Relationship Id="rId6"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 name="Shape 48"/>
        <p:cNvGrpSpPr/>
        <p:nvPr/>
      </p:nvGrpSpPr>
      <p:grpSpPr>
        <a:xfrm>
          <a:off x="0" y="0"/>
          <a:ext cx="0" cy="0"/>
          <a:chOff x="0" y="0"/>
          <a:chExt cx="0" cy="0"/>
        </a:xfrm>
      </p:grpSpPr>
      <p:pic>
        <p:nvPicPr>
          <p:cNvPr descr="Text&#10;&#10;Description automatically generated" id="49" name="Google Shape;49;p6"/>
          <p:cNvPicPr preferRelativeResize="0"/>
          <p:nvPr/>
        </p:nvPicPr>
        <p:blipFill rotWithShape="1">
          <a:blip r:embed="rId3">
            <a:alphaModFix/>
          </a:blip>
          <a:srcRect b="0" l="0" r="0" t="0"/>
          <a:stretch/>
        </p:blipFill>
        <p:spPr>
          <a:xfrm>
            <a:off x="126229" y="100098"/>
            <a:ext cx="965399" cy="552950"/>
          </a:xfrm>
          <a:prstGeom prst="rect">
            <a:avLst/>
          </a:prstGeom>
          <a:noFill/>
          <a:ln>
            <a:noFill/>
          </a:ln>
        </p:spPr>
      </p:pic>
      <p:sp>
        <p:nvSpPr>
          <p:cNvPr id="50" name="Google Shape;50;p6"/>
          <p:cNvSpPr txBox="1"/>
          <p:nvPr/>
        </p:nvSpPr>
        <p:spPr>
          <a:xfrm>
            <a:off x="1320425" y="100100"/>
            <a:ext cx="6726000" cy="646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 sz="1800" u="none" cap="none" strike="noStrike">
                <a:solidFill>
                  <a:srgbClr val="FFFFFF"/>
                </a:solidFill>
                <a:latin typeface="Times New Roman"/>
                <a:ea typeface="Times New Roman"/>
                <a:cs typeface="Times New Roman"/>
                <a:sym typeface="Times New Roman"/>
              </a:rPr>
              <a:t>Knight Foundation School of Computing and Information Sciences </a:t>
            </a:r>
            <a:endParaRPr b="1" sz="1800" u="none" cap="none" strike="noStrike">
              <a:solidFill>
                <a:srgbClr val="FFFFFF"/>
              </a:solidFill>
              <a:latin typeface="Times New Roman"/>
              <a:ea typeface="Times New Roman"/>
              <a:cs typeface="Times New Roman"/>
              <a:sym typeface="Times New Roman"/>
            </a:endParaRPr>
          </a:p>
          <a:p>
            <a:pPr indent="0" lvl="0" marL="0" marR="0" rtl="0" algn="l">
              <a:spcBef>
                <a:spcPts val="0"/>
              </a:spcBef>
              <a:spcAft>
                <a:spcPts val="0"/>
              </a:spcAft>
              <a:buNone/>
            </a:pPr>
            <a:r>
              <a:rPr b="1" lang="en" sz="1800">
                <a:solidFill>
                  <a:srgbClr val="FFFFFF"/>
                </a:solidFill>
                <a:latin typeface="Times New Roman"/>
                <a:ea typeface="Times New Roman"/>
                <a:cs typeface="Times New Roman"/>
                <a:sym typeface="Times New Roman"/>
              </a:rPr>
              <a:t>Summer </a:t>
            </a:r>
            <a:r>
              <a:rPr b="1" lang="en" sz="1800" u="none" cap="none" strike="noStrike">
                <a:solidFill>
                  <a:srgbClr val="FFFFFF"/>
                </a:solidFill>
                <a:latin typeface="Times New Roman"/>
                <a:ea typeface="Times New Roman"/>
                <a:cs typeface="Times New Roman"/>
                <a:sym typeface="Times New Roman"/>
              </a:rPr>
              <a:t>2022 Capstone </a:t>
            </a:r>
            <a:r>
              <a:rPr b="1" lang="en" sz="1800">
                <a:solidFill>
                  <a:srgbClr val="FFFFFF"/>
                </a:solidFill>
                <a:latin typeface="Times New Roman"/>
                <a:ea typeface="Times New Roman"/>
                <a:cs typeface="Times New Roman"/>
                <a:sym typeface="Times New Roman"/>
              </a:rPr>
              <a:t>II</a:t>
            </a:r>
            <a:r>
              <a:rPr b="1" lang="en" sz="1800" u="none" cap="none" strike="noStrike">
                <a:solidFill>
                  <a:srgbClr val="FFFFFF"/>
                </a:solidFill>
                <a:latin typeface="Times New Roman"/>
                <a:ea typeface="Times New Roman"/>
                <a:cs typeface="Times New Roman"/>
                <a:sym typeface="Times New Roman"/>
              </a:rPr>
              <a:t> Project</a:t>
            </a:r>
            <a:endParaRPr b="1" sz="1800">
              <a:latin typeface="Times New Roman"/>
              <a:ea typeface="Times New Roman"/>
              <a:cs typeface="Times New Roman"/>
              <a:sym typeface="Times New Roman"/>
            </a:endParaRPr>
          </a:p>
        </p:txBody>
      </p:sp>
      <p:sp>
        <p:nvSpPr>
          <p:cNvPr id="51" name="Google Shape;51;p6"/>
          <p:cNvSpPr txBox="1"/>
          <p:nvPr/>
        </p:nvSpPr>
        <p:spPr>
          <a:xfrm>
            <a:off x="1320425" y="653050"/>
            <a:ext cx="6254100" cy="89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00FFFF"/>
                </a:solidFill>
                <a:latin typeface="Times New Roman"/>
                <a:ea typeface="Times New Roman"/>
                <a:cs typeface="Times New Roman"/>
                <a:sym typeface="Times New Roman"/>
              </a:rPr>
              <a:t>ComboCounter</a:t>
            </a:r>
            <a:endParaRPr sz="1600">
              <a:solidFill>
                <a:srgbClr val="00FFFF"/>
              </a:solidFill>
              <a:latin typeface="Times New Roman"/>
              <a:ea typeface="Times New Roman"/>
              <a:cs typeface="Times New Roman"/>
              <a:sym typeface="Times New Roman"/>
            </a:endParaRPr>
          </a:p>
          <a:p>
            <a:pPr indent="0" lvl="0" marL="0" rtl="0" algn="l">
              <a:spcBef>
                <a:spcPts val="0"/>
              </a:spcBef>
              <a:spcAft>
                <a:spcPts val="0"/>
              </a:spcAft>
              <a:buNone/>
            </a:pPr>
            <a:r>
              <a:rPr b="1" lang="en" sz="1000">
                <a:solidFill>
                  <a:schemeClr val="lt1"/>
                </a:solidFill>
                <a:latin typeface="Times New Roman"/>
                <a:ea typeface="Times New Roman"/>
                <a:cs typeface="Times New Roman"/>
                <a:sym typeface="Times New Roman"/>
              </a:rPr>
              <a:t>Students: </a:t>
            </a:r>
            <a:r>
              <a:rPr lang="en" sz="1000">
                <a:solidFill>
                  <a:schemeClr val="lt1"/>
                </a:solidFill>
                <a:latin typeface="Times New Roman"/>
                <a:ea typeface="Times New Roman"/>
                <a:cs typeface="Times New Roman"/>
                <a:sym typeface="Times New Roman"/>
              </a:rPr>
              <a:t>Ivan Rosyaykin</a:t>
            </a:r>
            <a:endParaRPr sz="1000">
              <a:solidFill>
                <a:schemeClr val="lt1"/>
              </a:solidFill>
              <a:latin typeface="Times New Roman"/>
              <a:ea typeface="Times New Roman"/>
              <a:cs typeface="Times New Roman"/>
              <a:sym typeface="Times New Roman"/>
            </a:endParaRPr>
          </a:p>
          <a:p>
            <a:pPr indent="0" lvl="0" marL="0" rtl="0" algn="l">
              <a:spcBef>
                <a:spcPts val="0"/>
              </a:spcBef>
              <a:spcAft>
                <a:spcPts val="0"/>
              </a:spcAft>
              <a:buNone/>
            </a:pPr>
            <a:r>
              <a:rPr b="1" lang="en" sz="1000">
                <a:solidFill>
                  <a:schemeClr val="lt1"/>
                </a:solidFill>
                <a:latin typeface="Times New Roman"/>
                <a:ea typeface="Times New Roman"/>
                <a:cs typeface="Times New Roman"/>
                <a:sym typeface="Times New Roman"/>
              </a:rPr>
              <a:t>Mentor:</a:t>
            </a:r>
            <a:r>
              <a:rPr b="1" i="1" lang="en" sz="1000">
                <a:solidFill>
                  <a:schemeClr val="lt1"/>
                </a:solidFill>
                <a:latin typeface="Times New Roman"/>
                <a:ea typeface="Times New Roman"/>
                <a:cs typeface="Times New Roman"/>
                <a:sym typeface="Times New Roman"/>
              </a:rPr>
              <a:t> </a:t>
            </a:r>
            <a:r>
              <a:rPr lang="en" sz="1000">
                <a:solidFill>
                  <a:schemeClr val="lt1"/>
                </a:solidFill>
                <a:latin typeface="Times New Roman"/>
                <a:ea typeface="Times New Roman"/>
                <a:cs typeface="Times New Roman"/>
                <a:sym typeface="Times New Roman"/>
              </a:rPr>
              <a:t>Michael Buchar</a:t>
            </a:r>
            <a:endParaRPr sz="1000">
              <a:solidFill>
                <a:schemeClr val="lt1"/>
              </a:solidFill>
              <a:latin typeface="Times New Roman"/>
              <a:ea typeface="Times New Roman"/>
              <a:cs typeface="Times New Roman"/>
              <a:sym typeface="Times New Roman"/>
            </a:endParaRPr>
          </a:p>
          <a:p>
            <a:pPr indent="0" lvl="0" marL="0" rtl="0" algn="l">
              <a:spcBef>
                <a:spcPts val="0"/>
              </a:spcBef>
              <a:spcAft>
                <a:spcPts val="0"/>
              </a:spcAft>
              <a:buNone/>
            </a:pPr>
            <a:r>
              <a:rPr b="1" lang="en" sz="1000">
                <a:solidFill>
                  <a:schemeClr val="lt1"/>
                </a:solidFill>
                <a:latin typeface="Times New Roman"/>
                <a:ea typeface="Times New Roman"/>
                <a:cs typeface="Times New Roman"/>
                <a:sym typeface="Times New Roman"/>
              </a:rPr>
              <a:t>Instructor/Faculty:</a:t>
            </a:r>
            <a:r>
              <a:rPr b="1" i="1" lang="en" sz="1000">
                <a:solidFill>
                  <a:schemeClr val="lt1"/>
                </a:solidFill>
                <a:latin typeface="Times New Roman"/>
                <a:ea typeface="Times New Roman"/>
                <a:cs typeface="Times New Roman"/>
                <a:sym typeface="Times New Roman"/>
              </a:rPr>
              <a:t> </a:t>
            </a:r>
            <a:r>
              <a:rPr lang="en" sz="1000">
                <a:solidFill>
                  <a:schemeClr val="lt1"/>
                </a:solidFill>
                <a:latin typeface="Times New Roman"/>
                <a:ea typeface="Times New Roman"/>
                <a:cs typeface="Times New Roman"/>
                <a:sym typeface="Times New Roman"/>
              </a:rPr>
              <a:t>Dr. Masoud Sadjadi,</a:t>
            </a:r>
            <a:r>
              <a:rPr i="1" lang="en" sz="1000">
                <a:solidFill>
                  <a:schemeClr val="lt1"/>
                </a:solidFill>
                <a:latin typeface="Times New Roman"/>
                <a:ea typeface="Times New Roman"/>
                <a:cs typeface="Times New Roman"/>
                <a:sym typeface="Times New Roman"/>
              </a:rPr>
              <a:t> </a:t>
            </a:r>
            <a:r>
              <a:rPr lang="en" sz="1000">
                <a:solidFill>
                  <a:schemeClr val="lt1"/>
                </a:solidFill>
                <a:latin typeface="Times New Roman"/>
                <a:ea typeface="Times New Roman"/>
                <a:cs typeface="Times New Roman"/>
                <a:sym typeface="Times New Roman"/>
              </a:rPr>
              <a:t>Florida International University</a:t>
            </a:r>
            <a:endParaRPr sz="1000">
              <a:latin typeface="Times New Roman"/>
              <a:ea typeface="Times New Roman"/>
              <a:cs typeface="Times New Roman"/>
              <a:sym typeface="Times New Roman"/>
            </a:endParaRPr>
          </a:p>
        </p:txBody>
      </p:sp>
      <p:sp>
        <p:nvSpPr>
          <p:cNvPr id="52" name="Google Shape;52;p6"/>
          <p:cNvSpPr txBox="1"/>
          <p:nvPr/>
        </p:nvSpPr>
        <p:spPr>
          <a:xfrm>
            <a:off x="4920725" y="1690025"/>
            <a:ext cx="2229000" cy="723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lt1"/>
                </a:solidFill>
              </a:rPr>
              <a:t>1) JavaScript</a:t>
            </a:r>
            <a:endParaRPr sz="700">
              <a:solidFill>
                <a:schemeClr val="lt1"/>
              </a:solidFill>
            </a:endParaRPr>
          </a:p>
          <a:p>
            <a:pPr indent="0" lvl="0" marL="0" rtl="0" algn="l">
              <a:spcBef>
                <a:spcPts val="0"/>
              </a:spcBef>
              <a:spcAft>
                <a:spcPts val="0"/>
              </a:spcAft>
              <a:buNone/>
            </a:pPr>
            <a:r>
              <a:rPr lang="en" sz="700">
                <a:solidFill>
                  <a:schemeClr val="lt1"/>
                </a:solidFill>
              </a:rPr>
              <a:t>2) Java</a:t>
            </a:r>
            <a:endParaRPr sz="700">
              <a:solidFill>
                <a:schemeClr val="lt1"/>
              </a:solidFill>
            </a:endParaRPr>
          </a:p>
          <a:p>
            <a:pPr indent="0" lvl="0" marL="0" rtl="0" algn="l">
              <a:spcBef>
                <a:spcPts val="0"/>
              </a:spcBef>
              <a:spcAft>
                <a:spcPts val="0"/>
              </a:spcAft>
              <a:buNone/>
            </a:pPr>
            <a:r>
              <a:rPr lang="en" sz="700">
                <a:solidFill>
                  <a:schemeClr val="lt1"/>
                </a:solidFill>
              </a:rPr>
              <a:t>3) Jira</a:t>
            </a:r>
            <a:endParaRPr sz="700">
              <a:solidFill>
                <a:schemeClr val="lt1"/>
              </a:solidFill>
            </a:endParaRPr>
          </a:p>
          <a:p>
            <a:pPr indent="0" lvl="0" marL="0" rtl="0" algn="l">
              <a:spcBef>
                <a:spcPts val="0"/>
              </a:spcBef>
              <a:spcAft>
                <a:spcPts val="0"/>
              </a:spcAft>
              <a:buNone/>
            </a:pPr>
            <a:r>
              <a:rPr lang="en" sz="700">
                <a:solidFill>
                  <a:schemeClr val="lt1"/>
                </a:solidFill>
              </a:rPr>
              <a:t>4) Google Docs</a:t>
            </a:r>
            <a:endParaRPr sz="700">
              <a:solidFill>
                <a:schemeClr val="lt1"/>
              </a:solidFill>
            </a:endParaRPr>
          </a:p>
          <a:p>
            <a:pPr indent="0" lvl="0" marL="0" rtl="0" algn="l">
              <a:spcBef>
                <a:spcPts val="0"/>
              </a:spcBef>
              <a:spcAft>
                <a:spcPts val="0"/>
              </a:spcAft>
              <a:buNone/>
            </a:pPr>
            <a:r>
              <a:rPr lang="en" sz="700">
                <a:solidFill>
                  <a:schemeClr val="lt1"/>
                </a:solidFill>
              </a:rPr>
              <a:t>5) Github</a:t>
            </a:r>
            <a:endParaRPr sz="700">
              <a:solidFill>
                <a:schemeClr val="lt1"/>
              </a:solidFill>
            </a:endParaRPr>
          </a:p>
        </p:txBody>
      </p:sp>
      <p:pic>
        <p:nvPicPr>
          <p:cNvPr id="53" name="Google Shape;53;p6"/>
          <p:cNvPicPr preferRelativeResize="0"/>
          <p:nvPr/>
        </p:nvPicPr>
        <p:blipFill rotWithShape="1">
          <a:blip r:embed="rId4">
            <a:alphaModFix/>
          </a:blip>
          <a:srcRect b="-220600" l="1250" r="-1249" t="220600"/>
          <a:stretch/>
        </p:blipFill>
        <p:spPr>
          <a:xfrm>
            <a:off x="3076425" y="17947875"/>
            <a:ext cx="3674751" cy="2524474"/>
          </a:xfrm>
          <a:prstGeom prst="rect">
            <a:avLst/>
          </a:prstGeom>
          <a:noFill/>
          <a:ln>
            <a:noFill/>
          </a:ln>
        </p:spPr>
      </p:pic>
      <p:sp>
        <p:nvSpPr>
          <p:cNvPr id="54" name="Google Shape;54;p6"/>
          <p:cNvSpPr txBox="1"/>
          <p:nvPr/>
        </p:nvSpPr>
        <p:spPr>
          <a:xfrm>
            <a:off x="7208313" y="1296975"/>
            <a:ext cx="9972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Object Design</a:t>
            </a:r>
            <a:endParaRPr b="1" sz="700">
              <a:solidFill>
                <a:schemeClr val="lt1"/>
              </a:solidFill>
            </a:endParaRPr>
          </a:p>
        </p:txBody>
      </p:sp>
      <p:sp>
        <p:nvSpPr>
          <p:cNvPr id="55" name="Google Shape;55;p6"/>
          <p:cNvSpPr txBox="1"/>
          <p:nvPr/>
        </p:nvSpPr>
        <p:spPr>
          <a:xfrm>
            <a:off x="2332500" y="3490675"/>
            <a:ext cx="924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System Design</a:t>
            </a:r>
            <a:endParaRPr/>
          </a:p>
        </p:txBody>
      </p:sp>
      <p:sp>
        <p:nvSpPr>
          <p:cNvPr id="56" name="Google Shape;56;p6"/>
          <p:cNvSpPr txBox="1"/>
          <p:nvPr/>
        </p:nvSpPr>
        <p:spPr>
          <a:xfrm>
            <a:off x="3217925" y="1655675"/>
            <a:ext cx="1621800" cy="11544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Clr>
                <a:schemeClr val="dk1"/>
              </a:buClr>
              <a:buFont typeface="Arial"/>
              <a:buNone/>
            </a:pPr>
            <a:r>
              <a:rPr lang="en" sz="700">
                <a:solidFill>
                  <a:schemeClr val="lt1"/>
                </a:solidFill>
              </a:rPr>
              <a:t>The current system works as a two part design. There is an app that permits for mobile setup of a training session, alongside an application that works directly with the hardware to provide live updates during a training session. The app is a JavaScript application while the live software is a Java application. </a:t>
            </a:r>
            <a:endParaRPr sz="700"/>
          </a:p>
        </p:txBody>
      </p:sp>
      <p:sp>
        <p:nvSpPr>
          <p:cNvPr id="57" name="Google Shape;57;p6"/>
          <p:cNvSpPr txBox="1"/>
          <p:nvPr/>
        </p:nvSpPr>
        <p:spPr>
          <a:xfrm>
            <a:off x="4981225" y="1509000"/>
            <a:ext cx="15087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Implementation</a:t>
            </a:r>
            <a:endParaRPr b="1" sz="700">
              <a:solidFill>
                <a:schemeClr val="lt1"/>
              </a:solidFill>
            </a:endParaRPr>
          </a:p>
        </p:txBody>
      </p:sp>
      <p:sp>
        <p:nvSpPr>
          <p:cNvPr id="58" name="Google Shape;58;p6"/>
          <p:cNvSpPr txBox="1"/>
          <p:nvPr/>
        </p:nvSpPr>
        <p:spPr>
          <a:xfrm>
            <a:off x="3452375" y="1509000"/>
            <a:ext cx="1152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Current System</a:t>
            </a:r>
            <a:endParaRPr/>
          </a:p>
        </p:txBody>
      </p:sp>
      <p:sp>
        <p:nvSpPr>
          <p:cNvPr id="59" name="Google Shape;59;p6"/>
          <p:cNvSpPr txBox="1"/>
          <p:nvPr/>
        </p:nvSpPr>
        <p:spPr>
          <a:xfrm>
            <a:off x="4697125" y="2557500"/>
            <a:ext cx="9249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Verification</a:t>
            </a:r>
            <a:endParaRPr b="1" sz="700">
              <a:solidFill>
                <a:schemeClr val="lt1"/>
              </a:solidFill>
            </a:endParaRPr>
          </a:p>
        </p:txBody>
      </p:sp>
      <p:sp>
        <p:nvSpPr>
          <p:cNvPr id="60" name="Google Shape;60;p6"/>
          <p:cNvSpPr txBox="1"/>
          <p:nvPr/>
        </p:nvSpPr>
        <p:spPr>
          <a:xfrm>
            <a:off x="4260163" y="2810063"/>
            <a:ext cx="1716900" cy="6156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700">
                <a:solidFill>
                  <a:schemeClr val="lt1"/>
                </a:solidFill>
              </a:rPr>
              <a:t>Mobile app was tested using an emulator hosted on a Windows computer while Java app was just run in NetBeans.</a:t>
            </a:r>
            <a:endParaRPr sz="700">
              <a:solidFill>
                <a:schemeClr val="lt1"/>
              </a:solidFill>
            </a:endParaRPr>
          </a:p>
        </p:txBody>
      </p:sp>
      <p:sp>
        <p:nvSpPr>
          <p:cNvPr id="61" name="Google Shape;61;p6"/>
          <p:cNvSpPr txBox="1"/>
          <p:nvPr/>
        </p:nvSpPr>
        <p:spPr>
          <a:xfrm>
            <a:off x="518200" y="1416850"/>
            <a:ext cx="62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62" name="Google Shape;62;p6"/>
          <p:cNvSpPr txBox="1"/>
          <p:nvPr/>
        </p:nvSpPr>
        <p:spPr>
          <a:xfrm>
            <a:off x="1489238" y="1705325"/>
            <a:ext cx="1621800" cy="19086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 sz="700">
                <a:solidFill>
                  <a:schemeClr val="lt1"/>
                </a:solidFill>
              </a:rPr>
              <a:t>ComboCounter is the name for a hardware including the scanner and the punching bag, and software including the code entailing accessibility for users of different modes and tracks punches by logging inputs and saves for various user high-scores or for short-term during a training session. The code had been set up previously to include basic functions without modes: including punch count and matching force per punch. There hasn’t been an established UI for choosing game modes, and creating into app format. </a:t>
            </a:r>
            <a:endParaRPr sz="700">
              <a:solidFill>
                <a:schemeClr val="lt1"/>
              </a:solidFill>
            </a:endParaRPr>
          </a:p>
        </p:txBody>
      </p:sp>
      <p:sp>
        <p:nvSpPr>
          <p:cNvPr id="63" name="Google Shape;63;p6"/>
          <p:cNvSpPr txBox="1"/>
          <p:nvPr/>
        </p:nvSpPr>
        <p:spPr>
          <a:xfrm>
            <a:off x="1766900" y="1509000"/>
            <a:ext cx="11136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Probem</a:t>
            </a:r>
            <a:endParaRPr>
              <a:solidFill>
                <a:schemeClr val="dk1"/>
              </a:solidFill>
            </a:endParaRPr>
          </a:p>
        </p:txBody>
      </p:sp>
      <p:sp>
        <p:nvSpPr>
          <p:cNvPr id="64" name="Google Shape;64;p6"/>
          <p:cNvSpPr txBox="1"/>
          <p:nvPr/>
        </p:nvSpPr>
        <p:spPr>
          <a:xfrm>
            <a:off x="4697125" y="3490675"/>
            <a:ext cx="8430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rPr>
              <a:t>Summary</a:t>
            </a:r>
            <a:endParaRPr>
              <a:solidFill>
                <a:schemeClr val="dk1"/>
              </a:solidFill>
            </a:endParaRPr>
          </a:p>
        </p:txBody>
      </p:sp>
      <p:sp>
        <p:nvSpPr>
          <p:cNvPr id="65" name="Google Shape;65;p6"/>
          <p:cNvSpPr txBox="1"/>
          <p:nvPr/>
        </p:nvSpPr>
        <p:spPr>
          <a:xfrm>
            <a:off x="4130725" y="3719150"/>
            <a:ext cx="1975800" cy="11598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1500"/>
              </a:spcAft>
              <a:buClr>
                <a:schemeClr val="dk1"/>
              </a:buClr>
              <a:buSzPts val="1100"/>
              <a:buFont typeface="Arial"/>
              <a:buNone/>
            </a:pPr>
            <a:r>
              <a:rPr lang="en" sz="700">
                <a:solidFill>
                  <a:schemeClr val="lt1"/>
                </a:solidFill>
              </a:rPr>
              <a:t>The team was able to develop a UI for a mobile application and begin the </a:t>
            </a:r>
            <a:r>
              <a:rPr lang="en" sz="700">
                <a:solidFill>
                  <a:schemeClr val="lt1"/>
                </a:solidFill>
              </a:rPr>
              <a:t>transition</a:t>
            </a:r>
            <a:r>
              <a:rPr lang="en" sz="700">
                <a:solidFill>
                  <a:schemeClr val="lt1"/>
                </a:solidFill>
              </a:rPr>
              <a:t> from a Java application to a JavaScript application.			Personally, I got a chance to get some proper experience working with Jira and GitHub as a scrum master. I also got a nice introduction to JavaScript itself.</a:t>
            </a:r>
            <a:endParaRPr sz="700">
              <a:solidFill>
                <a:schemeClr val="lt1"/>
              </a:solidFill>
            </a:endParaRPr>
          </a:p>
        </p:txBody>
      </p:sp>
      <p:pic>
        <p:nvPicPr>
          <p:cNvPr id="66" name="Google Shape;66;p6"/>
          <p:cNvPicPr preferRelativeResize="0"/>
          <p:nvPr/>
        </p:nvPicPr>
        <p:blipFill>
          <a:blip r:embed="rId5">
            <a:alphaModFix/>
          </a:blip>
          <a:stretch>
            <a:fillRect/>
          </a:stretch>
        </p:blipFill>
        <p:spPr>
          <a:xfrm>
            <a:off x="1546775" y="3783175"/>
            <a:ext cx="2086950" cy="1159800"/>
          </a:xfrm>
          <a:prstGeom prst="rect">
            <a:avLst/>
          </a:prstGeom>
          <a:noFill/>
          <a:ln>
            <a:noFill/>
          </a:ln>
        </p:spPr>
      </p:pic>
      <p:pic>
        <p:nvPicPr>
          <p:cNvPr id="67" name="Google Shape;67;p6"/>
          <p:cNvPicPr preferRelativeResize="0"/>
          <p:nvPr/>
        </p:nvPicPr>
        <p:blipFill>
          <a:blip r:embed="rId6">
            <a:alphaModFix/>
          </a:blip>
          <a:stretch>
            <a:fillRect/>
          </a:stretch>
        </p:blipFill>
        <p:spPr>
          <a:xfrm>
            <a:off x="6422378" y="1655675"/>
            <a:ext cx="2569072" cy="30295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