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  <p:sldMasterId id="2147483669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y="5143500" cx="9144000"/>
  <p:notesSz cx="6858000" cy="9144000"/>
  <p:embeddedFontLst>
    <p:embeddedFont>
      <p:font typeface="Helvetica Neue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32" roundtripDataSignature="AMtx7mhHnyZmu3J8G1C1bgbC0PwN8rdE1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9B1D1D4-FB52-4D84-94C6-A9B82E286BBD}">
  <a:tblStyle styleId="{C9B1D1D4-FB52-4D84-94C6-A9B82E286BBD}" styleName="Table_0">
    <a:wholeTbl>
      <a:tcTxStyle b="off" i="off">
        <a:font>
          <a:latin typeface="Arial"/>
          <a:ea typeface="Arial"/>
          <a:cs typeface="Arial"/>
        </a:font>
        <a:srgbClr val="000000"/>
      </a:tcTx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font" Target="fonts/HelveticaNeue-regular.fntdata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HelveticaNeue-bold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font" Target="fonts/HelveticaNeue-boldItalic.fntdata"/><Relationship Id="rId30" Type="http://schemas.openxmlformats.org/officeDocument/2006/relationships/font" Target="fonts/HelveticaNeue-italic.fntdata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32" Type="http://customschemas.google.com/relationships/presentationmetadata" Target="metadata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2" name="Google Shape;26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26" name="Google Shape;326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32" name="Google Shape;332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40" name="Google Shape;340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48" name="Google Shape;348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56" name="Google Shape;356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136da648cca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136da648cca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75" name="Google Shape;375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136da648cca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136da648cca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02" name="Google Shape;402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08" name="Google Shape;408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9" name="Google Shape;26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14" name="Google Shape;414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6" name="Google Shape;27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3" name="Google Shape;283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0" name="Google Shape;290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6" name="Google Shape;29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07" name="Google Shape;307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13" name="Google Shape;313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20" name="Google Shape;320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Relationship Id="rId3" Type="http://schemas.openxmlformats.org/officeDocument/2006/relationships/image" Target="../media/image10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Relationship Id="rId3" Type="http://schemas.openxmlformats.org/officeDocument/2006/relationships/image" Target="../media/image10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10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10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2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10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/>
          <p:nvPr/>
        </p:nvSpPr>
        <p:spPr>
          <a:xfrm>
            <a:off x="3048221" y="313853"/>
            <a:ext cx="3054701" cy="19620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20"/>
          <p:cNvSpPr txBox="1"/>
          <p:nvPr>
            <p:ph type="title"/>
          </p:nvPr>
        </p:nvSpPr>
        <p:spPr>
          <a:xfrm>
            <a:off x="1202795" y="2791356"/>
            <a:ext cx="673840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sz="2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117" name="Google Shape;117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9"/>
          <p:cNvSpPr txBox="1"/>
          <p:nvPr/>
        </p:nvSpPr>
        <p:spPr>
          <a:xfrm>
            <a:off x="2433131" y="1219606"/>
            <a:ext cx="4343400" cy="6982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29"/>
          <p:cNvSpPr txBox="1"/>
          <p:nvPr>
            <p:ph idx="1" type="body"/>
          </p:nvPr>
        </p:nvSpPr>
        <p:spPr>
          <a:xfrm>
            <a:off x="1671893" y="2053457"/>
            <a:ext cx="6110478" cy="22252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0" name="Google Shape;120;p29"/>
          <p:cNvSpPr txBox="1"/>
          <p:nvPr>
            <p:ph type="title"/>
          </p:nvPr>
        </p:nvSpPr>
        <p:spPr>
          <a:xfrm>
            <a:off x="2970273" y="1357286"/>
            <a:ext cx="3269114" cy="5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1" name="Google Shape;121;p29"/>
          <p:cNvSpPr txBox="1"/>
          <p:nvPr/>
        </p:nvSpPr>
        <p:spPr>
          <a:xfrm>
            <a:off x="184455" y="4829841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123" name="Google Shape;123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30"/>
          <p:cNvSpPr txBox="1"/>
          <p:nvPr>
            <p:ph idx="1" type="body"/>
          </p:nvPr>
        </p:nvSpPr>
        <p:spPr>
          <a:xfrm>
            <a:off x="1671893" y="2053457"/>
            <a:ext cx="6110478" cy="22252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5" name="Google Shape;125;p30"/>
          <p:cNvSpPr txBox="1"/>
          <p:nvPr>
            <p:ph type="title"/>
          </p:nvPr>
        </p:nvSpPr>
        <p:spPr>
          <a:xfrm>
            <a:off x="2970273" y="1357286"/>
            <a:ext cx="3269114" cy="5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6" name="Google Shape;126;p30"/>
          <p:cNvSpPr txBox="1"/>
          <p:nvPr/>
        </p:nvSpPr>
        <p:spPr>
          <a:xfrm>
            <a:off x="184456" y="4862430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30"/>
          <p:cNvSpPr txBox="1"/>
          <p:nvPr/>
        </p:nvSpPr>
        <p:spPr>
          <a:xfrm>
            <a:off x="5445164" y="4854976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1"/>
          <p:cNvSpPr txBox="1"/>
          <p:nvPr/>
        </p:nvSpPr>
        <p:spPr>
          <a:xfrm>
            <a:off x="5445167" y="4856659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31"/>
          <p:cNvSpPr txBox="1"/>
          <p:nvPr/>
        </p:nvSpPr>
        <p:spPr>
          <a:xfrm>
            <a:off x="184455" y="4856659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2"/>
          <p:cNvSpPr txBox="1"/>
          <p:nvPr>
            <p:ph idx="1" type="body"/>
          </p:nvPr>
        </p:nvSpPr>
        <p:spPr>
          <a:xfrm>
            <a:off x="1192666" y="1463694"/>
            <a:ext cx="3167062" cy="325421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133" name="Google Shape;133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46383" y="164495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32"/>
          <p:cNvSpPr txBox="1"/>
          <p:nvPr>
            <p:ph type="title"/>
          </p:nvPr>
        </p:nvSpPr>
        <p:spPr>
          <a:xfrm>
            <a:off x="1192666" y="352733"/>
            <a:ext cx="673840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sz="2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5" name="Google Shape;135;p32"/>
          <p:cNvSpPr txBox="1"/>
          <p:nvPr>
            <p:ph idx="2" type="body"/>
          </p:nvPr>
        </p:nvSpPr>
        <p:spPr>
          <a:xfrm>
            <a:off x="4764012" y="1463694"/>
            <a:ext cx="3167062" cy="325421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6" name="Google Shape;136;p32"/>
          <p:cNvSpPr txBox="1"/>
          <p:nvPr/>
        </p:nvSpPr>
        <p:spPr>
          <a:xfrm>
            <a:off x="184455" y="4856659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32"/>
          <p:cNvSpPr txBox="1"/>
          <p:nvPr/>
        </p:nvSpPr>
        <p:spPr>
          <a:xfrm>
            <a:off x="5445167" y="4856659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3"/>
          <p:cNvSpPr/>
          <p:nvPr>
            <p:ph idx="2" type="pic"/>
          </p:nvPr>
        </p:nvSpPr>
        <p:spPr>
          <a:xfrm>
            <a:off x="2882968" y="522255"/>
            <a:ext cx="5716501" cy="3761357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40" name="Google Shape;140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597452" y="514593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33"/>
          <p:cNvSpPr txBox="1"/>
          <p:nvPr>
            <p:ph idx="1" type="body"/>
          </p:nvPr>
        </p:nvSpPr>
        <p:spPr>
          <a:xfrm>
            <a:off x="544531" y="1028653"/>
            <a:ext cx="1937411" cy="258322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42" name="Google Shape;142;p33"/>
          <p:cNvSpPr txBox="1"/>
          <p:nvPr>
            <p:ph type="title"/>
          </p:nvPr>
        </p:nvSpPr>
        <p:spPr>
          <a:xfrm>
            <a:off x="544530" y="408396"/>
            <a:ext cx="1937413" cy="422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grpSp>
        <p:nvGrpSpPr>
          <p:cNvPr id="143" name="Google Shape;143;p33"/>
          <p:cNvGrpSpPr/>
          <p:nvPr/>
        </p:nvGrpSpPr>
        <p:grpSpPr>
          <a:xfrm>
            <a:off x="2882968" y="437102"/>
            <a:ext cx="5721263" cy="898449"/>
            <a:chOff x="3840781" y="580943"/>
            <a:chExt cx="7628351" cy="1197932"/>
          </a:xfrm>
        </p:grpSpPr>
        <p:sp>
          <p:nvSpPr>
            <p:cNvPr id="144" name="Google Shape;144;p33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33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33"/>
            <p:cNvSpPr/>
            <p:nvPr/>
          </p:nvSpPr>
          <p:spPr>
            <a:xfrm flipH="1" rot="5400000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7" name="Google Shape;147;p33"/>
          <p:cNvSpPr txBox="1"/>
          <p:nvPr/>
        </p:nvSpPr>
        <p:spPr>
          <a:xfrm>
            <a:off x="5445167" y="4856659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33"/>
          <p:cNvSpPr txBox="1"/>
          <p:nvPr/>
        </p:nvSpPr>
        <p:spPr>
          <a:xfrm>
            <a:off x="184456" y="4862430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150" name="Google Shape;150;p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914808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34"/>
          <p:cNvSpPr/>
          <p:nvPr>
            <p:ph idx="2" type="pic"/>
          </p:nvPr>
        </p:nvSpPr>
        <p:spPr>
          <a:xfrm>
            <a:off x="2915736" y="409603"/>
            <a:ext cx="5683732" cy="4214147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52" name="Google Shape;152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97452" y="514593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34"/>
          <p:cNvSpPr txBox="1"/>
          <p:nvPr>
            <p:ph idx="1" type="body"/>
          </p:nvPr>
        </p:nvSpPr>
        <p:spPr>
          <a:xfrm>
            <a:off x="544531" y="1028653"/>
            <a:ext cx="1937411" cy="258322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Arial"/>
              <a:buNone/>
              <a:defRPr sz="12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grpSp>
        <p:nvGrpSpPr>
          <p:cNvPr id="154" name="Google Shape;154;p34"/>
          <p:cNvGrpSpPr/>
          <p:nvPr/>
        </p:nvGrpSpPr>
        <p:grpSpPr>
          <a:xfrm>
            <a:off x="2915736" y="329188"/>
            <a:ext cx="5683829" cy="896678"/>
            <a:chOff x="3884346" y="453875"/>
            <a:chExt cx="7578438" cy="1195570"/>
          </a:xfrm>
        </p:grpSpPr>
        <p:sp>
          <p:nvSpPr>
            <p:cNvPr id="155" name="Google Shape;155;p34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34"/>
            <p:cNvSpPr/>
            <p:nvPr/>
          </p:nvSpPr>
          <p:spPr>
            <a:xfrm flipH="1" rot="5400000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34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8" name="Google Shape;158;p34"/>
          <p:cNvSpPr txBox="1"/>
          <p:nvPr>
            <p:ph type="title"/>
          </p:nvPr>
        </p:nvSpPr>
        <p:spPr>
          <a:xfrm>
            <a:off x="544530" y="408396"/>
            <a:ext cx="1937413" cy="422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  <a:defRPr sz="18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9" name="Google Shape;159;p34"/>
          <p:cNvSpPr txBox="1"/>
          <p:nvPr/>
        </p:nvSpPr>
        <p:spPr>
          <a:xfrm>
            <a:off x="184455" y="4862430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34"/>
          <p:cNvSpPr txBox="1"/>
          <p:nvPr/>
        </p:nvSpPr>
        <p:spPr>
          <a:xfrm>
            <a:off x="4063621" y="4862430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35"/>
          <p:cNvSpPr/>
          <p:nvPr>
            <p:ph idx="2" type="pic"/>
          </p:nvPr>
        </p:nvSpPr>
        <p:spPr>
          <a:xfrm>
            <a:off x="2920429" y="402869"/>
            <a:ext cx="5678212" cy="4349794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64" name="Google Shape;164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5741" y="4592888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5"/>
          <p:cNvSpPr txBox="1"/>
          <p:nvPr>
            <p:ph type="title"/>
          </p:nvPr>
        </p:nvSpPr>
        <p:spPr>
          <a:xfrm>
            <a:off x="544530" y="408396"/>
            <a:ext cx="1937413" cy="422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None/>
              <a:defRPr sz="1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6" name="Google Shape;166;p35"/>
          <p:cNvSpPr txBox="1"/>
          <p:nvPr>
            <p:ph idx="1" type="body"/>
          </p:nvPr>
        </p:nvSpPr>
        <p:spPr>
          <a:xfrm>
            <a:off x="544531" y="1028653"/>
            <a:ext cx="1937411" cy="258322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grpSp>
        <p:nvGrpSpPr>
          <p:cNvPr id="167" name="Google Shape;167;p35"/>
          <p:cNvGrpSpPr/>
          <p:nvPr/>
        </p:nvGrpSpPr>
        <p:grpSpPr>
          <a:xfrm>
            <a:off x="2920429" y="325755"/>
            <a:ext cx="5678212" cy="794674"/>
            <a:chOff x="3893905" y="434339"/>
            <a:chExt cx="7570949" cy="1059565"/>
          </a:xfrm>
        </p:grpSpPr>
        <p:sp>
          <p:nvSpPr>
            <p:cNvPr id="168" name="Google Shape;168;p35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35"/>
            <p:cNvSpPr/>
            <p:nvPr/>
          </p:nvSpPr>
          <p:spPr>
            <a:xfrm flipH="1" rot="5400000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35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1" name="Google Shape;171;p35"/>
          <p:cNvSpPr txBox="1"/>
          <p:nvPr/>
        </p:nvSpPr>
        <p:spPr>
          <a:xfrm>
            <a:off x="4063621" y="4862430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74" name="Google Shape;174;p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5741" y="4592888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36"/>
          <p:cNvSpPr txBox="1"/>
          <p:nvPr>
            <p:ph type="title"/>
          </p:nvPr>
        </p:nvSpPr>
        <p:spPr>
          <a:xfrm>
            <a:off x="544530" y="408396"/>
            <a:ext cx="2518710" cy="422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1800"/>
              <a:buFont typeface="Arial"/>
              <a:buNone/>
              <a:defRPr sz="1800">
                <a:solidFill>
                  <a:srgbClr val="CC006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6" name="Google Shape;176;p36"/>
          <p:cNvSpPr txBox="1"/>
          <p:nvPr>
            <p:ph idx="1" type="body"/>
          </p:nvPr>
        </p:nvSpPr>
        <p:spPr>
          <a:xfrm>
            <a:off x="544531" y="1028653"/>
            <a:ext cx="1937411" cy="258322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77" name="Google Shape;177;p36"/>
          <p:cNvSpPr/>
          <p:nvPr>
            <p:ph idx="2" type="pic"/>
          </p:nvPr>
        </p:nvSpPr>
        <p:spPr>
          <a:xfrm flipH="1">
            <a:off x="2724149" y="557852"/>
            <a:ext cx="5982023" cy="4027797"/>
          </a:xfrm>
          <a:prstGeom prst="corner">
            <a:avLst>
              <a:gd fmla="val 57567" name="adj1"/>
              <a:gd fmla="val 95877" name="adj2"/>
            </a:avLst>
          </a:prstGeom>
          <a:noFill/>
          <a:ln>
            <a:noFill/>
          </a:ln>
        </p:spPr>
      </p:sp>
      <p:grpSp>
        <p:nvGrpSpPr>
          <p:cNvPr id="178" name="Google Shape;178;p36"/>
          <p:cNvGrpSpPr/>
          <p:nvPr/>
        </p:nvGrpSpPr>
        <p:grpSpPr>
          <a:xfrm>
            <a:off x="2724150" y="478465"/>
            <a:ext cx="5982023" cy="1795236"/>
            <a:chOff x="3683000" y="638356"/>
            <a:chExt cx="7976031" cy="2393648"/>
          </a:xfrm>
        </p:grpSpPr>
        <p:sp>
          <p:nvSpPr>
            <p:cNvPr id="179" name="Google Shape;179;p36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36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36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2" name="Google Shape;182;p36"/>
          <p:cNvSpPr txBox="1"/>
          <p:nvPr/>
        </p:nvSpPr>
        <p:spPr>
          <a:xfrm>
            <a:off x="4063621" y="4862430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184" name="Google Shape;184;p3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37"/>
          <p:cNvSpPr txBox="1"/>
          <p:nvPr>
            <p:ph idx="1" type="body"/>
          </p:nvPr>
        </p:nvSpPr>
        <p:spPr>
          <a:xfrm>
            <a:off x="1671893" y="2053457"/>
            <a:ext cx="6110478" cy="22252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86" name="Google Shape;186;p37"/>
          <p:cNvSpPr txBox="1"/>
          <p:nvPr>
            <p:ph type="title"/>
          </p:nvPr>
        </p:nvSpPr>
        <p:spPr>
          <a:xfrm>
            <a:off x="2970273" y="1357286"/>
            <a:ext cx="3269114" cy="5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7" name="Google Shape;187;p37"/>
          <p:cNvSpPr txBox="1"/>
          <p:nvPr/>
        </p:nvSpPr>
        <p:spPr>
          <a:xfrm>
            <a:off x="184455" y="4829841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89" name="Google Shape;189;p3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914808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38"/>
          <p:cNvSpPr txBox="1"/>
          <p:nvPr>
            <p:ph idx="1" type="body"/>
          </p:nvPr>
        </p:nvSpPr>
        <p:spPr>
          <a:xfrm>
            <a:off x="1671893" y="2053457"/>
            <a:ext cx="6110478" cy="22252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91" name="Google Shape;191;p38"/>
          <p:cNvSpPr txBox="1"/>
          <p:nvPr>
            <p:ph type="title"/>
          </p:nvPr>
        </p:nvSpPr>
        <p:spPr>
          <a:xfrm>
            <a:off x="2970273" y="1357286"/>
            <a:ext cx="3269114" cy="5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2" name="Google Shape;192;p38"/>
          <p:cNvSpPr txBox="1"/>
          <p:nvPr/>
        </p:nvSpPr>
        <p:spPr>
          <a:xfrm>
            <a:off x="5445164" y="4854976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38"/>
          <p:cNvSpPr txBox="1"/>
          <p:nvPr/>
        </p:nvSpPr>
        <p:spPr>
          <a:xfrm>
            <a:off x="184456" y="4862430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1"/>
          <p:cNvSpPr txBox="1"/>
          <p:nvPr>
            <p:ph idx="1" type="body"/>
          </p:nvPr>
        </p:nvSpPr>
        <p:spPr>
          <a:xfrm>
            <a:off x="1192666" y="1454944"/>
            <a:ext cx="6738407" cy="325421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4" name="Google Shape;14;p21"/>
          <p:cNvSpPr txBox="1"/>
          <p:nvPr>
            <p:ph type="title"/>
          </p:nvPr>
        </p:nvSpPr>
        <p:spPr>
          <a:xfrm>
            <a:off x="1192666" y="352733"/>
            <a:ext cx="673840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sz="2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15" name="Google Shape;15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46383" y="164495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1"/>
          <p:cNvSpPr txBox="1"/>
          <p:nvPr/>
        </p:nvSpPr>
        <p:spPr>
          <a:xfrm>
            <a:off x="5445164" y="4854976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21"/>
          <p:cNvSpPr txBox="1"/>
          <p:nvPr/>
        </p:nvSpPr>
        <p:spPr>
          <a:xfrm>
            <a:off x="184456" y="4862430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6" name="Google Shape;196;p39"/>
          <p:cNvGrpSpPr/>
          <p:nvPr/>
        </p:nvGrpSpPr>
        <p:grpSpPr>
          <a:xfrm>
            <a:off x="4154662" y="558927"/>
            <a:ext cx="391936" cy="397790"/>
            <a:chOff x="5537620" y="745237"/>
            <a:chExt cx="522582" cy="530387"/>
          </a:xfrm>
        </p:grpSpPr>
        <p:sp>
          <p:nvSpPr>
            <p:cNvPr id="197" name="Google Shape;197;p39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39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9" name="Google Shape;199;p39"/>
          <p:cNvGrpSpPr/>
          <p:nvPr/>
        </p:nvGrpSpPr>
        <p:grpSpPr>
          <a:xfrm flipH="1" rot="10800000">
            <a:off x="4154662" y="4195261"/>
            <a:ext cx="391936" cy="397790"/>
            <a:chOff x="5537620" y="745237"/>
            <a:chExt cx="522582" cy="530387"/>
          </a:xfrm>
        </p:grpSpPr>
        <p:sp>
          <p:nvSpPr>
            <p:cNvPr id="200" name="Google Shape;200;p39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39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2" name="Google Shape;202;p39"/>
          <p:cNvGrpSpPr/>
          <p:nvPr/>
        </p:nvGrpSpPr>
        <p:grpSpPr>
          <a:xfrm>
            <a:off x="8314956" y="558927"/>
            <a:ext cx="391937" cy="397790"/>
            <a:chOff x="11140977" y="745237"/>
            <a:chExt cx="522582" cy="530387"/>
          </a:xfrm>
        </p:grpSpPr>
        <p:sp>
          <p:nvSpPr>
            <p:cNvPr id="203" name="Google Shape;203;p3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3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5" name="Google Shape;205;p39"/>
          <p:cNvGrpSpPr/>
          <p:nvPr/>
        </p:nvGrpSpPr>
        <p:grpSpPr>
          <a:xfrm flipH="1" rot="10800000">
            <a:off x="8314956" y="4195261"/>
            <a:ext cx="391937" cy="397790"/>
            <a:chOff x="11140977" y="745237"/>
            <a:chExt cx="522582" cy="530387"/>
          </a:xfrm>
        </p:grpSpPr>
        <p:sp>
          <p:nvSpPr>
            <p:cNvPr id="206" name="Google Shape;206;p3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3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8" name="Google Shape;208;p39"/>
          <p:cNvSpPr txBox="1"/>
          <p:nvPr>
            <p:ph idx="1" type="body"/>
          </p:nvPr>
        </p:nvSpPr>
        <p:spPr>
          <a:xfrm>
            <a:off x="4867760" y="1389356"/>
            <a:ext cx="3207885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209" name="Google Shape;209;p3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379940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10" name="Google Shape;210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39"/>
          <p:cNvSpPr txBox="1"/>
          <p:nvPr>
            <p:ph idx="2" type="body"/>
          </p:nvPr>
        </p:nvSpPr>
        <p:spPr>
          <a:xfrm>
            <a:off x="408967" y="1389356"/>
            <a:ext cx="2852081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12" name="Google Shape;212;p39"/>
          <p:cNvSpPr txBox="1"/>
          <p:nvPr>
            <p:ph type="title"/>
          </p:nvPr>
        </p:nvSpPr>
        <p:spPr>
          <a:xfrm>
            <a:off x="408967" y="779393"/>
            <a:ext cx="2852081" cy="422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None/>
              <a:defRPr sz="21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3" name="Google Shape;213;p39"/>
          <p:cNvSpPr txBox="1"/>
          <p:nvPr/>
        </p:nvSpPr>
        <p:spPr>
          <a:xfrm>
            <a:off x="4786921" y="167041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39"/>
          <p:cNvSpPr txBox="1"/>
          <p:nvPr/>
        </p:nvSpPr>
        <p:spPr>
          <a:xfrm>
            <a:off x="4023739" y="4854976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1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21" name="Google Shape;221;p4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22" name="Google Shape;222;p4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25" name="Google Shape;225;p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8" name="Google Shape;228;p4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9" name="Google Shape;229;p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2" name="Google Shape;232;p4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3" name="Google Shape;233;p44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4" name="Google Shape;234;p4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7" name="Google Shape;237;p4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6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40" name="Google Shape;240;p46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1" name="Google Shape;241;p4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7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244" name="Google Shape;244;p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48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48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248" name="Google Shape;248;p4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249" name="Google Shape;249;p48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50" name="Google Shape;250;p4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9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253" name="Google Shape;253;p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2"/>
          <p:cNvSpPr/>
          <p:nvPr>
            <p:ph idx="2" type="pic"/>
          </p:nvPr>
        </p:nvSpPr>
        <p:spPr>
          <a:xfrm flipH="1">
            <a:off x="2791375" y="660508"/>
            <a:ext cx="5991107" cy="4024507"/>
          </a:xfrm>
          <a:prstGeom prst="corner">
            <a:avLst>
              <a:gd fmla="val 57242" name="adj1"/>
              <a:gd fmla="val 95740" name="adj2"/>
            </a:avLst>
          </a:prstGeom>
          <a:noFill/>
          <a:ln>
            <a:noFill/>
          </a:ln>
        </p:spPr>
      </p:sp>
      <p:sp>
        <p:nvSpPr>
          <p:cNvPr id="20" name="Google Shape;20;p22"/>
          <p:cNvSpPr txBox="1"/>
          <p:nvPr>
            <p:ph idx="1" type="body"/>
          </p:nvPr>
        </p:nvSpPr>
        <p:spPr>
          <a:xfrm>
            <a:off x="629841" y="2213947"/>
            <a:ext cx="1852102" cy="228102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21" name="Google Shape;21;p22"/>
          <p:cNvSpPr txBox="1"/>
          <p:nvPr>
            <p:ph type="title"/>
          </p:nvPr>
        </p:nvSpPr>
        <p:spPr>
          <a:xfrm>
            <a:off x="629841" y="561322"/>
            <a:ext cx="3540665" cy="139057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22" name="Google Shape;22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5741" y="4592888"/>
            <a:ext cx="913163" cy="4229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" name="Google Shape;23;p22"/>
          <p:cNvGrpSpPr/>
          <p:nvPr/>
        </p:nvGrpSpPr>
        <p:grpSpPr>
          <a:xfrm>
            <a:off x="2791376" y="580164"/>
            <a:ext cx="5991106" cy="1806355"/>
            <a:chOff x="3673920" y="736031"/>
            <a:chExt cx="7988141" cy="2408473"/>
          </a:xfrm>
        </p:grpSpPr>
        <p:sp>
          <p:nvSpPr>
            <p:cNvPr id="24" name="Google Shape;24;p22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25;p22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22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22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" name="Google Shape;28;p22"/>
          <p:cNvSpPr txBox="1"/>
          <p:nvPr/>
        </p:nvSpPr>
        <p:spPr>
          <a:xfrm>
            <a:off x="5445167" y="4856659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50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56" name="Google Shape;256;p50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57" name="Google Shape;257;p5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5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1" name="Google Shape;31;p23"/>
          <p:cNvGrpSpPr/>
          <p:nvPr/>
        </p:nvGrpSpPr>
        <p:grpSpPr>
          <a:xfrm flipH="1" rot="10800000">
            <a:off x="8388810" y="223980"/>
            <a:ext cx="551705" cy="559944"/>
            <a:chOff x="10666920" y="5421408"/>
            <a:chExt cx="735606" cy="746592"/>
          </a:xfrm>
        </p:grpSpPr>
        <p:sp>
          <p:nvSpPr>
            <p:cNvPr id="32" name="Google Shape;32;p23"/>
            <p:cNvSpPr/>
            <p:nvPr/>
          </p:nvSpPr>
          <p:spPr>
            <a:xfrm flipH="1" rot="5400000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23"/>
            <p:cNvSpPr/>
            <p:nvPr/>
          </p:nvSpPr>
          <p:spPr>
            <a:xfrm flipH="1" rot="10800000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" name="Google Shape;34;p23"/>
          <p:cNvSpPr txBox="1"/>
          <p:nvPr>
            <p:ph idx="1" type="body"/>
          </p:nvPr>
        </p:nvSpPr>
        <p:spPr>
          <a:xfrm>
            <a:off x="2461652" y="1341501"/>
            <a:ext cx="5927158" cy="31871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5" name="Google Shape;35;p23"/>
          <p:cNvSpPr txBox="1"/>
          <p:nvPr/>
        </p:nvSpPr>
        <p:spPr>
          <a:xfrm>
            <a:off x="2461652" y="670553"/>
            <a:ext cx="4579228" cy="54124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23"/>
          <p:cNvSpPr txBox="1"/>
          <p:nvPr>
            <p:ph type="title"/>
          </p:nvPr>
        </p:nvSpPr>
        <p:spPr>
          <a:xfrm>
            <a:off x="2461652" y="614886"/>
            <a:ext cx="5927158" cy="5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blue sky&#10;&#10;Description automatically generated" id="37" name="Google Shape;37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1849349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38" name="Google Shape;38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23"/>
          <p:cNvSpPr txBox="1"/>
          <p:nvPr/>
        </p:nvSpPr>
        <p:spPr>
          <a:xfrm>
            <a:off x="4063621" y="4862430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24"/>
          <p:cNvSpPr txBox="1"/>
          <p:nvPr>
            <p:ph idx="1" type="body"/>
          </p:nvPr>
        </p:nvSpPr>
        <p:spPr>
          <a:xfrm>
            <a:off x="2461652" y="1341500"/>
            <a:ext cx="5947203" cy="31314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3" name="Google Shape;43;p24"/>
          <p:cNvSpPr txBox="1"/>
          <p:nvPr>
            <p:ph type="title"/>
          </p:nvPr>
        </p:nvSpPr>
        <p:spPr>
          <a:xfrm>
            <a:off x="2461652" y="614886"/>
            <a:ext cx="5947203" cy="5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blue sky&#10;&#10;Description automatically generated" id="44" name="Google Shape;44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184934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45" name="Google Shape;45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" name="Google Shape;46;p24"/>
          <p:cNvGrpSpPr/>
          <p:nvPr/>
        </p:nvGrpSpPr>
        <p:grpSpPr>
          <a:xfrm>
            <a:off x="1795410" y="0"/>
            <a:ext cx="7348591" cy="5167003"/>
            <a:chOff x="2421466" y="-1"/>
            <a:chExt cx="9810796" cy="6874007"/>
          </a:xfrm>
        </p:grpSpPr>
        <p:sp>
          <p:nvSpPr>
            <p:cNvPr id="47" name="Google Shape;47;p24"/>
            <p:cNvSpPr/>
            <p:nvPr/>
          </p:nvSpPr>
          <p:spPr>
            <a:xfrm flipH="1" rot="-5400000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24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24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24"/>
            <p:cNvSpPr/>
            <p:nvPr/>
          </p:nvSpPr>
          <p:spPr>
            <a:xfrm flipH="1" rot="-5400000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1" name="Google Shape;51;p24"/>
          <p:cNvSpPr txBox="1"/>
          <p:nvPr/>
        </p:nvSpPr>
        <p:spPr>
          <a:xfrm>
            <a:off x="4063621" y="4862430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54" name="Google Shape;54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25"/>
          <p:cNvSpPr txBox="1"/>
          <p:nvPr>
            <p:ph idx="1" type="body"/>
          </p:nvPr>
        </p:nvSpPr>
        <p:spPr>
          <a:xfrm>
            <a:off x="408967" y="1389356"/>
            <a:ext cx="2852081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6" name="Google Shape;56;p25"/>
          <p:cNvSpPr txBox="1"/>
          <p:nvPr>
            <p:ph type="title"/>
          </p:nvPr>
        </p:nvSpPr>
        <p:spPr>
          <a:xfrm>
            <a:off x="408967" y="779393"/>
            <a:ext cx="2852081" cy="422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  <a:defRPr sz="21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blue sky&#10;&#10;Description automatically generated" id="57" name="Google Shape;57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33176" y="0"/>
            <a:ext cx="541082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25"/>
          <p:cNvSpPr txBox="1"/>
          <p:nvPr>
            <p:ph idx="2" type="body"/>
          </p:nvPr>
        </p:nvSpPr>
        <p:spPr>
          <a:xfrm>
            <a:off x="4867760" y="1389356"/>
            <a:ext cx="3207885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grpSp>
        <p:nvGrpSpPr>
          <p:cNvPr id="59" name="Google Shape;59;p25"/>
          <p:cNvGrpSpPr/>
          <p:nvPr/>
        </p:nvGrpSpPr>
        <p:grpSpPr>
          <a:xfrm flipH="1" rot="10800000">
            <a:off x="4154662" y="4195261"/>
            <a:ext cx="391936" cy="397790"/>
            <a:chOff x="5537620" y="745237"/>
            <a:chExt cx="522582" cy="530387"/>
          </a:xfrm>
        </p:grpSpPr>
        <p:sp>
          <p:nvSpPr>
            <p:cNvPr id="60" name="Google Shape;60;p25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25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2" name="Google Shape;62;p25"/>
          <p:cNvGrpSpPr/>
          <p:nvPr/>
        </p:nvGrpSpPr>
        <p:grpSpPr>
          <a:xfrm>
            <a:off x="4154662" y="558927"/>
            <a:ext cx="391936" cy="397238"/>
            <a:chOff x="5537620" y="745237"/>
            <a:chExt cx="522582" cy="529650"/>
          </a:xfrm>
        </p:grpSpPr>
        <p:sp>
          <p:nvSpPr>
            <p:cNvPr id="63" name="Google Shape;63;p25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64;p25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5" name="Google Shape;65;p25"/>
          <p:cNvGrpSpPr/>
          <p:nvPr/>
        </p:nvGrpSpPr>
        <p:grpSpPr>
          <a:xfrm>
            <a:off x="8314956" y="558927"/>
            <a:ext cx="391937" cy="397790"/>
            <a:chOff x="11140977" y="745237"/>
            <a:chExt cx="522582" cy="530387"/>
          </a:xfrm>
        </p:grpSpPr>
        <p:sp>
          <p:nvSpPr>
            <p:cNvPr id="66" name="Google Shape;66;p25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25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8" name="Google Shape;68;p25"/>
          <p:cNvGrpSpPr/>
          <p:nvPr/>
        </p:nvGrpSpPr>
        <p:grpSpPr>
          <a:xfrm flipH="1" rot="10800000">
            <a:off x="8314956" y="4195261"/>
            <a:ext cx="391937" cy="397790"/>
            <a:chOff x="11140977" y="745237"/>
            <a:chExt cx="522582" cy="530387"/>
          </a:xfrm>
        </p:grpSpPr>
        <p:sp>
          <p:nvSpPr>
            <p:cNvPr id="69" name="Google Shape;69;p25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25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1" name="Google Shape;71;p25"/>
          <p:cNvSpPr txBox="1"/>
          <p:nvPr/>
        </p:nvSpPr>
        <p:spPr>
          <a:xfrm>
            <a:off x="4786921" y="167041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25"/>
          <p:cNvSpPr txBox="1"/>
          <p:nvPr/>
        </p:nvSpPr>
        <p:spPr>
          <a:xfrm>
            <a:off x="4023739" y="4854976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sky&#10;&#10;Description automatically generated" id="75" name="Google Shape;75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33176" y="0"/>
            <a:ext cx="541082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76" name="Google Shape;76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26"/>
          <p:cNvSpPr txBox="1"/>
          <p:nvPr>
            <p:ph idx="1" type="body"/>
          </p:nvPr>
        </p:nvSpPr>
        <p:spPr>
          <a:xfrm>
            <a:off x="408967" y="1389356"/>
            <a:ext cx="2852081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8" name="Google Shape;78;p26"/>
          <p:cNvSpPr txBox="1"/>
          <p:nvPr>
            <p:ph type="title"/>
          </p:nvPr>
        </p:nvSpPr>
        <p:spPr>
          <a:xfrm>
            <a:off x="408967" y="779393"/>
            <a:ext cx="2852081" cy="422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  <a:defRPr sz="21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grpSp>
        <p:nvGrpSpPr>
          <p:cNvPr id="79" name="Google Shape;79;p26"/>
          <p:cNvGrpSpPr/>
          <p:nvPr/>
        </p:nvGrpSpPr>
        <p:grpSpPr>
          <a:xfrm rot="10800000">
            <a:off x="8315595" y="4197065"/>
            <a:ext cx="391937" cy="397789"/>
            <a:chOff x="2645664" y="2011680"/>
            <a:chExt cx="735606" cy="746592"/>
          </a:xfrm>
        </p:grpSpPr>
        <p:sp>
          <p:nvSpPr>
            <p:cNvPr id="80" name="Google Shape;80;p2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2" name="Google Shape;82;p26"/>
          <p:cNvGrpSpPr/>
          <p:nvPr/>
        </p:nvGrpSpPr>
        <p:grpSpPr>
          <a:xfrm flipH="1" rot="10800000">
            <a:off x="4154662" y="4195262"/>
            <a:ext cx="391937" cy="397789"/>
            <a:chOff x="2645664" y="2011680"/>
            <a:chExt cx="735606" cy="746592"/>
          </a:xfrm>
        </p:grpSpPr>
        <p:sp>
          <p:nvSpPr>
            <p:cNvPr id="83" name="Google Shape;83;p2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5" name="Google Shape;85;p26"/>
          <p:cNvGrpSpPr/>
          <p:nvPr/>
        </p:nvGrpSpPr>
        <p:grpSpPr>
          <a:xfrm>
            <a:off x="4155461" y="559021"/>
            <a:ext cx="391937" cy="397789"/>
            <a:chOff x="2645664" y="2011680"/>
            <a:chExt cx="735606" cy="746592"/>
          </a:xfrm>
        </p:grpSpPr>
        <p:sp>
          <p:nvSpPr>
            <p:cNvPr id="86" name="Google Shape;86;p2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8" name="Google Shape;88;p26"/>
          <p:cNvGrpSpPr/>
          <p:nvPr/>
        </p:nvGrpSpPr>
        <p:grpSpPr>
          <a:xfrm flipH="1">
            <a:off x="8315595" y="556597"/>
            <a:ext cx="391937" cy="397789"/>
            <a:chOff x="2645664" y="2011680"/>
            <a:chExt cx="735606" cy="746592"/>
          </a:xfrm>
        </p:grpSpPr>
        <p:sp>
          <p:nvSpPr>
            <p:cNvPr id="89" name="Google Shape;89;p2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" name="Google Shape;91;p26"/>
          <p:cNvSpPr txBox="1"/>
          <p:nvPr>
            <p:ph idx="2" type="body"/>
          </p:nvPr>
        </p:nvSpPr>
        <p:spPr>
          <a:xfrm>
            <a:off x="4867760" y="1389356"/>
            <a:ext cx="3207885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2" name="Google Shape;92;p26"/>
          <p:cNvSpPr txBox="1"/>
          <p:nvPr/>
        </p:nvSpPr>
        <p:spPr>
          <a:xfrm>
            <a:off x="4786921" y="167041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26"/>
          <p:cNvSpPr txBox="1"/>
          <p:nvPr/>
        </p:nvSpPr>
        <p:spPr>
          <a:xfrm>
            <a:off x="4023739" y="4854976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7"/>
          <p:cNvSpPr txBox="1"/>
          <p:nvPr>
            <p:ph idx="1" type="body"/>
          </p:nvPr>
        </p:nvSpPr>
        <p:spPr>
          <a:xfrm>
            <a:off x="2245556" y="2099580"/>
            <a:ext cx="4652889" cy="94434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96" name="Google Shape;96;p27"/>
          <p:cNvSpPr txBox="1"/>
          <p:nvPr/>
        </p:nvSpPr>
        <p:spPr>
          <a:xfrm>
            <a:off x="5445167" y="4856659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27"/>
          <p:cNvSpPr txBox="1"/>
          <p:nvPr/>
        </p:nvSpPr>
        <p:spPr>
          <a:xfrm>
            <a:off x="184456" y="4862430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0" name="Google Shape;100;p28"/>
          <p:cNvGrpSpPr/>
          <p:nvPr/>
        </p:nvGrpSpPr>
        <p:grpSpPr>
          <a:xfrm rot="10800000">
            <a:off x="7983506" y="4056507"/>
            <a:ext cx="551705" cy="559944"/>
            <a:chOff x="897887" y="745236"/>
            <a:chExt cx="735606" cy="746592"/>
          </a:xfrm>
        </p:grpSpPr>
        <p:sp>
          <p:nvSpPr>
            <p:cNvPr id="101" name="Google Shape;101;p28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28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" name="Google Shape;103;p28"/>
          <p:cNvGrpSpPr/>
          <p:nvPr/>
        </p:nvGrpSpPr>
        <p:grpSpPr>
          <a:xfrm flipH="1" rot="10800000">
            <a:off x="592106" y="4056507"/>
            <a:ext cx="551705" cy="559944"/>
            <a:chOff x="897887" y="745236"/>
            <a:chExt cx="735606" cy="746592"/>
          </a:xfrm>
        </p:grpSpPr>
        <p:sp>
          <p:nvSpPr>
            <p:cNvPr id="104" name="Google Shape;104;p28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8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" name="Google Shape;106;p28"/>
          <p:cNvGrpSpPr/>
          <p:nvPr/>
        </p:nvGrpSpPr>
        <p:grpSpPr>
          <a:xfrm flipH="1">
            <a:off x="7983506" y="558927"/>
            <a:ext cx="551705" cy="559944"/>
            <a:chOff x="897887" y="745236"/>
            <a:chExt cx="735606" cy="746592"/>
          </a:xfrm>
        </p:grpSpPr>
        <p:sp>
          <p:nvSpPr>
            <p:cNvPr id="107" name="Google Shape;107;p28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28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9" name="Google Shape;109;p28"/>
          <p:cNvSpPr txBox="1"/>
          <p:nvPr>
            <p:ph idx="1" type="body"/>
          </p:nvPr>
        </p:nvSpPr>
        <p:spPr>
          <a:xfrm>
            <a:off x="1813943" y="1733088"/>
            <a:ext cx="5633038" cy="25458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0" name="Google Shape;110;p28"/>
          <p:cNvSpPr txBox="1"/>
          <p:nvPr>
            <p:ph type="title"/>
          </p:nvPr>
        </p:nvSpPr>
        <p:spPr>
          <a:xfrm>
            <a:off x="1813943" y="898853"/>
            <a:ext cx="5633039" cy="63444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 sz="27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grpSp>
        <p:nvGrpSpPr>
          <p:cNvPr id="111" name="Google Shape;111;p28"/>
          <p:cNvGrpSpPr/>
          <p:nvPr/>
        </p:nvGrpSpPr>
        <p:grpSpPr>
          <a:xfrm flipH="1" rot="-5400000">
            <a:off x="589983" y="511863"/>
            <a:ext cx="548640" cy="560873"/>
            <a:chOff x="897887" y="745236"/>
            <a:chExt cx="731520" cy="747831"/>
          </a:xfrm>
        </p:grpSpPr>
        <p:sp>
          <p:nvSpPr>
            <p:cNvPr id="112" name="Google Shape;112;p28"/>
            <p:cNvSpPr/>
            <p:nvPr/>
          </p:nvSpPr>
          <p:spPr>
            <a:xfrm flipH="1" rot="-5400000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28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4" name="Google Shape;114;p28"/>
          <p:cNvSpPr txBox="1"/>
          <p:nvPr/>
        </p:nvSpPr>
        <p:spPr>
          <a:xfrm>
            <a:off x="2887218" y="167041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8"/>
          <p:cNvSpPr txBox="1"/>
          <p:nvPr/>
        </p:nvSpPr>
        <p:spPr>
          <a:xfrm>
            <a:off x="2887217" y="4803335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9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sky&#10;&#10;Description automatically generated" id="8" name="Google Shape;8;p1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2295"/>
            <a:ext cx="9144000" cy="514120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7" name="Google Shape;217;p4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8" name="Google Shape;218;p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9.png"/><Relationship Id="rId4" Type="http://schemas.openxmlformats.org/officeDocument/2006/relationships/image" Target="../media/image4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Relationship Id="rId4" Type="http://schemas.openxmlformats.org/officeDocument/2006/relationships/image" Target="../media/image3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<Relationships xmlns="http://schemas.openxmlformats.org/package/2006/relationships"><Relationship Id="rId11" Type="http://schemas.openxmlformats.org/officeDocument/2006/relationships/image" Target="../media/image46.png"/><Relationship Id="rId10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5.png"/><Relationship Id="rId4" Type="http://schemas.openxmlformats.org/officeDocument/2006/relationships/image" Target="../media/image39.png"/><Relationship Id="rId9" Type="http://schemas.openxmlformats.org/officeDocument/2006/relationships/image" Target="../media/image43.png"/><Relationship Id="rId5" Type="http://schemas.openxmlformats.org/officeDocument/2006/relationships/image" Target="../media/image30.png"/><Relationship Id="rId6" Type="http://schemas.openxmlformats.org/officeDocument/2006/relationships/image" Target="../media/image32.png"/><Relationship Id="rId7" Type="http://schemas.openxmlformats.org/officeDocument/2006/relationships/image" Target="../media/image41.png"/><Relationship Id="rId8" Type="http://schemas.openxmlformats.org/officeDocument/2006/relationships/image" Target="../media/image4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community-connect.fiu.edu/" TargetMode="External"/><Relationship Id="rId4" Type="http://schemas.openxmlformats.org/officeDocument/2006/relationships/image" Target="../media/image1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Relationship Id="rId4" Type="http://schemas.openxmlformats.org/officeDocument/2006/relationships/image" Target="../media/image15.png"/><Relationship Id="rId5" Type="http://schemas.openxmlformats.org/officeDocument/2006/relationships/image" Target="../media/image9.png"/><Relationship Id="rId6" Type="http://schemas.openxmlformats.org/officeDocument/2006/relationships/image" Target="../media/image45.png"/><Relationship Id="rId7" Type="http://schemas.openxmlformats.org/officeDocument/2006/relationships/image" Target="../media/image40.png"/><Relationship Id="rId8" Type="http://schemas.openxmlformats.org/officeDocument/2006/relationships/image" Target="../media/image2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"/>
          <p:cNvSpPr txBox="1"/>
          <p:nvPr>
            <p:ph type="title"/>
          </p:nvPr>
        </p:nvSpPr>
        <p:spPr>
          <a:xfrm>
            <a:off x="1202795" y="2791356"/>
            <a:ext cx="673840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</a:pPr>
            <a:r>
              <a:rPr lang="en"/>
              <a:t>Community Connect</a:t>
            </a:r>
            <a:endParaRPr/>
          </a:p>
        </p:txBody>
      </p:sp>
      <p:pic>
        <p:nvPicPr>
          <p:cNvPr descr="A picture containing drawing&#10;&#10;Description automatically generated" id="265" name="Google Shape;26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24952" y="1680202"/>
            <a:ext cx="3494095" cy="671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72075" y="4337075"/>
            <a:ext cx="999852" cy="5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10"/>
          <p:cNvSpPr txBox="1"/>
          <p:nvPr>
            <p:ph type="title"/>
          </p:nvPr>
        </p:nvSpPr>
        <p:spPr>
          <a:xfrm>
            <a:off x="2461652" y="614886"/>
            <a:ext cx="59472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Minimal </a:t>
            </a:r>
            <a:r>
              <a:rPr lang="en"/>
              <a:t>Class Diagram (old slide)</a:t>
            </a:r>
            <a:endParaRPr/>
          </a:p>
        </p:txBody>
      </p:sp>
      <p:pic>
        <p:nvPicPr>
          <p:cNvPr id="329" name="Google Shape;329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303761"/>
            <a:ext cx="1609725" cy="3343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1"/>
          <p:cNvSpPr txBox="1"/>
          <p:nvPr>
            <p:ph idx="1" type="body"/>
          </p:nvPr>
        </p:nvSpPr>
        <p:spPr>
          <a:xfrm>
            <a:off x="408967" y="1389356"/>
            <a:ext cx="2852081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Redesigned for a better user experience.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New icon was used and the left section has been aligned correctly with the different icons and text for clarity.</a:t>
            </a:r>
            <a:endParaRPr/>
          </a:p>
        </p:txBody>
      </p:sp>
      <p:sp>
        <p:nvSpPr>
          <p:cNvPr id="335" name="Google Shape;335;p11"/>
          <p:cNvSpPr txBox="1"/>
          <p:nvPr>
            <p:ph idx="2" type="body"/>
          </p:nvPr>
        </p:nvSpPr>
        <p:spPr>
          <a:xfrm>
            <a:off x="4867760" y="1389356"/>
            <a:ext cx="3207885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889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6" name="Google Shape;336;p11"/>
          <p:cNvSpPr txBox="1"/>
          <p:nvPr>
            <p:ph type="title"/>
          </p:nvPr>
        </p:nvSpPr>
        <p:spPr>
          <a:xfrm>
            <a:off x="408967" y="779393"/>
            <a:ext cx="28521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</a:pPr>
            <a:r>
              <a:rPr lang="en"/>
              <a:t>Home Page</a:t>
            </a:r>
            <a:endParaRPr/>
          </a:p>
        </p:txBody>
      </p:sp>
      <p:pic>
        <p:nvPicPr>
          <p:cNvPr id="337" name="Google Shape;337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800" y="1245800"/>
            <a:ext cx="4497825" cy="2617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2"/>
          <p:cNvSpPr txBox="1"/>
          <p:nvPr>
            <p:ph idx="1" type="body"/>
          </p:nvPr>
        </p:nvSpPr>
        <p:spPr>
          <a:xfrm>
            <a:off x="408967" y="1389356"/>
            <a:ext cx="2852081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Provides relevant information about the project including the team behind it and all publications that have been made regarding Community Connect.</a:t>
            </a:r>
            <a:endParaRPr/>
          </a:p>
          <a:p>
            <a:pPr indent="0" lvl="0" marL="1143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3" name="Google Shape;343;p12"/>
          <p:cNvSpPr txBox="1"/>
          <p:nvPr>
            <p:ph idx="2" type="body"/>
          </p:nvPr>
        </p:nvSpPr>
        <p:spPr>
          <a:xfrm>
            <a:off x="4867760" y="1389356"/>
            <a:ext cx="3207885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889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4" name="Google Shape;344;p12"/>
          <p:cNvSpPr txBox="1"/>
          <p:nvPr>
            <p:ph type="title"/>
          </p:nvPr>
        </p:nvSpPr>
        <p:spPr>
          <a:xfrm>
            <a:off x="408967" y="779393"/>
            <a:ext cx="2852081" cy="422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</a:pPr>
            <a:r>
              <a:rPr lang="en"/>
              <a:t>About Page</a:t>
            </a:r>
            <a:endParaRPr/>
          </a:p>
        </p:txBody>
      </p:sp>
      <p:pic>
        <p:nvPicPr>
          <p:cNvPr id="345" name="Google Shape;345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74139" y="1259537"/>
            <a:ext cx="4510113" cy="262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13"/>
          <p:cNvSpPr txBox="1"/>
          <p:nvPr>
            <p:ph idx="1" type="body"/>
          </p:nvPr>
        </p:nvSpPr>
        <p:spPr>
          <a:xfrm>
            <a:off x="408967" y="1389356"/>
            <a:ext cx="28521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Updated visually for clarity.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Displays a video explaining the marketplace page and how to use it properly.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Includes the software architecture diagram of the marketplace app.</a:t>
            </a:r>
            <a:endParaRPr/>
          </a:p>
        </p:txBody>
      </p:sp>
      <p:sp>
        <p:nvSpPr>
          <p:cNvPr id="351" name="Google Shape;351;p13"/>
          <p:cNvSpPr txBox="1"/>
          <p:nvPr>
            <p:ph idx="2" type="body"/>
          </p:nvPr>
        </p:nvSpPr>
        <p:spPr>
          <a:xfrm>
            <a:off x="4867760" y="1389356"/>
            <a:ext cx="32079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889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2" name="Google Shape;352;p13"/>
          <p:cNvSpPr txBox="1"/>
          <p:nvPr>
            <p:ph type="title"/>
          </p:nvPr>
        </p:nvSpPr>
        <p:spPr>
          <a:xfrm>
            <a:off x="408967" y="779393"/>
            <a:ext cx="28521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</a:pPr>
            <a:r>
              <a:rPr lang="en"/>
              <a:t>Marketplace Page</a:t>
            </a:r>
            <a:endParaRPr/>
          </a:p>
        </p:txBody>
      </p:sp>
      <p:pic>
        <p:nvPicPr>
          <p:cNvPr id="353" name="Google Shape;353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81800" y="1274138"/>
            <a:ext cx="4477851" cy="2595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14"/>
          <p:cNvSpPr txBox="1"/>
          <p:nvPr>
            <p:ph idx="1" type="body"/>
          </p:nvPr>
        </p:nvSpPr>
        <p:spPr>
          <a:xfrm>
            <a:off x="408967" y="1389356"/>
            <a:ext cx="28521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Complete </a:t>
            </a:r>
            <a:r>
              <a:rPr lang="en"/>
              <a:t>redesign</a:t>
            </a:r>
            <a:r>
              <a:rPr lang="en"/>
              <a:t> of the news page for a better user experience and readability.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Uses the NewsAPI to search news articles </a:t>
            </a:r>
            <a:r>
              <a:rPr lang="en"/>
              <a:t>for specific topics.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Uses the google scholar Serp Api to search for scholarly articles for specific topics.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  <a:p>
            <a:pPr indent="0" lvl="0" marL="1143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9" name="Google Shape;359;p14"/>
          <p:cNvSpPr txBox="1"/>
          <p:nvPr>
            <p:ph idx="2" type="body"/>
          </p:nvPr>
        </p:nvSpPr>
        <p:spPr>
          <a:xfrm>
            <a:off x="4867760" y="1389356"/>
            <a:ext cx="32079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889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0" name="Google Shape;360;p14"/>
          <p:cNvSpPr txBox="1"/>
          <p:nvPr>
            <p:ph type="title"/>
          </p:nvPr>
        </p:nvSpPr>
        <p:spPr>
          <a:xfrm>
            <a:off x="408967" y="779393"/>
            <a:ext cx="28521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</a:pPr>
            <a:r>
              <a:rPr lang="en"/>
              <a:t>News Page</a:t>
            </a:r>
            <a:endParaRPr/>
          </a:p>
        </p:txBody>
      </p:sp>
      <p:pic>
        <p:nvPicPr>
          <p:cNvPr id="361" name="Google Shape;3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2775" y="1241650"/>
            <a:ext cx="4550576" cy="26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563" y="3553187"/>
            <a:ext cx="1717974" cy="497925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14"/>
          <p:cNvSpPr txBox="1"/>
          <p:nvPr/>
        </p:nvSpPr>
        <p:spPr>
          <a:xfrm>
            <a:off x="1767675" y="3478900"/>
            <a:ext cx="2096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/>
              <a:t>SerpApi</a:t>
            </a:r>
            <a:endParaRPr b="1" sz="3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136da648cca_0_1"/>
          <p:cNvSpPr txBox="1"/>
          <p:nvPr>
            <p:ph idx="1" type="body"/>
          </p:nvPr>
        </p:nvSpPr>
        <p:spPr>
          <a:xfrm>
            <a:off x="408975" y="1389352"/>
            <a:ext cx="2852100" cy="18015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Used to create conversations posts with members of your community and</a:t>
            </a:r>
            <a:r>
              <a:rPr lang="en"/>
              <a:t> engage in ongoing conversations in your community.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Users can filter content based on their topics of interest by selecting from the topic list on the left side.</a:t>
            </a:r>
            <a:endParaRPr/>
          </a:p>
        </p:txBody>
      </p:sp>
      <p:sp>
        <p:nvSpPr>
          <p:cNvPr id="369" name="Google Shape;369;g136da648cca_0_1"/>
          <p:cNvSpPr txBox="1"/>
          <p:nvPr>
            <p:ph type="title"/>
          </p:nvPr>
        </p:nvSpPr>
        <p:spPr>
          <a:xfrm>
            <a:off x="408967" y="779393"/>
            <a:ext cx="2852100" cy="4230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Forums Page</a:t>
            </a:r>
            <a:endParaRPr/>
          </a:p>
        </p:txBody>
      </p:sp>
      <p:sp>
        <p:nvSpPr>
          <p:cNvPr id="370" name="Google Shape;370;g136da648cca_0_1"/>
          <p:cNvSpPr txBox="1"/>
          <p:nvPr>
            <p:ph idx="2" type="body"/>
          </p:nvPr>
        </p:nvSpPr>
        <p:spPr>
          <a:xfrm>
            <a:off x="4867760" y="1389356"/>
            <a:ext cx="3207900" cy="24606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71" name="Google Shape;371;g136da648cca_0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66600" y="3190852"/>
            <a:ext cx="1767349" cy="1647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g136da648cca_0_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52625" y="1295175"/>
            <a:ext cx="4374024" cy="2553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15"/>
          <p:cNvSpPr txBox="1"/>
          <p:nvPr>
            <p:ph idx="1" type="body"/>
          </p:nvPr>
        </p:nvSpPr>
        <p:spPr>
          <a:xfrm>
            <a:off x="408967" y="1389356"/>
            <a:ext cx="28521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Complete redesign of the carbon footprint calculator for a better user experience.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Gathers information about the user’s electricity, </a:t>
            </a:r>
            <a:r>
              <a:rPr lang="en"/>
              <a:t>vehicle, and flight estimate.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Uses the Carbon Interface API for carbon emissions estimates.</a:t>
            </a:r>
            <a:endParaRPr/>
          </a:p>
        </p:txBody>
      </p:sp>
      <p:sp>
        <p:nvSpPr>
          <p:cNvPr id="378" name="Google Shape;378;p15"/>
          <p:cNvSpPr txBox="1"/>
          <p:nvPr>
            <p:ph idx="2" type="body"/>
          </p:nvPr>
        </p:nvSpPr>
        <p:spPr>
          <a:xfrm>
            <a:off x="4867760" y="1389356"/>
            <a:ext cx="32079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889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79" name="Google Shape;379;p15"/>
          <p:cNvSpPr txBox="1"/>
          <p:nvPr>
            <p:ph type="title"/>
          </p:nvPr>
        </p:nvSpPr>
        <p:spPr>
          <a:xfrm>
            <a:off x="0" y="779400"/>
            <a:ext cx="37317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</a:pPr>
            <a:r>
              <a:rPr lang="en"/>
              <a:t>Carbon Footprint Page</a:t>
            </a:r>
            <a:endParaRPr/>
          </a:p>
        </p:txBody>
      </p:sp>
      <p:pic>
        <p:nvPicPr>
          <p:cNvPr id="380" name="Google Shape;38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6713" y="3489600"/>
            <a:ext cx="1766975" cy="742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96400" y="1268175"/>
            <a:ext cx="4483325" cy="2607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136da648cca_0_9"/>
          <p:cNvSpPr txBox="1"/>
          <p:nvPr>
            <p:ph idx="1" type="body"/>
          </p:nvPr>
        </p:nvSpPr>
        <p:spPr>
          <a:xfrm>
            <a:off x="408967" y="1389356"/>
            <a:ext cx="2852100" cy="24606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Many design changes were made to the website since starting.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Before/After highlights the progress we were able to </a:t>
            </a:r>
            <a:r>
              <a:rPr lang="en"/>
              <a:t>achieve</a:t>
            </a:r>
            <a:r>
              <a:rPr lang="en"/>
              <a:t> in the design of the website overall.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In addition to design changes, several new pages were added(About, Forums, News, Carbon Footprint)</a:t>
            </a:r>
            <a:endParaRPr/>
          </a:p>
        </p:txBody>
      </p:sp>
      <p:sp>
        <p:nvSpPr>
          <p:cNvPr id="387" name="Google Shape;387;g136da648cca_0_9"/>
          <p:cNvSpPr txBox="1"/>
          <p:nvPr>
            <p:ph type="title"/>
          </p:nvPr>
        </p:nvSpPr>
        <p:spPr>
          <a:xfrm>
            <a:off x="408967" y="779393"/>
            <a:ext cx="2852100" cy="4230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Design Changes</a:t>
            </a:r>
            <a:endParaRPr/>
          </a:p>
        </p:txBody>
      </p:sp>
      <p:pic>
        <p:nvPicPr>
          <p:cNvPr id="388" name="Google Shape;388;g136da648cca_0_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33300" y="1337500"/>
            <a:ext cx="1234048" cy="771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g136da648cca_0_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33300" y="2145375"/>
            <a:ext cx="1234050" cy="77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g136da648cca_0_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33275" y="2953225"/>
            <a:ext cx="1234101" cy="771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Google Shape;391;g136da648cca_0_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45025" y="1353806"/>
            <a:ext cx="1181875" cy="738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" name="Google Shape;392;g136da648cca_0_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045025" y="2175725"/>
            <a:ext cx="1181875" cy="710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g136da648cca_0_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048175" y="2934950"/>
            <a:ext cx="1181875" cy="807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g136da648cca_0_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316374" y="1352970"/>
            <a:ext cx="1181876" cy="740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g136da648cca_0_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316375" y="2161680"/>
            <a:ext cx="1181875" cy="738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g136da648cca_0_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316375" y="3004156"/>
            <a:ext cx="1181875" cy="738669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g136da648cca_0_9"/>
          <p:cNvSpPr txBox="1"/>
          <p:nvPr/>
        </p:nvSpPr>
        <p:spPr>
          <a:xfrm>
            <a:off x="4459325" y="3724525"/>
            <a:ext cx="1182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Before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98" name="Google Shape;398;g136da648cca_0_9"/>
          <p:cNvSpPr txBox="1"/>
          <p:nvPr/>
        </p:nvSpPr>
        <p:spPr>
          <a:xfrm>
            <a:off x="6679400" y="3724525"/>
            <a:ext cx="1182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After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99" name="Google Shape;399;g136da648cca_0_9"/>
          <p:cNvSpPr/>
          <p:nvPr/>
        </p:nvSpPr>
        <p:spPr>
          <a:xfrm>
            <a:off x="5702438" y="2422500"/>
            <a:ext cx="307500" cy="2985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6"/>
          <p:cNvSpPr txBox="1"/>
          <p:nvPr>
            <p:ph idx="1" type="body"/>
          </p:nvPr>
        </p:nvSpPr>
        <p:spPr>
          <a:xfrm>
            <a:off x="2461652" y="1341500"/>
            <a:ext cx="5947200" cy="31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Pushing our developed work to production with server and API issues: Error 426 with the NewsAPI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Needed to research and learn the technologies that are being utilized (React/NextJS, Django, Docker, etc.).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Needed to redo UI for most features according to product owner requested changes halfway through the semester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Writing clean and efficient code when programming features such as the Carbon Calculator</a:t>
            </a:r>
            <a:endParaRPr/>
          </a:p>
        </p:txBody>
      </p:sp>
      <p:sp>
        <p:nvSpPr>
          <p:cNvPr id="405" name="Google Shape;405;p16"/>
          <p:cNvSpPr txBox="1"/>
          <p:nvPr>
            <p:ph type="title"/>
          </p:nvPr>
        </p:nvSpPr>
        <p:spPr>
          <a:xfrm>
            <a:off x="2461652" y="614886"/>
            <a:ext cx="59472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Challenges we faced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17"/>
          <p:cNvSpPr txBox="1"/>
          <p:nvPr>
            <p:ph idx="1" type="body"/>
          </p:nvPr>
        </p:nvSpPr>
        <p:spPr>
          <a:xfrm>
            <a:off x="2461652" y="1341500"/>
            <a:ext cx="5947200" cy="31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"/>
              <a:t>The carbon calculator was implemented successfully</a:t>
            </a:r>
            <a:endParaRPr/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"/>
              <a:t>The User interface was completely redesigned this semester to meet the demands of newly introduced third party APIs</a:t>
            </a:r>
            <a:endParaRPr/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"/>
              <a:t>The NewsAPI premium subscription must be purchased to allow deployment of the website</a:t>
            </a:r>
            <a:endParaRPr/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"/>
              <a:t>Other features are able to be further developed according to the demands of the product owners</a:t>
            </a:r>
            <a:endParaRPr/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"/>
              <a:t>The backend of the project needs to be fixed or redone </a:t>
            </a:r>
            <a:r>
              <a:rPr lang="en"/>
              <a:t>completely</a:t>
            </a:r>
            <a:r>
              <a:rPr lang="en"/>
              <a:t> to add user functionality to the website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11" name="Google Shape;411;p17"/>
          <p:cNvSpPr txBox="1"/>
          <p:nvPr>
            <p:ph type="title"/>
          </p:nvPr>
        </p:nvSpPr>
        <p:spPr>
          <a:xfrm>
            <a:off x="2461652" y="614886"/>
            <a:ext cx="59472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Conclusion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" name="Google Shape;271;p2"/>
          <p:cNvGraphicFramePr/>
          <p:nvPr/>
        </p:nvGraphicFramePr>
        <p:xfrm>
          <a:off x="1394400" y="865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{C9B1D1D4-FB52-4D84-94C6-A9B82E286BBD}</a:tableStyleId>
              </a:tblPr>
              <a:tblGrid>
                <a:gridCol w="2219325"/>
                <a:gridCol w="2800350"/>
              </a:tblGrid>
              <a:tr h="2171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" sz="1900" u="none" cap="none" strike="noStrike">
                          <a:solidFill>
                            <a:schemeClr val="lt1"/>
                          </a:solidFill>
                        </a:rPr>
                        <a:t>Team Members:</a:t>
                      </a:r>
                      <a:endParaRPr sz="1900" u="none" cap="none" strike="noStrike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t/>
                      </a:r>
                      <a:endParaRPr sz="1900" u="none" cap="none" strike="noStrike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1500" u="none" cap="none" strike="noStrike">
                          <a:solidFill>
                            <a:schemeClr val="lt1"/>
                          </a:solidFill>
                        </a:rPr>
                        <a:t>Capstone 1:</a:t>
                      </a:r>
                      <a:endParaRPr sz="1500" u="none" cap="none" strike="noStrike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500" u="none" cap="none" strike="noStrike">
                        <a:solidFill>
                          <a:srgbClr val="434343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Jose Gonzalez,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Miguel Ferreiro,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Natasha Rodriguez,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Eduardo Suarez,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Binhao Lu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434343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434343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434343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chemeClr val="lt1"/>
                          </a:solidFill>
                        </a:rPr>
                        <a:t>Capstone 2 / Senior Project:</a:t>
                      </a:r>
                      <a:endParaRPr sz="1400" u="none" cap="none" strike="noStrike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434343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Francisco Mazzei,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Leinier Perez,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Yelise Sanchez,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Brock Williams,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Kevin Escoto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272" name="Google Shape;272;p2"/>
          <p:cNvSpPr txBox="1"/>
          <p:nvPr/>
        </p:nvSpPr>
        <p:spPr>
          <a:xfrm>
            <a:off x="1394400" y="3630700"/>
            <a:ext cx="4761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Mentors: Shahin Vassigh, Marcos Munoz, Daniela</a:t>
            </a:r>
            <a:endParaRPr b="0" i="0" sz="15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Instructor: Masoud Sadjadi</a:t>
            </a:r>
            <a:endParaRPr b="0" i="0" sz="15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3" name="Google Shape;273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16825" y="1160925"/>
            <a:ext cx="2425125" cy="31906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18"/>
          <p:cNvSpPr txBox="1"/>
          <p:nvPr>
            <p:ph idx="1" type="body"/>
          </p:nvPr>
        </p:nvSpPr>
        <p:spPr>
          <a:xfrm>
            <a:off x="2679313" y="1932713"/>
            <a:ext cx="3556800" cy="87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71"/>
              <a:buFont typeface="Arial"/>
              <a:buNone/>
            </a:pPr>
            <a:r>
              <a:rPr lang="en" sz="1020"/>
              <a:t>To visit and use our site please click on the following link:</a:t>
            </a:r>
            <a:endParaRPr sz="102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571"/>
              <a:buNone/>
            </a:pPr>
            <a:r>
              <a:rPr lang="en" sz="1020" u="sng">
                <a:solidFill>
                  <a:schemeClr val="hlink"/>
                </a:solidFill>
                <a:hlinkClick r:id="rId3"/>
              </a:rPr>
              <a:t>Community-connect.fiu.edu</a:t>
            </a:r>
            <a:endParaRPr sz="1580"/>
          </a:p>
        </p:txBody>
      </p:sp>
      <p:grpSp>
        <p:nvGrpSpPr>
          <p:cNvPr id="417" name="Google Shape;417;p18"/>
          <p:cNvGrpSpPr/>
          <p:nvPr/>
        </p:nvGrpSpPr>
        <p:grpSpPr>
          <a:xfrm>
            <a:off x="2313569" y="1799701"/>
            <a:ext cx="365761" cy="1195304"/>
            <a:chOff x="1975104" y="2011680"/>
            <a:chExt cx="487681" cy="2779777"/>
          </a:xfrm>
        </p:grpSpPr>
        <p:sp>
          <p:nvSpPr>
            <p:cNvPr id="418" name="Google Shape;418;p18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" name="Google Shape;419;p18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0" name="Google Shape;420;p18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1" name="Google Shape;421;p18"/>
          <p:cNvGrpSpPr/>
          <p:nvPr/>
        </p:nvGrpSpPr>
        <p:grpSpPr>
          <a:xfrm rot="10800000">
            <a:off x="6141996" y="1799702"/>
            <a:ext cx="365761" cy="1195304"/>
            <a:chOff x="1975104" y="2011680"/>
            <a:chExt cx="487681" cy="2779777"/>
          </a:xfrm>
        </p:grpSpPr>
        <p:sp>
          <p:nvSpPr>
            <p:cNvPr id="422" name="Google Shape;422;p18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Google Shape;423;p18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4" name="Google Shape;424;p18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25" name="Google Shape;425;p18"/>
          <p:cNvSpPr txBox="1"/>
          <p:nvPr>
            <p:ph idx="4294967295" type="title"/>
          </p:nvPr>
        </p:nvSpPr>
        <p:spPr>
          <a:xfrm>
            <a:off x="1202845" y="565856"/>
            <a:ext cx="67383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</a:pPr>
            <a:r>
              <a:rPr lang="en"/>
              <a:t>Thank You!</a:t>
            </a:r>
            <a:endParaRPr/>
          </a:p>
        </p:txBody>
      </p:sp>
      <p:pic>
        <p:nvPicPr>
          <p:cNvPr id="426" name="Google Shape;426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58246" y="3626450"/>
            <a:ext cx="1735728" cy="99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"/>
          <p:cNvSpPr txBox="1"/>
          <p:nvPr>
            <p:ph idx="1" type="body"/>
          </p:nvPr>
        </p:nvSpPr>
        <p:spPr>
          <a:xfrm>
            <a:off x="596236" y="2603925"/>
            <a:ext cx="4184100" cy="22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93">
                <a:solidFill>
                  <a:srgbClr val="FFFFFF"/>
                </a:solidFill>
              </a:rPr>
              <a:t>With Community Connect people will have a centralized location to find news and resources in their community, and an easy way to estimate their carbon emissions.</a:t>
            </a:r>
            <a:endParaRPr i="1" sz="1093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93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93">
                <a:solidFill>
                  <a:srgbClr val="FFFFFF"/>
                </a:solidFill>
              </a:rPr>
              <a:t>This platform had a lot of missing features. The goal was to update the design of all the pages and have a working carbon footprint calculator where you can see your carbon emissions.</a:t>
            </a:r>
            <a:endParaRPr i="1" sz="1093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t/>
            </a:r>
            <a:endParaRPr sz="102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</a:pPr>
            <a:r>
              <a:t/>
            </a:r>
            <a:endParaRPr/>
          </a:p>
        </p:txBody>
      </p:sp>
      <p:sp>
        <p:nvSpPr>
          <p:cNvPr id="279" name="Google Shape;279;p3"/>
          <p:cNvSpPr txBox="1"/>
          <p:nvPr>
            <p:ph type="title"/>
          </p:nvPr>
        </p:nvSpPr>
        <p:spPr>
          <a:xfrm>
            <a:off x="623741" y="360222"/>
            <a:ext cx="3540600" cy="13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Problem Definition </a:t>
            </a:r>
            <a:endParaRPr/>
          </a:p>
        </p:txBody>
      </p:sp>
      <p:pic>
        <p:nvPicPr>
          <p:cNvPr id="280" name="Google Shape;280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68700" y="968200"/>
            <a:ext cx="3602950" cy="334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"/>
          <p:cNvSpPr txBox="1"/>
          <p:nvPr>
            <p:ph type="title"/>
          </p:nvPr>
        </p:nvSpPr>
        <p:spPr>
          <a:xfrm>
            <a:off x="2461652" y="614886"/>
            <a:ext cx="5927158" cy="5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Use Case Diagram - Carbon Calculator</a:t>
            </a:r>
            <a:endParaRPr/>
          </a:p>
        </p:txBody>
      </p:sp>
      <p:pic>
        <p:nvPicPr>
          <p:cNvPr id="286" name="Google Shape;286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60000" y="1973123"/>
            <a:ext cx="3676074" cy="2758825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4"/>
          <p:cNvSpPr txBox="1"/>
          <p:nvPr/>
        </p:nvSpPr>
        <p:spPr>
          <a:xfrm>
            <a:off x="3260000" y="1530875"/>
            <a:ext cx="3255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User completing the survey to render UI results</a:t>
            </a:r>
            <a:endParaRPr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5"/>
          <p:cNvSpPr txBox="1"/>
          <p:nvPr>
            <p:ph idx="1" type="body"/>
          </p:nvPr>
        </p:nvSpPr>
        <p:spPr>
          <a:xfrm>
            <a:off x="2461652" y="1341501"/>
            <a:ext cx="5927100" cy="31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2952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050"/>
              <a:buChar char="●"/>
            </a:pPr>
            <a:r>
              <a:rPr lang="en" sz="1050">
                <a:solidFill>
                  <a:schemeClr val="dk1"/>
                </a:solidFill>
              </a:rPr>
              <a:t>SP4 - 5 pts - As a developer, I would like the Home page to look like the slide</a:t>
            </a:r>
            <a:endParaRPr sz="1050">
              <a:solidFill>
                <a:schemeClr val="dk1"/>
              </a:solidFill>
            </a:endParaRPr>
          </a:p>
          <a:p>
            <a:pPr indent="-2952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Char char="●"/>
            </a:pPr>
            <a:r>
              <a:rPr lang="en" sz="1050">
                <a:solidFill>
                  <a:schemeClr val="dk1"/>
                </a:solidFill>
              </a:rPr>
              <a:t>SP4 -</a:t>
            </a:r>
            <a:r>
              <a:rPr lang="en" sz="1050">
                <a:solidFill>
                  <a:schemeClr val="dk1"/>
                </a:solidFill>
              </a:rPr>
              <a:t> 8 pts - As a developer, I would like the News page to search for articles</a:t>
            </a:r>
            <a:endParaRPr sz="1050">
              <a:solidFill>
                <a:schemeClr val="dk1"/>
              </a:solidFill>
            </a:endParaRPr>
          </a:p>
          <a:p>
            <a:pPr indent="-2952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Char char="●"/>
            </a:pPr>
            <a:r>
              <a:rPr lang="en" sz="1050">
                <a:solidFill>
                  <a:schemeClr val="dk1"/>
                </a:solidFill>
              </a:rPr>
              <a:t>SP5 - 5 pts </a:t>
            </a:r>
            <a:r>
              <a:rPr lang="en" sz="1050">
                <a:solidFill>
                  <a:schemeClr val="dk1"/>
                </a:solidFill>
              </a:rPr>
              <a:t> - As a developer, I would like the About page to look like the adobe XD file</a:t>
            </a:r>
            <a:endParaRPr sz="1050">
              <a:solidFill>
                <a:schemeClr val="dk1"/>
              </a:solidFill>
            </a:endParaRPr>
          </a:p>
          <a:p>
            <a:pPr indent="-2952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Char char="●"/>
            </a:pPr>
            <a:r>
              <a:rPr lang="en" sz="1050">
                <a:solidFill>
                  <a:schemeClr val="dk1"/>
                </a:solidFill>
              </a:rPr>
              <a:t>SP4 - 8 pts </a:t>
            </a:r>
            <a:r>
              <a:rPr lang="en" sz="1050">
                <a:solidFill>
                  <a:schemeClr val="dk1"/>
                </a:solidFill>
              </a:rPr>
              <a:t> - As a developer, I would like the Forums page to look like the slide</a:t>
            </a:r>
            <a:endParaRPr sz="1050">
              <a:solidFill>
                <a:schemeClr val="dk1"/>
              </a:solidFill>
            </a:endParaRPr>
          </a:p>
          <a:p>
            <a:pPr indent="-2952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Char char="●"/>
            </a:pPr>
            <a:r>
              <a:rPr lang="en" sz="1050">
                <a:solidFill>
                  <a:schemeClr val="dk1"/>
                </a:solidFill>
              </a:rPr>
              <a:t>SP3 - 8 pts </a:t>
            </a:r>
            <a:r>
              <a:rPr lang="en" sz="1050">
                <a:solidFill>
                  <a:schemeClr val="dk1"/>
                </a:solidFill>
              </a:rPr>
              <a:t> - As a developer, I would like the Carbon Calculator page to look like the slide</a:t>
            </a:r>
            <a:endParaRPr sz="1050">
              <a:solidFill>
                <a:schemeClr val="dk1"/>
              </a:solidFill>
            </a:endParaRPr>
          </a:p>
          <a:p>
            <a:pPr indent="-2952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Char char="●"/>
            </a:pPr>
            <a:r>
              <a:rPr lang="en" sz="1050">
                <a:solidFill>
                  <a:schemeClr val="dk1"/>
                </a:solidFill>
              </a:rPr>
              <a:t>SP5 - 3 pts</a:t>
            </a:r>
            <a:r>
              <a:rPr lang="en" sz="1050">
                <a:solidFill>
                  <a:schemeClr val="dk1"/>
                </a:solidFill>
              </a:rPr>
              <a:t> - As a developer, I would like the website to be deployed</a:t>
            </a:r>
            <a:endParaRPr sz="1050">
              <a:solidFill>
                <a:schemeClr val="dk1"/>
              </a:solidFill>
            </a:endParaRPr>
          </a:p>
          <a:p>
            <a:pPr indent="-2952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Char char="●"/>
            </a:pPr>
            <a:r>
              <a:rPr lang="en" sz="1050">
                <a:solidFill>
                  <a:schemeClr val="dk1"/>
                </a:solidFill>
              </a:rPr>
              <a:t>SP2- 3 pts </a:t>
            </a:r>
            <a:r>
              <a:rPr lang="en" sz="1050">
                <a:solidFill>
                  <a:schemeClr val="dk1"/>
                </a:solidFill>
              </a:rPr>
              <a:t> - As a developer, I would like to update the navigation bar to look like the slides</a:t>
            </a:r>
            <a:endParaRPr sz="1050">
              <a:solidFill>
                <a:schemeClr val="dk1"/>
              </a:solidFill>
            </a:endParaRPr>
          </a:p>
          <a:p>
            <a:pPr indent="-2952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Char char="●"/>
            </a:pPr>
            <a:r>
              <a:rPr lang="en" sz="1050">
                <a:solidFill>
                  <a:schemeClr val="dk1"/>
                </a:solidFill>
              </a:rPr>
              <a:t>SP2 - 3 pts </a:t>
            </a:r>
            <a:r>
              <a:rPr lang="en" sz="1050">
                <a:solidFill>
                  <a:schemeClr val="dk1"/>
                </a:solidFill>
              </a:rPr>
              <a:t> - As a developer, I would like to update the footer to look like the slide</a:t>
            </a:r>
            <a:endParaRPr sz="1050">
              <a:solidFill>
                <a:schemeClr val="dk1"/>
              </a:solidFill>
            </a:endParaRPr>
          </a:p>
          <a:p>
            <a:pPr indent="-2952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Char char="●"/>
            </a:pPr>
            <a:r>
              <a:rPr lang="en" sz="1050">
                <a:solidFill>
                  <a:schemeClr val="dk1"/>
                </a:solidFill>
              </a:rPr>
              <a:t>SP5 - 5 pts </a:t>
            </a:r>
            <a:r>
              <a:rPr lang="en" sz="1050">
                <a:solidFill>
                  <a:schemeClr val="dk1"/>
                </a:solidFill>
              </a:rPr>
              <a:t> - As a developer, I would like to finish the Search API</a:t>
            </a:r>
            <a:endParaRPr sz="1050">
              <a:solidFill>
                <a:schemeClr val="dk1"/>
              </a:solidFill>
            </a:endParaRPr>
          </a:p>
          <a:p>
            <a:pPr indent="-295275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Char char="●"/>
            </a:pPr>
            <a:r>
              <a:rPr lang="en" sz="1050">
                <a:solidFill>
                  <a:schemeClr val="dk1"/>
                </a:solidFill>
              </a:rPr>
              <a:t>SP3 - 5pts - As a dev, I would like the marketing page to look like the adobe XD file</a:t>
            </a:r>
            <a:endParaRPr sz="1050">
              <a:solidFill>
                <a:schemeClr val="dk1"/>
              </a:solidFill>
            </a:endParaRPr>
          </a:p>
        </p:txBody>
      </p:sp>
      <p:sp>
        <p:nvSpPr>
          <p:cNvPr id="293" name="Google Shape;293;p5"/>
          <p:cNvSpPr txBox="1"/>
          <p:nvPr>
            <p:ph type="title"/>
          </p:nvPr>
        </p:nvSpPr>
        <p:spPr>
          <a:xfrm>
            <a:off x="2461652" y="607736"/>
            <a:ext cx="59271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User Stories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6"/>
          <p:cNvSpPr txBox="1"/>
          <p:nvPr>
            <p:ph type="title"/>
          </p:nvPr>
        </p:nvSpPr>
        <p:spPr>
          <a:xfrm>
            <a:off x="2461652" y="614886"/>
            <a:ext cx="59472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Technologies Used </a:t>
            </a:r>
            <a:endParaRPr/>
          </a:p>
        </p:txBody>
      </p:sp>
      <p:pic>
        <p:nvPicPr>
          <p:cNvPr id="299" name="Google Shape;29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38725" y="1529756"/>
            <a:ext cx="1382806" cy="1279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95825" y="1643725"/>
            <a:ext cx="1382826" cy="119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19426" y="3384225"/>
            <a:ext cx="1259223" cy="8150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le:Sass Logo Color.svg - Wikimedia Commons" id="302" name="Google Shape;302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52950" y="1749037"/>
            <a:ext cx="1202600" cy="9019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jango Community | Django" id="303" name="Google Shape;303;p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36625" y="3401950"/>
            <a:ext cx="1712724" cy="77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631050" y="3384225"/>
            <a:ext cx="1875514" cy="81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7"/>
          <p:cNvSpPr txBox="1"/>
          <p:nvPr>
            <p:ph type="title"/>
          </p:nvPr>
        </p:nvSpPr>
        <p:spPr>
          <a:xfrm>
            <a:off x="2461652" y="614886"/>
            <a:ext cx="59472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Sequence Diagram</a:t>
            </a:r>
            <a:endParaRPr/>
          </a:p>
        </p:txBody>
      </p:sp>
      <p:pic>
        <p:nvPicPr>
          <p:cNvPr id="310" name="Google Shape;310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5825" y="1120736"/>
            <a:ext cx="4164146" cy="3663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8"/>
          <p:cNvSpPr txBox="1"/>
          <p:nvPr>
            <p:ph type="title"/>
          </p:nvPr>
        </p:nvSpPr>
        <p:spPr>
          <a:xfrm>
            <a:off x="2461652" y="614886"/>
            <a:ext cx="59472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System Design: Architecture</a:t>
            </a:r>
            <a:endParaRPr/>
          </a:p>
        </p:txBody>
      </p:sp>
      <p:pic>
        <p:nvPicPr>
          <p:cNvPr id="316" name="Google Shape;31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2350" y="1660700"/>
            <a:ext cx="3752025" cy="2637876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8"/>
          <p:cNvSpPr txBox="1"/>
          <p:nvPr/>
        </p:nvSpPr>
        <p:spPr>
          <a:xfrm>
            <a:off x="6394100" y="1869150"/>
            <a:ext cx="2473800" cy="21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system architecture represents the deployed server version. </a:t>
            </a:r>
            <a:endParaRPr b="0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 the bottom of the slide you can see the backend is running with Docker.</a:t>
            </a:r>
            <a:endParaRPr b="0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9"/>
          <p:cNvSpPr txBox="1"/>
          <p:nvPr>
            <p:ph type="title"/>
          </p:nvPr>
        </p:nvSpPr>
        <p:spPr>
          <a:xfrm>
            <a:off x="2461652" y="614886"/>
            <a:ext cx="59472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System Design: Deployment</a:t>
            </a:r>
            <a:endParaRPr/>
          </a:p>
        </p:txBody>
      </p:sp>
      <p:pic>
        <p:nvPicPr>
          <p:cNvPr id="323" name="Google Shape;323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93375" y="1346375"/>
            <a:ext cx="4786043" cy="3183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