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32918400" cx="43891200"/>
  <p:notesSz cx="6858000" cy="9144000"/>
  <p:embeddedFontLst>
    <p:embeddedFont>
      <p:font typeface="Roboto Slab"/>
      <p:regular r:id="rId6"/>
      <p:bold r:id="rId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8" roundtripDataSignature="AMtx7misTnALrGu1rIpsNVn5frPG8OvKW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font" Target="fonts/RobotoSlab-regular.fntdata"/><Relationship Id="rId7" Type="http://schemas.openxmlformats.org/officeDocument/2006/relationships/font" Target="fonts/RobotoSlab-bold.fntdata"/><Relationship Id="rId8"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 name="Google Shape;4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17" name="Shape 17"/>
        <p:cNvGrpSpPr/>
        <p:nvPr/>
      </p:nvGrpSpPr>
      <p:grpSpPr>
        <a:xfrm>
          <a:off x="0" y="0"/>
          <a:ext cx="0" cy="0"/>
          <a:chOff x="0" y="0"/>
          <a:chExt cx="0" cy="0"/>
        </a:xfrm>
      </p:grpSpPr>
      <p:pic>
        <p:nvPicPr>
          <p:cNvPr descr="A picture containing bird&#10;&#10;Description automatically generated" id="18" name="Google Shape;18;p3"/>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19" name="Google Shape;19;p3"/>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0" name="Google Shape;20;p3"/>
          <p:cNvGrpSpPr/>
          <p:nvPr/>
        </p:nvGrpSpPr>
        <p:grpSpPr>
          <a:xfrm flipH="1">
            <a:off x="41218359" y="992179"/>
            <a:ext cx="1881295" cy="2545853"/>
            <a:chOff x="2645664" y="2011680"/>
            <a:chExt cx="735606" cy="746592"/>
          </a:xfrm>
        </p:grpSpPr>
        <p:sp>
          <p:nvSpPr>
            <p:cNvPr id="21" name="Google Shape;21;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2" name="Google Shape;22;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23" name="Google Shape;23;p3"/>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5" name="Shape 25"/>
        <p:cNvGrpSpPr/>
        <p:nvPr/>
      </p:nvGrpSpPr>
      <p:grpSpPr>
        <a:xfrm>
          <a:off x="0" y="0"/>
          <a:ext cx="0" cy="0"/>
          <a:chOff x="0" y="0"/>
          <a:chExt cx="0" cy="0"/>
        </a:xfrm>
      </p:grpSpPr>
      <p:pic>
        <p:nvPicPr>
          <p:cNvPr descr="A picture containing bird&#10;&#10;Description automatically generated" id="26" name="Google Shape;26;p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27" name="Google Shape;27;p4"/>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8" name="Google Shape;28;p4"/>
          <p:cNvGrpSpPr/>
          <p:nvPr/>
        </p:nvGrpSpPr>
        <p:grpSpPr>
          <a:xfrm>
            <a:off x="41216983" y="1016364"/>
            <a:ext cx="1881299" cy="2545854"/>
            <a:chOff x="11140977" y="745237"/>
            <a:chExt cx="522582" cy="530387"/>
          </a:xfrm>
        </p:grpSpPr>
        <p:sp>
          <p:nvSpPr>
            <p:cNvPr id="29" name="Google Shape;29;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 name="Google Shape;30;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31" name="Google Shape;31;p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32" name="Google Shape;3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33" name="Shape 33"/>
        <p:cNvGrpSpPr/>
        <p:nvPr/>
      </p:nvGrpSpPr>
      <p:grpSpPr>
        <a:xfrm>
          <a:off x="0" y="0"/>
          <a:ext cx="0" cy="0"/>
          <a:chOff x="0" y="0"/>
          <a:chExt cx="0" cy="0"/>
        </a:xfrm>
      </p:grpSpPr>
      <p:pic>
        <p:nvPicPr>
          <p:cNvPr descr="A close up of a logo&#10;&#10;Description automatically generated" id="34" name="Google Shape;34;p5"/>
          <p:cNvPicPr preferRelativeResize="0"/>
          <p:nvPr/>
        </p:nvPicPr>
        <p:blipFill rotWithShape="1">
          <a:blip r:embed="rId2">
            <a:alphaModFix/>
          </a:blip>
          <a:srcRect b="15702" l="0" r="88418" t="0"/>
          <a:stretch/>
        </p:blipFill>
        <p:spPr>
          <a:xfrm>
            <a:off x="0" y="0"/>
            <a:ext cx="5618095" cy="32918400"/>
          </a:xfrm>
          <a:prstGeom prst="rect">
            <a:avLst/>
          </a:prstGeom>
          <a:noFill/>
          <a:ln>
            <a:noFill/>
          </a:ln>
        </p:spPr>
      </p:pic>
      <p:sp>
        <p:nvSpPr>
          <p:cNvPr id="35" name="Google Shape;35;p5"/>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6" name="Google Shape;36;p5"/>
          <p:cNvGrpSpPr/>
          <p:nvPr/>
        </p:nvGrpSpPr>
        <p:grpSpPr>
          <a:xfrm>
            <a:off x="41216983" y="1016364"/>
            <a:ext cx="1881299" cy="2545854"/>
            <a:chOff x="11140977" y="745237"/>
            <a:chExt cx="522582" cy="530387"/>
          </a:xfrm>
        </p:grpSpPr>
        <p:sp>
          <p:nvSpPr>
            <p:cNvPr id="37" name="Google Shape;37;p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 name="Google Shape;38;p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39" name="Google Shape;39;p5"/>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40" name="Google Shape;40;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7.jpg"/><Relationship Id="rId2" Type="http://schemas.openxmlformats.org/officeDocument/2006/relationships/image" Target="../media/image8.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83" y="1016364"/>
            <a:ext cx="1881299" cy="2545854"/>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hyperlink" Target="https://itp.nyu.edu/physcomp/lessons/accelerometers-gyros-and-imus-the-basics" TargetMode="External"/><Relationship Id="rId5" Type="http://schemas.openxmlformats.org/officeDocument/2006/relationships/image" Target="../media/image9.png"/><Relationship Id="rId6"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
          <p:cNvSpPr txBox="1"/>
          <p:nvPr/>
        </p:nvSpPr>
        <p:spPr>
          <a:xfrm>
            <a:off x="6816425" y="1532025"/>
            <a:ext cx="35922900" cy="227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i="0" lang="en-US" sz="8800" u="none" cap="none" strike="noStrike">
                <a:solidFill>
                  <a:schemeClr val="lt1"/>
                </a:solidFill>
                <a:latin typeface="Arial"/>
                <a:ea typeface="Arial"/>
                <a:cs typeface="Arial"/>
                <a:sym typeface="Arial"/>
              </a:rPr>
              <a:t>Knight Foundation School of Computing and Information Sciences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chemeClr val="lt1"/>
                </a:solidFill>
                <a:latin typeface="Arial"/>
                <a:ea typeface="Arial"/>
                <a:cs typeface="Arial"/>
                <a:sym typeface="Arial"/>
              </a:rPr>
              <a:t>Summer 2022 Capstone I Design Project </a:t>
            </a:r>
            <a:endParaRPr b="0" i="0" sz="1400" u="none" cap="none" strike="noStrike">
              <a:solidFill>
                <a:srgbClr val="000000"/>
              </a:solidFill>
              <a:latin typeface="Arial"/>
              <a:ea typeface="Arial"/>
              <a:cs typeface="Arial"/>
              <a:sym typeface="Arial"/>
            </a:endParaRPr>
          </a:p>
        </p:txBody>
      </p:sp>
      <p:sp>
        <p:nvSpPr>
          <p:cNvPr id="46" name="Google Shape;46;p1"/>
          <p:cNvSpPr txBox="1"/>
          <p:nvPr/>
        </p:nvSpPr>
        <p:spPr>
          <a:xfrm>
            <a:off x="6816436" y="3817362"/>
            <a:ext cx="35204400" cy="33918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Level Bar</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Students: </a:t>
            </a:r>
            <a:r>
              <a:rPr b="0" i="0" lang="en-US" sz="3500" u="none" cap="none" strike="noStrike">
                <a:solidFill>
                  <a:schemeClr val="lt1"/>
                </a:solidFill>
                <a:latin typeface="Arial"/>
                <a:ea typeface="Arial"/>
                <a:cs typeface="Arial"/>
                <a:sym typeface="Arial"/>
              </a:rPr>
              <a:t>Christopher Puglisi, Jose Fernandez, Jorge Jaime-Hernandez, Alejandro Cores, Luis Artimez</a:t>
            </a:r>
            <a:endParaRPr b="0" i="0" sz="35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Michael Bucar,</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Product Owner </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Masoud Sadjadi, Florida International University</a:t>
            </a:r>
            <a:endParaRPr b="0" i="0" sz="1400" u="none" cap="none" strike="noStrike">
              <a:solidFill>
                <a:srgbClr val="000000"/>
              </a:solidFill>
              <a:latin typeface="Arial"/>
              <a:ea typeface="Arial"/>
              <a:cs typeface="Arial"/>
              <a:sym typeface="Arial"/>
            </a:endParaRPr>
          </a:p>
        </p:txBody>
      </p:sp>
      <p:sp>
        <p:nvSpPr>
          <p:cNvPr id="47" name="Google Shape;47;p1"/>
          <p:cNvSpPr txBox="1"/>
          <p:nvPr/>
        </p:nvSpPr>
        <p:spPr>
          <a:xfrm>
            <a:off x="10519950" y="838101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48" name="Google Shape;48;p1"/>
          <p:cNvSpPr txBox="1"/>
          <p:nvPr/>
        </p:nvSpPr>
        <p:spPr>
          <a:xfrm>
            <a:off x="22720469" y="8381014"/>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49" name="Google Shape;49;p1"/>
          <p:cNvSpPr txBox="1"/>
          <p:nvPr/>
        </p:nvSpPr>
        <p:spPr>
          <a:xfrm>
            <a:off x="35433000" y="838102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50" name="Google Shape;50;p1"/>
          <p:cNvSpPr txBox="1"/>
          <p:nvPr/>
        </p:nvSpPr>
        <p:spPr>
          <a:xfrm>
            <a:off x="10519950" y="1611556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HARDWARE</a:t>
            </a:r>
            <a:endParaRPr b="0" i="0" sz="1400" u="none" cap="none" strike="noStrike">
              <a:solidFill>
                <a:srgbClr val="000000"/>
              </a:solidFill>
              <a:latin typeface="Arial"/>
              <a:ea typeface="Arial"/>
              <a:cs typeface="Arial"/>
              <a:sym typeface="Arial"/>
            </a:endParaRPr>
          </a:p>
        </p:txBody>
      </p:sp>
      <p:sp>
        <p:nvSpPr>
          <p:cNvPr id="51" name="Google Shape;51;p1"/>
          <p:cNvSpPr txBox="1"/>
          <p:nvPr/>
        </p:nvSpPr>
        <p:spPr>
          <a:xfrm>
            <a:off x="22720481" y="16153664"/>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SOFTWARE</a:t>
            </a:r>
            <a:endParaRPr b="0" i="0" sz="1400" u="none" cap="none" strike="noStrike">
              <a:solidFill>
                <a:srgbClr val="000000"/>
              </a:solidFill>
              <a:latin typeface="Arial"/>
              <a:ea typeface="Arial"/>
              <a:cs typeface="Arial"/>
              <a:sym typeface="Arial"/>
            </a:endParaRPr>
          </a:p>
        </p:txBody>
      </p:sp>
      <p:sp>
        <p:nvSpPr>
          <p:cNvPr id="52" name="Google Shape;52;p1"/>
          <p:cNvSpPr txBox="1"/>
          <p:nvPr/>
        </p:nvSpPr>
        <p:spPr>
          <a:xfrm>
            <a:off x="35661600" y="16185151"/>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53" name="Google Shape;53;p1"/>
          <p:cNvSpPr txBox="1"/>
          <p:nvPr/>
        </p:nvSpPr>
        <p:spPr>
          <a:xfrm>
            <a:off x="10519950" y="2385011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54" name="Google Shape;54;p1"/>
          <p:cNvSpPr txBox="1"/>
          <p:nvPr/>
        </p:nvSpPr>
        <p:spPr>
          <a:xfrm>
            <a:off x="22720469" y="2385011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55" name="Google Shape;55;p1"/>
          <p:cNvSpPr txBox="1"/>
          <p:nvPr/>
        </p:nvSpPr>
        <p:spPr>
          <a:xfrm>
            <a:off x="35661600" y="23039738"/>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REFERENCES</a:t>
            </a:r>
            <a:endParaRPr b="0" i="0" sz="1400" u="none" cap="none" strike="noStrike">
              <a:solidFill>
                <a:srgbClr val="000000"/>
              </a:solidFill>
              <a:latin typeface="Arial"/>
              <a:ea typeface="Arial"/>
              <a:cs typeface="Arial"/>
              <a:sym typeface="Arial"/>
            </a:endParaRPr>
          </a:p>
        </p:txBody>
      </p:sp>
      <p:sp>
        <p:nvSpPr>
          <p:cNvPr id="56" name="Google Shape;56;p1"/>
          <p:cNvSpPr txBox="1"/>
          <p:nvPr/>
        </p:nvSpPr>
        <p:spPr>
          <a:xfrm>
            <a:off x="6655820" y="31775400"/>
            <a:ext cx="21444300" cy="8136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Michael Bucar. We thank Michael Bucar for his assistance and mentorship that we received throughout the senior design project.</a:t>
            </a:r>
            <a:endParaRPr b="0" i="0" sz="1400" u="none" cap="none" strike="noStrike">
              <a:solidFill>
                <a:srgbClr val="000000"/>
              </a:solidFill>
              <a:latin typeface="Arial"/>
              <a:ea typeface="Arial"/>
              <a:cs typeface="Arial"/>
              <a:sym typeface="Arial"/>
            </a:endParaRPr>
          </a:p>
        </p:txBody>
      </p:sp>
      <p:sp>
        <p:nvSpPr>
          <p:cNvPr id="57" name="Google Shape;57;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0FFF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pic>
        <p:nvPicPr>
          <p:cNvPr id="58" name="Google Shape;58;p1"/>
          <p:cNvPicPr preferRelativeResize="0"/>
          <p:nvPr/>
        </p:nvPicPr>
        <p:blipFill rotWithShape="1">
          <a:blip r:embed="rId3">
            <a:alphaModFix/>
          </a:blip>
          <a:srcRect b="-3368" l="0" r="0" t="3370"/>
          <a:stretch/>
        </p:blipFill>
        <p:spPr>
          <a:xfrm>
            <a:off x="426550" y="846224"/>
            <a:ext cx="4941301" cy="2830301"/>
          </a:xfrm>
          <a:prstGeom prst="rect">
            <a:avLst/>
          </a:prstGeom>
          <a:noFill/>
          <a:ln>
            <a:noFill/>
          </a:ln>
        </p:spPr>
      </p:pic>
      <p:sp>
        <p:nvSpPr>
          <p:cNvPr id="59" name="Google Shape;59;p1"/>
          <p:cNvSpPr txBox="1"/>
          <p:nvPr/>
        </p:nvSpPr>
        <p:spPr>
          <a:xfrm>
            <a:off x="7727550" y="9042825"/>
            <a:ext cx="9832800" cy="6405900"/>
          </a:xfrm>
          <a:prstGeom prst="rect">
            <a:avLst/>
          </a:prstGeom>
          <a:noFill/>
          <a:ln>
            <a:noFill/>
          </a:ln>
        </p:spPr>
        <p:txBody>
          <a:bodyPr anchorCtr="0" anchor="ctr" bIns="91425" lIns="91425" spcFirstLastPara="1" rIns="91425" wrap="square" tIns="91425">
            <a:spAutoFit/>
          </a:bodyPr>
          <a:lstStyle/>
          <a:p>
            <a:pPr indent="0" lvl="0" marL="0" marR="0" rtl="0" algn="just">
              <a:lnSpc>
                <a:spcPct val="150000"/>
              </a:lnSpc>
              <a:spcBef>
                <a:spcPts val="0"/>
              </a:spcBef>
              <a:spcAft>
                <a:spcPts val="600"/>
              </a:spcAft>
              <a:buClr>
                <a:srgbClr val="000000"/>
              </a:buClr>
              <a:buSzPts val="3109"/>
              <a:buFont typeface="Arial"/>
              <a:buNone/>
            </a:pPr>
            <a:r>
              <a:rPr i="0" lang="en-US" sz="3109" u="none" cap="none" strike="noStrike">
                <a:solidFill>
                  <a:schemeClr val="lt1"/>
                </a:solidFill>
              </a:rPr>
              <a:t>This project </a:t>
            </a:r>
            <a:r>
              <a:rPr lang="en-US" sz="3109">
                <a:solidFill>
                  <a:schemeClr val="lt1"/>
                </a:solidFill>
              </a:rPr>
              <a:t>strives to create a device that will eventually be able to fit onto both a bench press and ideally a </a:t>
            </a:r>
            <a:r>
              <a:rPr lang="en-US" sz="3109">
                <a:solidFill>
                  <a:schemeClr val="lt1"/>
                </a:solidFill>
              </a:rPr>
              <a:t>dumbbell</a:t>
            </a:r>
            <a:r>
              <a:rPr lang="en-US" sz="3109">
                <a:solidFill>
                  <a:schemeClr val="lt1"/>
                </a:solidFill>
              </a:rPr>
              <a:t> to help provide the user with the “perfect” rep. In order to get the “perfect” rep the system takes the use of the arduino as a sensor  to see how the barbell is being moved on a 2 to 3 dimensional plane. The part that I worked on was the UI and trying to make the system more user friendly in order for it to be easier to understand</a:t>
            </a:r>
            <a:endParaRPr i="0" sz="3109" u="none" cap="none" strike="noStrike">
              <a:solidFill>
                <a:schemeClr val="lt1"/>
              </a:solidFill>
            </a:endParaRPr>
          </a:p>
        </p:txBody>
      </p:sp>
      <p:sp>
        <p:nvSpPr>
          <p:cNvPr id="60" name="Google Shape;60;p1"/>
          <p:cNvSpPr txBox="1"/>
          <p:nvPr/>
        </p:nvSpPr>
        <p:spPr>
          <a:xfrm>
            <a:off x="20150025" y="9042825"/>
            <a:ext cx="9498000" cy="4970100"/>
          </a:xfrm>
          <a:prstGeom prst="rect">
            <a:avLst/>
          </a:prstGeom>
          <a:noFill/>
          <a:ln>
            <a:noFill/>
          </a:ln>
        </p:spPr>
        <p:txBody>
          <a:bodyPr anchorCtr="0" anchor="ctr" bIns="91425" lIns="91425" spcFirstLastPara="1" rIns="91425" wrap="square" tIns="91425">
            <a:spAutoFit/>
          </a:bodyPr>
          <a:lstStyle/>
          <a:p>
            <a:pPr indent="0" lvl="0" marL="0" marR="0" rtl="0" algn="just">
              <a:lnSpc>
                <a:spcPct val="150000"/>
              </a:lnSpc>
              <a:spcBef>
                <a:spcPts val="0"/>
              </a:spcBef>
              <a:spcAft>
                <a:spcPts val="600"/>
              </a:spcAft>
              <a:buClr>
                <a:srgbClr val="000000"/>
              </a:buClr>
              <a:buSzPts val="3109"/>
              <a:buFont typeface="Arial"/>
              <a:buNone/>
            </a:pPr>
            <a:r>
              <a:rPr lang="en-US" sz="3109">
                <a:solidFill>
                  <a:schemeClr val="lt1"/>
                </a:solidFill>
              </a:rPr>
              <a:t>The current system is using a UI where the bar is ued in order to show the back and forth movement of the arduino device as well as the circles representing the tilt movement of the device. The system can be cleaned up a bit ot make it a bit more user friendly as far as having something more noticeable when the “perfect” rep is performed </a:t>
            </a:r>
            <a:endParaRPr i="0" sz="3109" u="none" cap="none" strike="noStrike">
              <a:solidFill>
                <a:schemeClr val="lt1"/>
              </a:solidFill>
            </a:endParaRPr>
          </a:p>
        </p:txBody>
      </p:sp>
      <p:sp>
        <p:nvSpPr>
          <p:cNvPr id="61" name="Google Shape;61;p1"/>
          <p:cNvSpPr txBox="1"/>
          <p:nvPr/>
        </p:nvSpPr>
        <p:spPr>
          <a:xfrm>
            <a:off x="32232750" y="9042825"/>
            <a:ext cx="10458600" cy="3391800"/>
          </a:xfrm>
          <a:prstGeom prst="rect">
            <a:avLst/>
          </a:prstGeom>
          <a:noFill/>
          <a:ln>
            <a:noFill/>
          </a:ln>
        </p:spPr>
        <p:txBody>
          <a:bodyPr anchorCtr="0" anchor="ctr" bIns="91425" lIns="91425" spcFirstLastPara="1" rIns="91425" wrap="square" tIns="91425">
            <a:noAutofit/>
          </a:bodyPr>
          <a:lstStyle/>
          <a:p>
            <a:pPr indent="0" lvl="0" marL="0" marR="0" rtl="0" algn="just">
              <a:lnSpc>
                <a:spcPct val="150000"/>
              </a:lnSpc>
              <a:spcBef>
                <a:spcPts val="0"/>
              </a:spcBef>
              <a:spcAft>
                <a:spcPts val="600"/>
              </a:spcAft>
              <a:buClr>
                <a:srgbClr val="000000"/>
              </a:buClr>
              <a:buSzPts val="3109"/>
              <a:buFont typeface="Arial"/>
              <a:buNone/>
            </a:pPr>
            <a:r>
              <a:rPr lang="en-US" sz="3109">
                <a:solidFill>
                  <a:schemeClr val="lt1"/>
                </a:solidFill>
              </a:rPr>
              <a:t>The </a:t>
            </a:r>
            <a:r>
              <a:rPr lang="en-US" sz="3109">
                <a:solidFill>
                  <a:schemeClr val="lt1"/>
                </a:solidFill>
              </a:rPr>
              <a:t>requirements</a:t>
            </a:r>
            <a:r>
              <a:rPr lang="en-US" sz="3109">
                <a:solidFill>
                  <a:schemeClr val="lt1"/>
                </a:solidFill>
              </a:rPr>
              <a:t> for this project would require you to currently test our device on a bench press and the rest would be put onto the arduino device since that is what is being used in order to test the movement of the rep</a:t>
            </a:r>
            <a:endParaRPr i="0" sz="3109" u="none" cap="none" strike="noStrike">
              <a:solidFill>
                <a:schemeClr val="lt1"/>
              </a:solidFill>
            </a:endParaRPr>
          </a:p>
        </p:txBody>
      </p:sp>
      <p:sp>
        <p:nvSpPr>
          <p:cNvPr id="62" name="Google Shape;62;p1"/>
          <p:cNvSpPr txBox="1"/>
          <p:nvPr/>
        </p:nvSpPr>
        <p:spPr>
          <a:xfrm>
            <a:off x="32230800" y="23587850"/>
            <a:ext cx="10717500" cy="7240500"/>
          </a:xfrm>
          <a:prstGeom prst="rect">
            <a:avLst/>
          </a:prstGeom>
          <a:noFill/>
          <a:ln>
            <a:noFill/>
          </a:ln>
        </p:spPr>
        <p:txBody>
          <a:bodyPr anchorCtr="0" anchor="ctr" bIns="91425" lIns="91425" spcFirstLastPara="1" rIns="91425" wrap="square" tIns="91425">
            <a:normAutofit lnSpcReduction="10000"/>
          </a:bodyPr>
          <a:lstStyle/>
          <a:p>
            <a:pPr indent="0" lvl="0" marL="0" marR="0" rtl="0" algn="l">
              <a:lnSpc>
                <a:spcPct val="115000"/>
              </a:lnSpc>
              <a:spcBef>
                <a:spcPts val="0"/>
              </a:spcBef>
              <a:spcAft>
                <a:spcPts val="0"/>
              </a:spcAft>
              <a:buClr>
                <a:schemeClr val="dk1"/>
              </a:buClr>
              <a:buSzPts val="1100"/>
              <a:buFont typeface="Arial"/>
              <a:buNone/>
            </a:pPr>
            <a:r>
              <a:rPr i="0" lang="en-US" sz="2900" u="none" cap="none" strike="noStrike">
                <a:solidFill>
                  <a:srgbClr val="F2F2F2"/>
                </a:solidFill>
              </a:rPr>
              <a:t>Arduino:</a:t>
            </a:r>
            <a:endParaRPr i="0" sz="2900" u="none" cap="none" strike="noStrike">
              <a:solidFill>
                <a:srgbClr val="F2F2F2"/>
              </a:solidFill>
            </a:endParaRPr>
          </a:p>
          <a:p>
            <a:pPr indent="0" lvl="0" marL="0" marR="0" rtl="0" algn="l">
              <a:lnSpc>
                <a:spcPct val="115000"/>
              </a:lnSpc>
              <a:spcBef>
                <a:spcPts val="0"/>
              </a:spcBef>
              <a:spcAft>
                <a:spcPts val="0"/>
              </a:spcAft>
              <a:buClr>
                <a:schemeClr val="dk1"/>
              </a:buClr>
              <a:buSzPts val="1100"/>
              <a:buFont typeface="Arial"/>
              <a:buNone/>
            </a:pPr>
            <a:r>
              <a:rPr i="0" lang="en-US" sz="2600" u="sng" cap="none" strike="noStrike">
                <a:solidFill>
                  <a:srgbClr val="6D9EEB"/>
                </a:solidFill>
              </a:rPr>
              <a:t>https://docs.arduino.cc/resources/datasheets/ABX00030-datasheet.pdf?_gl=1*5hb628*_ga*OTk4MDQ2MTU0LjE2MzAwMjgwMjI.*_ga_NEXN8H46L5*MTYzODIwNjMwMy4xNC4xLjE2MzgyMDYzMDYuMA</a:t>
            </a:r>
            <a:endParaRPr i="0" sz="2600" u="sng" cap="none" strike="noStrike">
              <a:solidFill>
                <a:srgbClr val="6D9EEB"/>
              </a:solidFill>
            </a:endParaRPr>
          </a:p>
          <a:p>
            <a:pPr indent="0" lvl="0" marL="0" marR="0" rtl="0" algn="l">
              <a:lnSpc>
                <a:spcPct val="115000"/>
              </a:lnSpc>
              <a:spcBef>
                <a:spcPts val="0"/>
              </a:spcBef>
              <a:spcAft>
                <a:spcPts val="0"/>
              </a:spcAft>
              <a:buClr>
                <a:schemeClr val="dk1"/>
              </a:buClr>
              <a:buSzPts val="1100"/>
              <a:buFont typeface="Arial"/>
              <a:buNone/>
            </a:pPr>
            <a:r>
              <a:rPr i="0" lang="en-US" sz="2900" u="none" cap="none" strike="noStrike">
                <a:solidFill>
                  <a:schemeClr val="lt1"/>
                </a:solidFill>
              </a:rPr>
              <a:t>Display:</a:t>
            </a:r>
            <a:endParaRPr i="0" sz="2900" u="none" cap="none" strike="noStrike">
              <a:solidFill>
                <a:schemeClr val="lt1"/>
              </a:solidFill>
            </a:endParaRPr>
          </a:p>
          <a:p>
            <a:pPr indent="0" lvl="0" marL="0" marR="0" rtl="0" algn="l">
              <a:lnSpc>
                <a:spcPct val="115000"/>
              </a:lnSpc>
              <a:spcBef>
                <a:spcPts val="0"/>
              </a:spcBef>
              <a:spcAft>
                <a:spcPts val="0"/>
              </a:spcAft>
              <a:buClr>
                <a:schemeClr val="dk1"/>
              </a:buClr>
              <a:buSzPts val="1100"/>
              <a:buFont typeface="Arial"/>
              <a:buNone/>
            </a:pPr>
            <a:r>
              <a:rPr i="0" lang="en-US" sz="2600" u="sng" cap="none" strike="noStrike">
                <a:solidFill>
                  <a:srgbClr val="6D9EEB"/>
                </a:solidFill>
              </a:rPr>
              <a:t>https://learn.adafruit.com/2-0-inch-320-x-240-color-ips-tft-display?gclid=Cj0KCQjwuO6WBhDLARIsAIdeyDLMcgjewzQGTOMVqQREp3TLDZXsB_P_nUxUOilDtMkSMWV4oO6qTA8aAi1hEALw_wcB</a:t>
            </a:r>
            <a:endParaRPr i="0" sz="2600" u="sng" cap="none" strike="noStrike">
              <a:solidFill>
                <a:srgbClr val="6D9EEB"/>
              </a:solidFill>
            </a:endParaRPr>
          </a:p>
          <a:p>
            <a:pPr indent="0" lvl="0" marL="0" marR="0" rtl="0" algn="l">
              <a:lnSpc>
                <a:spcPct val="115000"/>
              </a:lnSpc>
              <a:spcBef>
                <a:spcPts val="0"/>
              </a:spcBef>
              <a:spcAft>
                <a:spcPts val="0"/>
              </a:spcAft>
              <a:buClr>
                <a:schemeClr val="dk1"/>
              </a:buClr>
              <a:buSzPts val="1100"/>
              <a:buFont typeface="Arial"/>
              <a:buNone/>
            </a:pPr>
            <a:r>
              <a:rPr i="0" lang="en-US" sz="2900" u="none" cap="none" strike="noStrike">
                <a:solidFill>
                  <a:srgbClr val="F2F2F2"/>
                </a:solidFill>
              </a:rPr>
              <a:t>Battery:</a:t>
            </a:r>
            <a:endParaRPr i="0" sz="2900" u="none" cap="none" strike="noStrike">
              <a:solidFill>
                <a:srgbClr val="F2F2F2"/>
              </a:solidFill>
            </a:endParaRPr>
          </a:p>
          <a:p>
            <a:pPr indent="0" lvl="0" marL="0" marR="0" rtl="0" algn="l">
              <a:lnSpc>
                <a:spcPct val="115000"/>
              </a:lnSpc>
              <a:spcBef>
                <a:spcPts val="0"/>
              </a:spcBef>
              <a:spcAft>
                <a:spcPts val="0"/>
              </a:spcAft>
              <a:buClr>
                <a:schemeClr val="dk1"/>
              </a:buClr>
              <a:buSzPts val="1100"/>
              <a:buFont typeface="Arial"/>
              <a:buNone/>
            </a:pPr>
            <a:r>
              <a:rPr i="0" lang="en-US" sz="2600" u="sng" cap="none" strike="noStrike">
                <a:solidFill>
                  <a:srgbClr val="6D9EEB"/>
                </a:solidFill>
              </a:rPr>
              <a:t>https://www.reddit.com/r/arduino/comments/jfkxx0/arduino_nano_33_ble_sense_adafruit_liionlipoly/</a:t>
            </a:r>
            <a:r>
              <a:rPr i="0" lang="en-US" sz="2600" u="none" cap="none" strike="noStrike">
                <a:solidFill>
                  <a:srgbClr val="6D9EEB"/>
                </a:solidFill>
              </a:rPr>
              <a:t> </a:t>
            </a:r>
            <a:endParaRPr i="0" sz="2600" u="none" cap="none" strike="noStrike">
              <a:solidFill>
                <a:srgbClr val="6D9EEB"/>
              </a:solidFill>
            </a:endParaRPr>
          </a:p>
          <a:p>
            <a:pPr indent="0" lvl="0" marL="0" marR="0" rtl="0" algn="l">
              <a:lnSpc>
                <a:spcPct val="115000"/>
              </a:lnSpc>
              <a:spcBef>
                <a:spcPts val="0"/>
              </a:spcBef>
              <a:spcAft>
                <a:spcPts val="0"/>
              </a:spcAft>
              <a:buClr>
                <a:schemeClr val="dk1"/>
              </a:buClr>
              <a:buSzPts val="1100"/>
              <a:buFont typeface="Arial"/>
              <a:buNone/>
            </a:pPr>
            <a:r>
              <a:rPr i="0" lang="en-US" sz="2900" u="none" cap="none" strike="noStrike">
                <a:solidFill>
                  <a:srgbClr val="F2F2F2"/>
                </a:solidFill>
              </a:rPr>
              <a:t>Software / IDE / Libraries:</a:t>
            </a:r>
            <a:endParaRPr i="0" sz="2900" u="none" cap="none" strike="noStrike">
              <a:solidFill>
                <a:srgbClr val="F2F2F2"/>
              </a:solidFill>
            </a:endParaRPr>
          </a:p>
          <a:p>
            <a:pPr indent="0" lvl="0" marL="0" marR="0" rtl="0" algn="l">
              <a:lnSpc>
                <a:spcPct val="115000"/>
              </a:lnSpc>
              <a:spcBef>
                <a:spcPts val="0"/>
              </a:spcBef>
              <a:spcAft>
                <a:spcPts val="0"/>
              </a:spcAft>
              <a:buClr>
                <a:schemeClr val="dk1"/>
              </a:buClr>
              <a:buSzPts val="1100"/>
              <a:buFont typeface="Arial"/>
              <a:buNone/>
            </a:pPr>
            <a:r>
              <a:rPr i="0" lang="en-US" sz="2600" u="sng" cap="none" strike="noStrike">
                <a:solidFill>
                  <a:srgbClr val="6D9EEB"/>
                </a:solidFill>
              </a:rPr>
              <a:t>https://www.arduino.cc/en/software</a:t>
            </a:r>
            <a:endParaRPr i="0" sz="2600" u="sng" cap="none" strike="noStrike">
              <a:solidFill>
                <a:srgbClr val="6D9EEB"/>
              </a:solidFill>
            </a:endParaRPr>
          </a:p>
          <a:p>
            <a:pPr indent="0" lvl="0" marL="0" marR="0" rtl="0" algn="l">
              <a:lnSpc>
                <a:spcPct val="115000"/>
              </a:lnSpc>
              <a:spcBef>
                <a:spcPts val="0"/>
              </a:spcBef>
              <a:spcAft>
                <a:spcPts val="0"/>
              </a:spcAft>
              <a:buClr>
                <a:schemeClr val="dk1"/>
              </a:buClr>
              <a:buSzPts val="1100"/>
              <a:buFont typeface="Arial"/>
              <a:buNone/>
            </a:pPr>
            <a:r>
              <a:rPr i="0" lang="en-US" sz="2600" u="sng" cap="none" strike="noStrike">
                <a:solidFill>
                  <a:srgbClr val="6D9EEB"/>
                </a:solidFill>
                <a:hlinkClick r:id="rId4">
                  <a:extLst>
                    <a:ext uri="{A12FA001-AC4F-418D-AE19-62706E023703}">
                      <ahyp:hlinkClr val="tx"/>
                    </a:ext>
                  </a:extLst>
                </a:hlinkClick>
              </a:rPr>
              <a:t>https://itp.nyu.edu/physcomp/lessons/accelerometers-gyros-and-imus-the-basics</a:t>
            </a:r>
            <a:endParaRPr i="0" sz="2600" u="sng" cap="none" strike="noStrike">
              <a:solidFill>
                <a:srgbClr val="6D9EEB"/>
              </a:solidFill>
            </a:endParaRPr>
          </a:p>
          <a:p>
            <a:pPr indent="0" lvl="0" marL="0" marR="0" rtl="0" algn="just">
              <a:lnSpc>
                <a:spcPct val="150000"/>
              </a:lnSpc>
              <a:spcBef>
                <a:spcPts val="0"/>
              </a:spcBef>
              <a:spcAft>
                <a:spcPts val="600"/>
              </a:spcAft>
              <a:buClr>
                <a:srgbClr val="000000"/>
              </a:buClr>
              <a:buSzPts val="2600"/>
              <a:buFont typeface="Arial"/>
              <a:buNone/>
            </a:pPr>
            <a:r>
              <a:t/>
            </a:r>
            <a:endParaRPr b="0" i="0" sz="2600" u="none" cap="none" strike="noStrike">
              <a:solidFill>
                <a:schemeClr val="lt1"/>
              </a:solidFill>
              <a:latin typeface="Roboto Slab"/>
              <a:ea typeface="Roboto Slab"/>
              <a:cs typeface="Roboto Slab"/>
              <a:sym typeface="Roboto Slab"/>
            </a:endParaRPr>
          </a:p>
        </p:txBody>
      </p:sp>
      <p:sp>
        <p:nvSpPr>
          <p:cNvPr id="63" name="Google Shape;63;p1"/>
          <p:cNvSpPr txBox="1"/>
          <p:nvPr/>
        </p:nvSpPr>
        <p:spPr>
          <a:xfrm>
            <a:off x="32261100" y="16900150"/>
            <a:ext cx="10458600" cy="4969200"/>
          </a:xfrm>
          <a:prstGeom prst="rect">
            <a:avLst/>
          </a:prstGeom>
          <a:noFill/>
          <a:ln>
            <a:noFill/>
          </a:ln>
        </p:spPr>
        <p:txBody>
          <a:bodyPr anchorCtr="0" anchor="ctr" bIns="91425" lIns="91425" spcFirstLastPara="1" rIns="91425" wrap="square" tIns="91425">
            <a:noAutofit/>
          </a:bodyPr>
          <a:lstStyle/>
          <a:p>
            <a:pPr indent="0" lvl="0" marL="0" rtl="0" algn="just">
              <a:lnSpc>
                <a:spcPct val="150000"/>
              </a:lnSpc>
              <a:spcBef>
                <a:spcPts val="0"/>
              </a:spcBef>
              <a:spcAft>
                <a:spcPts val="0"/>
              </a:spcAft>
              <a:buClr>
                <a:schemeClr val="dk1"/>
              </a:buClr>
              <a:buSzPts val="3109"/>
              <a:buFont typeface="Arial"/>
              <a:buNone/>
            </a:pPr>
            <a:r>
              <a:rPr lang="en-US" sz="3109">
                <a:solidFill>
                  <a:schemeClr val="lt1"/>
                </a:solidFill>
                <a:latin typeface="Roboto Slab"/>
                <a:ea typeface="Roboto Slab"/>
                <a:cs typeface="Roboto Slab"/>
                <a:sym typeface="Roboto Slab"/>
              </a:rPr>
              <a:t>A 33 BLE Arduino Nano and an Adafruit 2.0” IPS TFT display were used for the implementation of the project. The new Implementation takes into account the vertical axis so the user can have a consistent rep which will overall lead to a more “perfect” rep.</a:t>
            </a:r>
            <a:endParaRPr sz="3109">
              <a:solidFill>
                <a:schemeClr val="lt1"/>
              </a:solidFill>
              <a:latin typeface="Roboto Slab"/>
              <a:ea typeface="Roboto Slab"/>
              <a:cs typeface="Roboto Slab"/>
              <a:sym typeface="Roboto Slab"/>
            </a:endParaRPr>
          </a:p>
          <a:p>
            <a:pPr indent="0" lvl="0" marL="0" marR="0" rtl="0" algn="just">
              <a:lnSpc>
                <a:spcPct val="150000"/>
              </a:lnSpc>
              <a:spcBef>
                <a:spcPts val="600"/>
              </a:spcBef>
              <a:spcAft>
                <a:spcPts val="600"/>
              </a:spcAft>
              <a:buClr>
                <a:srgbClr val="000000"/>
              </a:buClr>
              <a:buSzPts val="3109"/>
              <a:buFont typeface="Arial"/>
              <a:buNone/>
            </a:pPr>
            <a:r>
              <a:t/>
            </a:r>
            <a:endParaRPr sz="3109">
              <a:solidFill>
                <a:schemeClr val="lt1"/>
              </a:solidFill>
            </a:endParaRPr>
          </a:p>
        </p:txBody>
      </p:sp>
      <p:sp>
        <p:nvSpPr>
          <p:cNvPr id="64" name="Google Shape;64;p1"/>
          <p:cNvSpPr txBox="1"/>
          <p:nvPr/>
        </p:nvSpPr>
        <p:spPr>
          <a:xfrm>
            <a:off x="7660950" y="24647675"/>
            <a:ext cx="9832800" cy="4240500"/>
          </a:xfrm>
          <a:prstGeom prst="rect">
            <a:avLst/>
          </a:prstGeom>
          <a:noFill/>
          <a:ln>
            <a:noFill/>
          </a:ln>
        </p:spPr>
        <p:txBody>
          <a:bodyPr anchorCtr="0" anchor="t" bIns="91425" lIns="91425" spcFirstLastPara="1" rIns="91425" wrap="square" tIns="91425">
            <a:spAutoFit/>
          </a:bodyPr>
          <a:lstStyle/>
          <a:p>
            <a:pPr indent="0" lvl="0" marL="0" marR="0" rtl="0" algn="just">
              <a:lnSpc>
                <a:spcPct val="150000"/>
              </a:lnSpc>
              <a:spcBef>
                <a:spcPts val="0"/>
              </a:spcBef>
              <a:spcAft>
                <a:spcPts val="0"/>
              </a:spcAft>
              <a:buClr>
                <a:srgbClr val="000000"/>
              </a:buClr>
              <a:buSzPts val="3100"/>
              <a:buFont typeface="Arial"/>
              <a:buNone/>
            </a:pPr>
            <a:r>
              <a:rPr i="0" lang="en-US" sz="3100" u="none" cap="none" strike="noStrike">
                <a:solidFill>
                  <a:srgbClr val="F2F2F2"/>
                </a:solidFill>
              </a:rPr>
              <a:t>The device being able to output a</a:t>
            </a:r>
            <a:r>
              <a:rPr lang="en-US" sz="3100">
                <a:solidFill>
                  <a:srgbClr val="F2F2F2"/>
                </a:solidFill>
              </a:rPr>
              <a:t> </a:t>
            </a:r>
            <a:r>
              <a:rPr i="0" lang="en-US" sz="3100" u="none" cap="none" strike="noStrike">
                <a:solidFill>
                  <a:srgbClr val="F2F2F2"/>
                </a:solidFill>
              </a:rPr>
              <a:t>user friendly UI is the most </a:t>
            </a:r>
            <a:r>
              <a:rPr lang="en-US" sz="3100">
                <a:solidFill>
                  <a:srgbClr val="F2F2F2"/>
                </a:solidFill>
              </a:rPr>
              <a:t>crucial</a:t>
            </a:r>
            <a:r>
              <a:rPr i="0" lang="en-US" sz="3100" u="none" cap="none" strike="noStrike">
                <a:solidFill>
                  <a:srgbClr val="F2F2F2"/>
                </a:solidFill>
              </a:rPr>
              <a:t> </a:t>
            </a:r>
            <a:r>
              <a:rPr lang="en-US" sz="3100">
                <a:solidFill>
                  <a:srgbClr val="F2F2F2"/>
                </a:solidFill>
              </a:rPr>
              <a:t>and important </a:t>
            </a:r>
            <a:r>
              <a:rPr lang="en-US" sz="3100">
                <a:solidFill>
                  <a:srgbClr val="F2F2F2"/>
                </a:solidFill>
              </a:rPr>
              <a:t>function</a:t>
            </a:r>
            <a:r>
              <a:rPr i="0" lang="en-US" sz="3100" u="none" cap="none" strike="noStrike">
                <a:solidFill>
                  <a:srgbClr val="F2F2F2"/>
                </a:solidFill>
              </a:rPr>
              <a:t> that this device performs. The device</a:t>
            </a:r>
            <a:r>
              <a:rPr lang="en-US" sz="3100">
                <a:solidFill>
                  <a:srgbClr val="F2F2F2"/>
                </a:solidFill>
              </a:rPr>
              <a:t> calibrates with the preset setting and will move according in order to determine if the “perfect” rep is being performed or if one would have to </a:t>
            </a:r>
            <a:r>
              <a:rPr lang="en-US" sz="3100">
                <a:solidFill>
                  <a:srgbClr val="F2F2F2"/>
                </a:solidFill>
              </a:rPr>
              <a:t>adjust</a:t>
            </a:r>
            <a:r>
              <a:rPr lang="en-US" sz="3100">
                <a:solidFill>
                  <a:srgbClr val="F2F2F2"/>
                </a:solidFill>
              </a:rPr>
              <a:t> accordingly</a:t>
            </a:r>
            <a:endParaRPr i="0" sz="1600" u="none" cap="none" strike="noStrike">
              <a:solidFill>
                <a:srgbClr val="000000"/>
              </a:solidFill>
            </a:endParaRPr>
          </a:p>
        </p:txBody>
      </p:sp>
      <p:sp>
        <p:nvSpPr>
          <p:cNvPr id="65" name="Google Shape;65;p1"/>
          <p:cNvSpPr txBox="1"/>
          <p:nvPr/>
        </p:nvSpPr>
        <p:spPr>
          <a:xfrm>
            <a:off x="20011125" y="24647675"/>
            <a:ext cx="9702300" cy="4240500"/>
          </a:xfrm>
          <a:prstGeom prst="rect">
            <a:avLst/>
          </a:prstGeom>
          <a:noFill/>
          <a:ln>
            <a:noFill/>
          </a:ln>
        </p:spPr>
        <p:txBody>
          <a:bodyPr anchorCtr="0" anchor="t" bIns="91425" lIns="91425" spcFirstLastPara="1" rIns="91425" wrap="square" tIns="91425">
            <a:spAutoFit/>
          </a:bodyPr>
          <a:lstStyle/>
          <a:p>
            <a:pPr indent="0" lvl="0" marL="0" marR="0" rtl="0" algn="just">
              <a:lnSpc>
                <a:spcPct val="150000"/>
              </a:lnSpc>
              <a:spcBef>
                <a:spcPts val="0"/>
              </a:spcBef>
              <a:spcAft>
                <a:spcPts val="0"/>
              </a:spcAft>
              <a:buClr>
                <a:srgbClr val="000000"/>
              </a:buClr>
              <a:buSzPts val="3100"/>
              <a:buFont typeface="Arial"/>
              <a:buNone/>
            </a:pPr>
            <a:r>
              <a:rPr i="0" lang="en-US" sz="3100" u="none" cap="none" strike="noStrike">
                <a:solidFill>
                  <a:srgbClr val="F2F2F2"/>
                </a:solidFill>
              </a:rPr>
              <a:t>Eventually </a:t>
            </a:r>
            <a:r>
              <a:rPr lang="en-US" sz="3100">
                <a:solidFill>
                  <a:srgbClr val="F2F2F2"/>
                </a:solidFill>
              </a:rPr>
              <a:t>throughout</a:t>
            </a:r>
            <a:r>
              <a:rPr i="0" lang="en-US" sz="3100" u="none" cap="none" strike="noStrike">
                <a:solidFill>
                  <a:srgbClr val="F2F2F2"/>
                </a:solidFill>
              </a:rPr>
              <a:t> the </a:t>
            </a:r>
            <a:r>
              <a:rPr lang="en-US" sz="3100">
                <a:solidFill>
                  <a:srgbClr val="F2F2F2"/>
                </a:solidFill>
              </a:rPr>
              <a:t>development</a:t>
            </a:r>
            <a:r>
              <a:rPr i="0" lang="en-US" sz="3100" u="none" cap="none" strike="noStrike">
                <a:solidFill>
                  <a:srgbClr val="F2F2F2"/>
                </a:solidFill>
              </a:rPr>
              <a:t> of this project a device will be created that is easily </a:t>
            </a:r>
            <a:r>
              <a:rPr lang="en-US" sz="3100">
                <a:solidFill>
                  <a:srgbClr val="F2F2F2"/>
                </a:solidFill>
              </a:rPr>
              <a:t>useable </a:t>
            </a:r>
            <a:r>
              <a:rPr i="0" lang="en-US" sz="3100" u="none" cap="none" strike="noStrike">
                <a:solidFill>
                  <a:srgbClr val="F2F2F2"/>
                </a:solidFill>
              </a:rPr>
              <a:t>during your </a:t>
            </a:r>
            <a:r>
              <a:rPr lang="en-US" sz="3100">
                <a:solidFill>
                  <a:srgbClr val="F2F2F2"/>
                </a:solidFill>
              </a:rPr>
              <a:t>workout</a:t>
            </a:r>
            <a:r>
              <a:rPr i="0" lang="en-US" sz="3100" u="none" cap="none" strike="noStrike">
                <a:solidFill>
                  <a:srgbClr val="F2F2F2"/>
                </a:solidFill>
              </a:rPr>
              <a:t> that will help you </a:t>
            </a:r>
            <a:r>
              <a:rPr lang="en-US" sz="3100">
                <a:solidFill>
                  <a:srgbClr val="F2F2F2"/>
                </a:solidFill>
              </a:rPr>
              <a:t>obtain the “perfect” form to perfrom</a:t>
            </a:r>
            <a:r>
              <a:rPr i="0" lang="en-US" sz="3100" u="none" cap="none" strike="noStrike">
                <a:solidFill>
                  <a:srgbClr val="F2F2F2"/>
                </a:solidFill>
              </a:rPr>
              <a:t> the “perfect” rep. This semester was focused on implementing a more friendly user UI and improving the vertical sensor reading methods.</a:t>
            </a:r>
            <a:endParaRPr i="0" sz="1600" u="none" cap="none" strike="noStrike">
              <a:solidFill>
                <a:schemeClr val="dk1"/>
              </a:solidFill>
            </a:endParaRPr>
          </a:p>
        </p:txBody>
      </p:sp>
      <p:pic>
        <p:nvPicPr>
          <p:cNvPr id="66" name="Google Shape;66;p1"/>
          <p:cNvPicPr preferRelativeResize="0"/>
          <p:nvPr/>
        </p:nvPicPr>
        <p:blipFill rotWithShape="1">
          <a:blip r:embed="rId5">
            <a:alphaModFix/>
          </a:blip>
          <a:srcRect b="0" l="0" r="22365" t="8941"/>
          <a:stretch/>
        </p:blipFill>
        <p:spPr>
          <a:xfrm rot="-5400000">
            <a:off x="9367000" y="15375012"/>
            <a:ext cx="5814701" cy="9093601"/>
          </a:xfrm>
          <a:prstGeom prst="rect">
            <a:avLst/>
          </a:prstGeom>
          <a:noFill/>
          <a:ln>
            <a:noFill/>
          </a:ln>
        </p:spPr>
      </p:pic>
      <p:pic>
        <p:nvPicPr>
          <p:cNvPr id="67" name="Google Shape;67;p1"/>
          <p:cNvPicPr preferRelativeResize="0"/>
          <p:nvPr/>
        </p:nvPicPr>
        <p:blipFill>
          <a:blip r:embed="rId6">
            <a:alphaModFix/>
          </a:blip>
          <a:stretch>
            <a:fillRect/>
          </a:stretch>
        </p:blipFill>
        <p:spPr>
          <a:xfrm>
            <a:off x="20065463" y="17091751"/>
            <a:ext cx="8951327" cy="566012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