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Roboto Slab"/>
      <p:regular r:id="rId6"/>
      <p:bold r:id="rId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8" roundtripDataSignature="AMtx7mgXQ9uv6L/knO37ZMCY3NMWJ67/F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RobotoSlab-regular.fntdata"/><Relationship Id="rId7" Type="http://schemas.openxmlformats.org/officeDocument/2006/relationships/font" Target="fonts/RobotoSlab-bold.fntdata"/><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19" name="Google Shape;19;p3"/>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7" name="Google Shape;27;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8" name="Google Shape;28;p4"/>
          <p:cNvGrpSpPr/>
          <p:nvPr/>
        </p:nvGrpSpPr>
        <p:grpSpPr>
          <a:xfrm>
            <a:off x="41216981" y="1016362"/>
            <a:ext cx="1881301" cy="2545852"/>
            <a:chOff x="11140977" y="745237"/>
            <a:chExt cx="522582" cy="530387"/>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2" name="Google Shape;3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1" l="0" r="88418" t="0"/>
          <a:stretch/>
        </p:blipFill>
        <p:spPr>
          <a:xfrm>
            <a:off x="0" y="0"/>
            <a:ext cx="5618095" cy="32918400"/>
          </a:xfrm>
          <a:prstGeom prst="rect">
            <a:avLst/>
          </a:prstGeom>
          <a:noFill/>
          <a:ln>
            <a:noFill/>
          </a:ln>
        </p:spPr>
      </p:pic>
      <p:sp>
        <p:nvSpPr>
          <p:cNvPr id="35" name="Google Shape;35;p5"/>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6" name="Google Shape;36;p5"/>
          <p:cNvGrpSpPr/>
          <p:nvPr/>
        </p:nvGrpSpPr>
        <p:grpSpPr>
          <a:xfrm>
            <a:off x="41216981" y="1016362"/>
            <a:ext cx="1881301" cy="2545852"/>
            <a:chOff x="11140977" y="745237"/>
            <a:chExt cx="522582" cy="530387"/>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0" name="Google Shape;40;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1" y="1016362"/>
            <a:ext cx="1881301" cy="2545852"/>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hyperlink" Target="https://itp.nyu.edu/physcomp/lessons/accelerometers-gyros-and-imus-the-basics" TargetMode="External"/><Relationship Id="rId5" Type="http://schemas.openxmlformats.org/officeDocument/2006/relationships/image" Target="../media/image9.png"/><Relationship Id="rId6"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25" y="1532025"/>
            <a:ext cx="359229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chemeClr val="lt1"/>
                </a:solidFill>
                <a:latin typeface="Arial"/>
                <a:ea typeface="Arial"/>
                <a:cs typeface="Arial"/>
                <a:sym typeface="Arial"/>
              </a:rPr>
              <a:t>Knight Foundation School of Computing and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2022 Capstone I Design Project </a:t>
            </a:r>
            <a:endParaRPr b="0" i="0" sz="1400" u="none" cap="none" strike="noStrike">
              <a:solidFill>
                <a:srgbClr val="000000"/>
              </a:solidFill>
              <a:latin typeface="Arial"/>
              <a:ea typeface="Arial"/>
              <a:cs typeface="Arial"/>
              <a:sym typeface="Arial"/>
            </a:endParaRPr>
          </a:p>
        </p:txBody>
      </p:sp>
      <p:sp>
        <p:nvSpPr>
          <p:cNvPr id="46" name="Google Shape;46;p1"/>
          <p:cNvSpPr txBox="1"/>
          <p:nvPr/>
        </p:nvSpPr>
        <p:spPr>
          <a:xfrm>
            <a:off x="6816436" y="3817362"/>
            <a:ext cx="35204400" cy="33918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Level Bar</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b="0" i="0" lang="en-US" sz="3500" u="none" cap="none" strike="noStrike">
                <a:solidFill>
                  <a:schemeClr val="lt1"/>
                </a:solidFill>
                <a:latin typeface="Arial"/>
                <a:ea typeface="Arial"/>
                <a:cs typeface="Arial"/>
                <a:sym typeface="Arial"/>
              </a:rPr>
              <a:t>Christopher Puglisi, Jose Fernandez, Jorge Jaime-Hernandez, Alejandro Cores, Luis Artimez</a:t>
            </a:r>
            <a:endParaRPr b="0" i="0" sz="35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Michael Bucar,</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Product Owner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Masoud Sadjadi, Florida International University</a:t>
            </a:r>
            <a:endParaRPr b="0" i="0" sz="1400" u="none" cap="none" strike="noStrike">
              <a:solidFill>
                <a:srgbClr val="000000"/>
              </a:solidFill>
              <a:latin typeface="Arial"/>
              <a:ea typeface="Arial"/>
              <a:cs typeface="Arial"/>
              <a:sym typeface="Arial"/>
            </a:endParaRPr>
          </a:p>
        </p:txBody>
      </p:sp>
      <p:sp>
        <p:nvSpPr>
          <p:cNvPr id="47" name="Google Shape;47;p1"/>
          <p:cNvSpPr txBox="1"/>
          <p:nvPr/>
        </p:nvSpPr>
        <p:spPr>
          <a:xfrm>
            <a:off x="10519950" y="83810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48" name="Google Shape;48;p1"/>
          <p:cNvSpPr txBox="1"/>
          <p:nvPr/>
        </p:nvSpPr>
        <p:spPr>
          <a:xfrm>
            <a:off x="22720469" y="8381014"/>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5433000" y="838102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50" name="Google Shape;50;p1"/>
          <p:cNvSpPr txBox="1"/>
          <p:nvPr/>
        </p:nvSpPr>
        <p:spPr>
          <a:xfrm>
            <a:off x="10519950" y="1611556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HARDWARE</a:t>
            </a:r>
            <a:endParaRPr b="0" i="0" sz="1400" u="none" cap="none" strike="noStrike">
              <a:solidFill>
                <a:srgbClr val="000000"/>
              </a:solidFill>
              <a:latin typeface="Arial"/>
              <a:ea typeface="Arial"/>
              <a:cs typeface="Arial"/>
              <a:sym typeface="Arial"/>
            </a:endParaRPr>
          </a:p>
        </p:txBody>
      </p:sp>
      <p:sp>
        <p:nvSpPr>
          <p:cNvPr id="51" name="Google Shape;51;p1"/>
          <p:cNvSpPr txBox="1"/>
          <p:nvPr/>
        </p:nvSpPr>
        <p:spPr>
          <a:xfrm>
            <a:off x="22720481" y="16153664"/>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SOFTWARE</a:t>
            </a:r>
            <a:endParaRPr b="0" i="0" sz="1400" u="none" cap="none" strike="noStrike">
              <a:solidFill>
                <a:srgbClr val="000000"/>
              </a:solidFill>
              <a:latin typeface="Arial"/>
              <a:ea typeface="Arial"/>
              <a:cs typeface="Arial"/>
              <a:sym typeface="Arial"/>
            </a:endParaRPr>
          </a:p>
        </p:txBody>
      </p:sp>
      <p:sp>
        <p:nvSpPr>
          <p:cNvPr id="52" name="Google Shape;52;p1"/>
          <p:cNvSpPr txBox="1"/>
          <p:nvPr/>
        </p:nvSpPr>
        <p:spPr>
          <a:xfrm>
            <a:off x="35661600" y="1618515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53" name="Google Shape;53;p1"/>
          <p:cNvSpPr txBox="1"/>
          <p:nvPr/>
        </p:nvSpPr>
        <p:spPr>
          <a:xfrm>
            <a:off x="10519950"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54" name="Google Shape;54;p1"/>
          <p:cNvSpPr txBox="1"/>
          <p:nvPr/>
        </p:nvSpPr>
        <p:spPr>
          <a:xfrm>
            <a:off x="22720469"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35661600" y="23039738"/>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REFERENCES</a:t>
            </a:r>
            <a:endParaRPr b="0" i="0" sz="1400" u="none" cap="none" strike="noStrike">
              <a:solidFill>
                <a:srgbClr val="000000"/>
              </a:solidFill>
              <a:latin typeface="Arial"/>
              <a:ea typeface="Arial"/>
              <a:cs typeface="Arial"/>
              <a:sym typeface="Arial"/>
            </a:endParaRPr>
          </a:p>
        </p:txBody>
      </p:sp>
      <p:sp>
        <p:nvSpPr>
          <p:cNvPr id="56" name="Google Shape;56;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Michael Bucar. We thank Michael Bucar for his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pic>
        <p:nvPicPr>
          <p:cNvPr id="58" name="Google Shape;58;p1"/>
          <p:cNvPicPr preferRelativeResize="0"/>
          <p:nvPr/>
        </p:nvPicPr>
        <p:blipFill rotWithShape="1">
          <a:blip r:embed="rId3">
            <a:alphaModFix/>
          </a:blip>
          <a:srcRect b="-3368" l="0" r="0" t="3370"/>
          <a:stretch/>
        </p:blipFill>
        <p:spPr>
          <a:xfrm>
            <a:off x="426550" y="846224"/>
            <a:ext cx="4941301" cy="2830301"/>
          </a:xfrm>
          <a:prstGeom prst="rect">
            <a:avLst/>
          </a:prstGeom>
          <a:noFill/>
          <a:ln>
            <a:noFill/>
          </a:ln>
        </p:spPr>
      </p:pic>
      <p:sp>
        <p:nvSpPr>
          <p:cNvPr id="59" name="Google Shape;59;p1"/>
          <p:cNvSpPr txBox="1"/>
          <p:nvPr/>
        </p:nvSpPr>
        <p:spPr>
          <a:xfrm>
            <a:off x="7727550" y="9042825"/>
            <a:ext cx="9832800" cy="6405900"/>
          </a:xfrm>
          <a:prstGeom prst="rect">
            <a:avLst/>
          </a:prstGeom>
          <a:noFill/>
          <a:ln>
            <a:noFill/>
          </a:ln>
        </p:spPr>
        <p:txBody>
          <a:bodyPr anchorCtr="0" anchor="ctr" bIns="91425" lIns="91425" spcFirstLastPara="1" rIns="91425" wrap="square" tIns="91425">
            <a:sp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Arial"/>
                <a:ea typeface="Arial"/>
                <a:cs typeface="Arial"/>
                <a:sym typeface="Arial"/>
              </a:rPr>
              <a:t>This project strives to create a device that will eventually be able to fit onto both a bench press and ideally a dumbbell to help provide the user with the “perfect” rep. Through sensors and preset settings this will be able to help the user correct their form mid workout to attain the “perfect” form and get the most from their workout. Specifically my part was to improve upon the already existing vertical sensors and make sure they calibrated correctly.</a:t>
            </a:r>
            <a:endParaRPr b="0" i="0" sz="3109" u="none" cap="none" strike="noStrike">
              <a:solidFill>
                <a:schemeClr val="lt1"/>
              </a:solidFill>
              <a:latin typeface="Arial"/>
              <a:ea typeface="Arial"/>
              <a:cs typeface="Arial"/>
              <a:sym typeface="Arial"/>
            </a:endParaRPr>
          </a:p>
        </p:txBody>
      </p:sp>
      <p:sp>
        <p:nvSpPr>
          <p:cNvPr id="60" name="Google Shape;60;p1"/>
          <p:cNvSpPr txBox="1"/>
          <p:nvPr/>
        </p:nvSpPr>
        <p:spPr>
          <a:xfrm>
            <a:off x="20150025" y="9042825"/>
            <a:ext cx="9498000" cy="3534600"/>
          </a:xfrm>
          <a:prstGeom prst="rect">
            <a:avLst/>
          </a:prstGeom>
          <a:noFill/>
          <a:ln>
            <a:noFill/>
          </a:ln>
        </p:spPr>
        <p:txBody>
          <a:bodyPr anchorCtr="0" anchor="ctr" bIns="91425" lIns="91425" spcFirstLastPara="1" rIns="91425" wrap="square" tIns="91425">
            <a:sp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Arial"/>
                <a:ea typeface="Arial"/>
                <a:cs typeface="Arial"/>
                <a:sym typeface="Arial"/>
              </a:rPr>
              <a:t>The current system on obtaining a “perfect” rep does not really exist. The only way to tell if your rep is “perfect” is by studying countless videos and mastering the form through practice or having outside help such as a personal trainer spot you. </a:t>
            </a:r>
            <a:endParaRPr b="0" i="0" sz="3109" u="none" cap="none" strike="noStrike">
              <a:solidFill>
                <a:schemeClr val="lt1"/>
              </a:solidFill>
              <a:latin typeface="Arial"/>
              <a:ea typeface="Arial"/>
              <a:cs typeface="Arial"/>
              <a:sym typeface="Arial"/>
            </a:endParaRPr>
          </a:p>
        </p:txBody>
      </p:sp>
      <p:sp>
        <p:nvSpPr>
          <p:cNvPr id="61" name="Google Shape;61;p1"/>
          <p:cNvSpPr txBox="1"/>
          <p:nvPr/>
        </p:nvSpPr>
        <p:spPr>
          <a:xfrm>
            <a:off x="32232750" y="9042825"/>
            <a:ext cx="10458600" cy="27846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Arial"/>
                <a:ea typeface="Arial"/>
                <a:cs typeface="Arial"/>
                <a:sym typeface="Arial"/>
              </a:rPr>
              <a:t>The requirements for this project would require you to currently test our device on a bench press since that is the only thing our current device would be able to fit onto.</a:t>
            </a:r>
            <a:endParaRPr b="0" i="0" sz="3109" u="none" cap="none" strike="noStrike">
              <a:solidFill>
                <a:schemeClr val="lt1"/>
              </a:solidFill>
              <a:latin typeface="Arial"/>
              <a:ea typeface="Arial"/>
              <a:cs typeface="Arial"/>
              <a:sym typeface="Arial"/>
            </a:endParaRPr>
          </a:p>
        </p:txBody>
      </p:sp>
      <p:sp>
        <p:nvSpPr>
          <p:cNvPr id="62" name="Google Shape;62;p1"/>
          <p:cNvSpPr txBox="1"/>
          <p:nvPr/>
        </p:nvSpPr>
        <p:spPr>
          <a:xfrm>
            <a:off x="32230800" y="23587850"/>
            <a:ext cx="10717500" cy="7240500"/>
          </a:xfrm>
          <a:prstGeom prst="rect">
            <a:avLst/>
          </a:prstGeom>
          <a:noFill/>
          <a:ln>
            <a:noFill/>
          </a:ln>
        </p:spPr>
        <p:txBody>
          <a:bodyPr anchorCtr="0" anchor="ctr" bIns="91425" lIns="91425" spcFirstLastPara="1" rIns="91425" wrap="square" tIns="91425">
            <a:normAutofit lnSpcReduction="10000"/>
          </a:bodyPr>
          <a:lstStyle/>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rgbClr val="F2F2F2"/>
                </a:solidFill>
                <a:latin typeface="Arial"/>
                <a:ea typeface="Arial"/>
                <a:cs typeface="Arial"/>
                <a:sym typeface="Arial"/>
              </a:rPr>
              <a:t>Arduino:</a:t>
            </a:r>
            <a:endParaRPr b="0" i="0" sz="2900" u="none" cap="none" strike="noStrike">
              <a:solidFill>
                <a:srgbClr val="F2F2F2"/>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Arial"/>
                <a:ea typeface="Arial"/>
                <a:cs typeface="Arial"/>
                <a:sym typeface="Arial"/>
              </a:rPr>
              <a:t>https://docs.arduino.cc/resources/datasheets/ABX00030-datasheet.pdf?_gl=1*5hb628*_ga*OTk4MDQ2MTU0LjE2MzAwMjgwMjI.*_ga_NEXN8H46L5*MTYzODIwNjMwMy4xNC4xLjE2MzgyMDYzMDYuMA</a:t>
            </a:r>
            <a:endParaRPr b="0" i="0" sz="2600" u="sng" cap="none" strike="noStrike">
              <a:solidFill>
                <a:srgbClr val="6D9EEB"/>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chemeClr val="lt1"/>
                </a:solidFill>
                <a:latin typeface="Arial"/>
                <a:ea typeface="Arial"/>
                <a:cs typeface="Arial"/>
                <a:sym typeface="Arial"/>
              </a:rPr>
              <a:t>Display:</a:t>
            </a:r>
            <a:endParaRPr b="0" i="0" sz="29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Arial"/>
                <a:ea typeface="Arial"/>
                <a:cs typeface="Arial"/>
                <a:sym typeface="Arial"/>
              </a:rPr>
              <a:t>https://learn.adafruit.com/2-0-inch-320-x-240-color-ips-tft-display?gclid=Cj0KCQjwuO6WBhDLARIsAIdeyDLMcgjewzQGTOMVqQREp3TLDZXsB_P_nUxUOilDtMkSMWV4oO6qTA8aAi1hEALw_wcB</a:t>
            </a:r>
            <a:endParaRPr b="0" i="0" sz="2600" u="sng" cap="none" strike="noStrike">
              <a:solidFill>
                <a:srgbClr val="6D9EEB"/>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rgbClr val="F2F2F2"/>
                </a:solidFill>
                <a:latin typeface="Arial"/>
                <a:ea typeface="Arial"/>
                <a:cs typeface="Arial"/>
                <a:sym typeface="Arial"/>
              </a:rPr>
              <a:t>Battery:</a:t>
            </a:r>
            <a:endParaRPr b="0" i="0" sz="2900" u="none" cap="none" strike="noStrike">
              <a:solidFill>
                <a:srgbClr val="F2F2F2"/>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Arial"/>
                <a:ea typeface="Arial"/>
                <a:cs typeface="Arial"/>
                <a:sym typeface="Arial"/>
              </a:rPr>
              <a:t>https://www.reddit.com/r/arduino/comments/jfkxx0/arduino_nano_33_ble_sense_adafruit_liionlipoly/</a:t>
            </a:r>
            <a:r>
              <a:rPr b="0" i="0" lang="en-US" sz="2600" u="none" cap="none" strike="noStrike">
                <a:solidFill>
                  <a:srgbClr val="6D9EEB"/>
                </a:solidFill>
                <a:latin typeface="Arial"/>
                <a:ea typeface="Arial"/>
                <a:cs typeface="Arial"/>
                <a:sym typeface="Arial"/>
              </a:rPr>
              <a:t> </a:t>
            </a:r>
            <a:endParaRPr b="0" i="0" sz="2600" u="none" cap="none" strike="noStrike">
              <a:solidFill>
                <a:srgbClr val="6D9EEB"/>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rgbClr val="F2F2F2"/>
                </a:solidFill>
                <a:latin typeface="Arial"/>
                <a:ea typeface="Arial"/>
                <a:cs typeface="Arial"/>
                <a:sym typeface="Arial"/>
              </a:rPr>
              <a:t>Software / IDE / Libraries:</a:t>
            </a:r>
            <a:endParaRPr b="0" i="0" sz="2900" u="none" cap="none" strike="noStrike">
              <a:solidFill>
                <a:srgbClr val="F2F2F2"/>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Arial"/>
                <a:ea typeface="Arial"/>
                <a:cs typeface="Arial"/>
                <a:sym typeface="Arial"/>
              </a:rPr>
              <a:t>https://www.arduino.cc/en/software</a:t>
            </a:r>
            <a:endParaRPr b="0" i="0" sz="2600" u="sng" cap="none" strike="noStrike">
              <a:solidFill>
                <a:srgbClr val="6D9EEB"/>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Arial"/>
                <a:ea typeface="Arial"/>
                <a:cs typeface="Arial"/>
                <a:sym typeface="Arial"/>
                <a:hlinkClick r:id="rId4">
                  <a:extLst>
                    <a:ext uri="{A12FA001-AC4F-418D-AE19-62706E023703}">
                      <ahyp:hlinkClr val="tx"/>
                    </a:ext>
                  </a:extLst>
                </a:hlinkClick>
              </a:rPr>
              <a:t>https://itp.nyu.edu/physcomp/lessons/accelerometers-gyros-and-imus-the-basics</a:t>
            </a:r>
            <a:endParaRPr b="0" i="0" sz="2600" u="sng" cap="none" strike="noStrike">
              <a:solidFill>
                <a:srgbClr val="6D9EEB"/>
              </a:solidFill>
              <a:latin typeface="Arial"/>
              <a:ea typeface="Arial"/>
              <a:cs typeface="Arial"/>
              <a:sym typeface="Arial"/>
            </a:endParaRPr>
          </a:p>
          <a:p>
            <a:pPr indent="0" lvl="0" marL="0" marR="0" rtl="0" algn="just">
              <a:lnSpc>
                <a:spcPct val="150000"/>
              </a:lnSpc>
              <a:spcBef>
                <a:spcPts val="0"/>
              </a:spcBef>
              <a:spcAft>
                <a:spcPts val="600"/>
              </a:spcAft>
              <a:buClr>
                <a:srgbClr val="000000"/>
              </a:buClr>
              <a:buSzPts val="2600"/>
              <a:buFont typeface="Arial"/>
              <a:buNone/>
            </a:pPr>
            <a:r>
              <a:t/>
            </a:r>
            <a:endParaRPr b="0" i="0" sz="2600" u="none" cap="none" strike="noStrike">
              <a:solidFill>
                <a:schemeClr val="lt1"/>
              </a:solidFill>
              <a:latin typeface="Roboto Slab"/>
              <a:ea typeface="Roboto Slab"/>
              <a:cs typeface="Roboto Slab"/>
              <a:sym typeface="Roboto Slab"/>
            </a:endParaRPr>
          </a:p>
        </p:txBody>
      </p:sp>
      <p:sp>
        <p:nvSpPr>
          <p:cNvPr id="63" name="Google Shape;63;p1"/>
          <p:cNvSpPr txBox="1"/>
          <p:nvPr/>
        </p:nvSpPr>
        <p:spPr>
          <a:xfrm>
            <a:off x="32261100" y="16900150"/>
            <a:ext cx="10458600" cy="49692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Arial"/>
                <a:ea typeface="Arial"/>
                <a:cs typeface="Arial"/>
                <a:sym typeface="Arial"/>
              </a:rPr>
              <a:t>A 33 BLE Arduino Nano and an Adafruit 2.0” IPS TFT display were used for the implementation of the project. Written in C++, the code uses data obtained from the Arduino’s built in accelerometer, magnetometer, and gyroscope to determine the device’s orientation and inclination. The motion is then displayed in the Adafruit for the user to view.</a:t>
            </a:r>
            <a:endParaRPr b="0" i="0" sz="3109" u="none" cap="none" strike="noStrike">
              <a:solidFill>
                <a:schemeClr val="lt1"/>
              </a:solidFill>
              <a:latin typeface="Arial"/>
              <a:ea typeface="Arial"/>
              <a:cs typeface="Arial"/>
              <a:sym typeface="Arial"/>
            </a:endParaRPr>
          </a:p>
        </p:txBody>
      </p:sp>
      <p:sp>
        <p:nvSpPr>
          <p:cNvPr id="64" name="Google Shape;64;p1"/>
          <p:cNvSpPr txBox="1"/>
          <p:nvPr/>
        </p:nvSpPr>
        <p:spPr>
          <a:xfrm>
            <a:off x="7660950" y="24647675"/>
            <a:ext cx="9832800" cy="4240500"/>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3100"/>
              <a:buFont typeface="Arial"/>
              <a:buNone/>
            </a:pPr>
            <a:r>
              <a:rPr b="0" i="0" lang="en-US" sz="3100" u="none" cap="none" strike="noStrike">
                <a:solidFill>
                  <a:srgbClr val="F2F2F2"/>
                </a:solidFill>
                <a:latin typeface="Arial"/>
                <a:ea typeface="Arial"/>
                <a:cs typeface="Arial"/>
                <a:sym typeface="Arial"/>
              </a:rPr>
              <a:t>The device being able to output a user friendly UI is the most crucial and important function that this device performs. The device also calibrates and shows your balance to help the user properly adjustment their form and if the adjustments are bringing you closer to  obtaining the “perfect” rep.</a:t>
            </a:r>
            <a:endParaRPr b="0" i="0" sz="1600" u="none" cap="none" strike="noStrike">
              <a:solidFill>
                <a:srgbClr val="000000"/>
              </a:solidFill>
              <a:latin typeface="Arial"/>
              <a:ea typeface="Arial"/>
              <a:cs typeface="Arial"/>
              <a:sym typeface="Arial"/>
            </a:endParaRPr>
          </a:p>
        </p:txBody>
      </p:sp>
      <p:sp>
        <p:nvSpPr>
          <p:cNvPr id="65" name="Google Shape;65;p1"/>
          <p:cNvSpPr txBox="1"/>
          <p:nvPr/>
        </p:nvSpPr>
        <p:spPr>
          <a:xfrm>
            <a:off x="20011125" y="24647675"/>
            <a:ext cx="9702300" cy="4240500"/>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3100"/>
              <a:buFont typeface="Arial"/>
              <a:buNone/>
            </a:pPr>
            <a:r>
              <a:rPr b="0" i="0" lang="en-US" sz="3100" u="none" cap="none" strike="noStrike">
                <a:solidFill>
                  <a:srgbClr val="F2F2F2"/>
                </a:solidFill>
                <a:latin typeface="Arial"/>
                <a:ea typeface="Arial"/>
                <a:cs typeface="Arial"/>
                <a:sym typeface="Arial"/>
              </a:rPr>
              <a:t>Eventually throughout the development of this project a device will be created that is easily useable during your workout that will help you obtain the “perfect” form to perfrom the “perfect” rep. This semester was focused on implementing a more friendly user UI and improving the vertical sensor reading methods.</a:t>
            </a:r>
            <a:endParaRPr b="0" i="0" sz="1600" u="none" cap="none" strike="noStrike">
              <a:solidFill>
                <a:schemeClr val="dk1"/>
              </a:solidFill>
              <a:latin typeface="Arial"/>
              <a:ea typeface="Arial"/>
              <a:cs typeface="Arial"/>
              <a:sym typeface="Arial"/>
            </a:endParaRPr>
          </a:p>
        </p:txBody>
      </p:sp>
      <p:pic>
        <p:nvPicPr>
          <p:cNvPr id="66" name="Google Shape;66;p1"/>
          <p:cNvPicPr preferRelativeResize="0"/>
          <p:nvPr/>
        </p:nvPicPr>
        <p:blipFill rotWithShape="1">
          <a:blip r:embed="rId5">
            <a:alphaModFix/>
          </a:blip>
          <a:srcRect b="0" l="0" r="22364" t="8941"/>
          <a:stretch/>
        </p:blipFill>
        <p:spPr>
          <a:xfrm rot="-5400000">
            <a:off x="9367000" y="15375012"/>
            <a:ext cx="5814701" cy="9093601"/>
          </a:xfrm>
          <a:prstGeom prst="rect">
            <a:avLst/>
          </a:prstGeom>
          <a:noFill/>
          <a:ln>
            <a:noFill/>
          </a:ln>
        </p:spPr>
      </p:pic>
      <p:pic>
        <p:nvPicPr>
          <p:cNvPr id="67" name="Google Shape;67;p1"/>
          <p:cNvPicPr preferRelativeResize="0"/>
          <p:nvPr/>
        </p:nvPicPr>
        <p:blipFill>
          <a:blip r:embed="rId6">
            <a:alphaModFix/>
          </a:blip>
          <a:stretch>
            <a:fillRect/>
          </a:stretch>
        </p:blipFill>
        <p:spPr>
          <a:xfrm>
            <a:off x="20217863" y="17091751"/>
            <a:ext cx="8951327" cy="56601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