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xml"/>
  <Override ContentType="application/vnd.openxmlformats-officedocument.custom-properties+xml" PartName="/docProps/custom.xml"/>
  <Override ContentType="application/vnd.openxmlformats-officedocument.presentationml.slideLayout+xml" PartName="/ppt/slideLayouts/slideLayout3.xml"/>
  <Override ContentType="application/vnd.openxmlformats-officedocument.presentationml.slideLayout+xml" PartName="/ppt/slideLayouts/slideLayout2.xml"/>
  <Override ContentType="application/vnd.openxmlformats-officedocument.presentationml.slideLayout+xml" PartName="/ppt/slideLayouts/slideLayout1.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1.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custom-properties" Target="docProps/custom.xml"/><Relationship Id="rId2" Type="http://schemas.openxmlformats.org/package/2006/relationships/metadata/core-properties" Target="docProps/core.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3"/>
  </p:sldMasterIdLst>
  <p:notesMasterIdLst>
    <p:notesMasterId r:id="rId4"/>
  </p:notesMasterIdLst>
  <p:sldIdLst>
    <p:sldId id="256" r:id="rId5"/>
  </p:sldIdLst>
  <p:sldSz cy="32918400" cx="43891200"/>
  <p:notesSz cx="6858000" cy="9144000"/>
  <p:embeddedFontLst>
    <p:embeddedFont>
      <p:font typeface="Roboto Slab"/>
      <p:regular r:id="rId6"/>
      <p:bold r:id="rId7"/>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http://customooxmlschemas.google.com/">
      <go:slidesCustomData xmlns:go="http://customooxmlschemas.google.com/" r:id="rId8" roundtripDataSignature="AMtx7mhoe/lcAoCmQss+LOG2f3XWQFsohA=="/>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5" Type="http://schemas.openxmlformats.org/officeDocument/2006/relationships/slide" Target="slides/slide1.xml"/><Relationship Id="rId6" Type="http://schemas.openxmlformats.org/officeDocument/2006/relationships/font" Target="fonts/RobotoSlab-regular.fntdata"/><Relationship Id="rId7" Type="http://schemas.openxmlformats.org/officeDocument/2006/relationships/font" Target="fonts/RobotoSlab-bold.fntdata"/><Relationship Id="rId8" Type="http://customschemas.google.com/relationships/presentationmetadata" Target="meta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 name="Shape 41"/>
        <p:cNvGrpSpPr/>
        <p:nvPr/>
      </p:nvGrpSpPr>
      <p:grpSpPr>
        <a:xfrm>
          <a:off x="0" y="0"/>
          <a:ext cx="0" cy="0"/>
          <a:chOff x="0" y="0"/>
          <a:chExt cx="0" cy="0"/>
        </a:xfrm>
      </p:grpSpPr>
      <p:sp>
        <p:nvSpPr>
          <p:cNvPr id="42" name="Google Shape;42;p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3" name="Google Shape;43;p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jpg"/><Relationship Id="rId3" Type="http://schemas.openxmlformats.org/officeDocument/2006/relationships/image" Target="../media/image8.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jpg"/><Relationship Id="rId3" Type="http://schemas.openxmlformats.org/officeDocument/2006/relationships/image" Target="../media/image8.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jpg"/><Relationship Id="rId3" Type="http://schemas.openxmlformats.org/officeDocument/2006/relationships/image" Target="../media/image1.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5_Title and Content" showMasterSp="0">
  <p:cSld name="5_Title and Content">
    <p:spTree>
      <p:nvGrpSpPr>
        <p:cNvPr id="17" name="Shape 17"/>
        <p:cNvGrpSpPr/>
        <p:nvPr/>
      </p:nvGrpSpPr>
      <p:grpSpPr>
        <a:xfrm>
          <a:off x="0" y="0"/>
          <a:ext cx="0" cy="0"/>
          <a:chOff x="0" y="0"/>
          <a:chExt cx="0" cy="0"/>
        </a:xfrm>
      </p:grpSpPr>
      <p:pic>
        <p:nvPicPr>
          <p:cNvPr descr="A picture containing bird&#10;&#10;Description automatically generated" id="18" name="Google Shape;18;p3"/>
          <p:cNvPicPr preferRelativeResize="0"/>
          <p:nvPr/>
        </p:nvPicPr>
        <p:blipFill rotWithShape="1">
          <a:blip r:embed="rId2">
            <a:alphaModFix/>
          </a:blip>
          <a:srcRect b="14612" l="13750" r="0" t="0"/>
          <a:stretch/>
        </p:blipFill>
        <p:spPr>
          <a:xfrm>
            <a:off x="6035227" y="7"/>
            <a:ext cx="37855973" cy="32918395"/>
          </a:xfrm>
          <a:prstGeom prst="rect">
            <a:avLst/>
          </a:prstGeom>
          <a:noFill/>
          <a:ln>
            <a:noFill/>
          </a:ln>
        </p:spPr>
      </p:pic>
      <p:sp>
        <p:nvSpPr>
          <p:cNvPr id="19" name="Google Shape;19;p3"/>
          <p:cNvSpPr/>
          <p:nvPr/>
        </p:nvSpPr>
        <p:spPr>
          <a:xfrm rot="-5400000">
            <a:off x="-10588059" y="16261694"/>
            <a:ext cx="32918410" cy="395021"/>
          </a:xfrm>
          <a:prstGeom prst="rect">
            <a:avLst/>
          </a:prstGeom>
          <a:gradFill>
            <a:gsLst>
              <a:gs pos="0">
                <a:srgbClr val="D92D8A"/>
              </a:gs>
              <a:gs pos="64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nvGrpSpPr>
          <p:cNvPr id="20" name="Google Shape;20;p3"/>
          <p:cNvGrpSpPr/>
          <p:nvPr/>
        </p:nvGrpSpPr>
        <p:grpSpPr>
          <a:xfrm flipH="1">
            <a:off x="41218359" y="992179"/>
            <a:ext cx="1881295" cy="2545853"/>
            <a:chOff x="2645664" y="2011680"/>
            <a:chExt cx="735606" cy="746592"/>
          </a:xfrm>
        </p:grpSpPr>
        <p:sp>
          <p:nvSpPr>
            <p:cNvPr id="21" name="Google Shape;21;p3"/>
            <p:cNvSpPr/>
            <p:nvPr/>
          </p:nvSpPr>
          <p:spPr>
            <a:xfrm flipH="1" rot="-5400000">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22" name="Google Shape;22;p3"/>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pic>
        <p:nvPicPr>
          <p:cNvPr descr="A close up of a sign&#10;&#10;Description automatically generated" id="23" name="Google Shape;23;p3"/>
          <p:cNvPicPr preferRelativeResize="0"/>
          <p:nvPr/>
        </p:nvPicPr>
        <p:blipFill rotWithShape="1">
          <a:blip r:embed="rId3">
            <a:alphaModFix/>
          </a:blip>
          <a:srcRect b="0" l="0" r="0" t="0"/>
          <a:stretch/>
        </p:blipFill>
        <p:spPr>
          <a:xfrm>
            <a:off x="1097308" y="29227770"/>
            <a:ext cx="3641448" cy="3126894"/>
          </a:xfrm>
          <a:prstGeom prst="rect">
            <a:avLst/>
          </a:prstGeom>
          <a:noFill/>
          <a:ln>
            <a:noFill/>
          </a:ln>
        </p:spPr>
      </p:pic>
      <p:sp>
        <p:nvSpPr>
          <p:cNvPr id="24" name="Google Shape;24;p3"/>
          <p:cNvSpPr txBox="1"/>
          <p:nvPr/>
        </p:nvSpPr>
        <p:spPr>
          <a:xfrm>
            <a:off x="28889373" y="31366048"/>
            <a:ext cx="14007606" cy="707886"/>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4000" u="none" cap="none" strike="noStrike">
                <a:solidFill>
                  <a:srgbClr val="AEABAB"/>
                </a:solidFill>
                <a:latin typeface="Arial"/>
                <a:ea typeface="Arial"/>
                <a:cs typeface="Arial"/>
                <a:sym typeface="Arial"/>
              </a:rPr>
              <a:t>FLORIDA INTERNATIONAL UNIVERSITY</a:t>
            </a:r>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wo Content" showMasterSp="0">
  <p:cSld name="1_Two Content">
    <p:spTree>
      <p:nvGrpSpPr>
        <p:cNvPr id="25" name="Shape 25"/>
        <p:cNvGrpSpPr/>
        <p:nvPr/>
      </p:nvGrpSpPr>
      <p:grpSpPr>
        <a:xfrm>
          <a:off x="0" y="0"/>
          <a:ext cx="0" cy="0"/>
          <a:chOff x="0" y="0"/>
          <a:chExt cx="0" cy="0"/>
        </a:xfrm>
      </p:grpSpPr>
      <p:pic>
        <p:nvPicPr>
          <p:cNvPr descr="A picture containing bird&#10;&#10;Description automatically generated" id="26" name="Google Shape;26;p4"/>
          <p:cNvPicPr preferRelativeResize="0"/>
          <p:nvPr/>
        </p:nvPicPr>
        <p:blipFill rotWithShape="1">
          <a:blip r:embed="rId2">
            <a:alphaModFix/>
          </a:blip>
          <a:srcRect b="14612" l="13750" r="0" t="0"/>
          <a:stretch/>
        </p:blipFill>
        <p:spPr>
          <a:xfrm>
            <a:off x="6035227" y="7"/>
            <a:ext cx="37855973" cy="32918395"/>
          </a:xfrm>
          <a:prstGeom prst="rect">
            <a:avLst/>
          </a:prstGeom>
          <a:noFill/>
          <a:ln>
            <a:noFill/>
          </a:ln>
        </p:spPr>
      </p:pic>
      <p:sp>
        <p:nvSpPr>
          <p:cNvPr id="27" name="Google Shape;27;p4"/>
          <p:cNvSpPr/>
          <p:nvPr/>
        </p:nvSpPr>
        <p:spPr>
          <a:xfrm flipH="1" rot="5400000">
            <a:off x="-10621487" y="16261690"/>
            <a:ext cx="32918400" cy="395021"/>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nvGrpSpPr>
          <p:cNvPr id="28" name="Google Shape;28;p4"/>
          <p:cNvGrpSpPr/>
          <p:nvPr/>
        </p:nvGrpSpPr>
        <p:grpSpPr>
          <a:xfrm>
            <a:off x="41216985" y="1016366"/>
            <a:ext cx="1881297" cy="2545856"/>
            <a:chOff x="11140977" y="745237"/>
            <a:chExt cx="522582" cy="530387"/>
          </a:xfrm>
        </p:grpSpPr>
        <p:sp>
          <p:nvSpPr>
            <p:cNvPr id="29" name="Google Shape;29;p4"/>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30" name="Google Shape;30;p4"/>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pic>
        <p:nvPicPr>
          <p:cNvPr descr="A close up of a sign&#10;&#10;Description automatically generated" id="31" name="Google Shape;31;p4"/>
          <p:cNvPicPr preferRelativeResize="0"/>
          <p:nvPr/>
        </p:nvPicPr>
        <p:blipFill rotWithShape="1">
          <a:blip r:embed="rId3">
            <a:alphaModFix/>
          </a:blip>
          <a:srcRect b="0" l="0" r="0" t="0"/>
          <a:stretch/>
        </p:blipFill>
        <p:spPr>
          <a:xfrm>
            <a:off x="1097308" y="29227770"/>
            <a:ext cx="3641448" cy="3126894"/>
          </a:xfrm>
          <a:prstGeom prst="rect">
            <a:avLst/>
          </a:prstGeom>
          <a:noFill/>
          <a:ln>
            <a:noFill/>
          </a:ln>
        </p:spPr>
      </p:pic>
      <p:sp>
        <p:nvSpPr>
          <p:cNvPr id="32" name="Google Shape;32;p4"/>
          <p:cNvSpPr txBox="1"/>
          <p:nvPr/>
        </p:nvSpPr>
        <p:spPr>
          <a:xfrm>
            <a:off x="28889373" y="31366048"/>
            <a:ext cx="14007606" cy="707886"/>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4000">
                <a:solidFill>
                  <a:srgbClr val="AEABAB"/>
                </a:solidFill>
                <a:latin typeface="Arial"/>
                <a:ea typeface="Arial"/>
                <a:cs typeface="Arial"/>
                <a:sym typeface="Arial"/>
              </a:rPr>
              <a:t>FLORIDA INTERNATIONAL UNIVERSITY</a:t>
            </a:r>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Title and Content" showMasterSp="0">
  <p:cSld name="2_Title and Content">
    <p:spTree>
      <p:nvGrpSpPr>
        <p:cNvPr id="33" name="Shape 33"/>
        <p:cNvGrpSpPr/>
        <p:nvPr/>
      </p:nvGrpSpPr>
      <p:grpSpPr>
        <a:xfrm>
          <a:off x="0" y="0"/>
          <a:ext cx="0" cy="0"/>
          <a:chOff x="0" y="0"/>
          <a:chExt cx="0" cy="0"/>
        </a:xfrm>
      </p:grpSpPr>
      <p:pic>
        <p:nvPicPr>
          <p:cNvPr descr="A close up of a logo&#10;&#10;Description automatically generated" id="34" name="Google Shape;34;p5"/>
          <p:cNvPicPr preferRelativeResize="0"/>
          <p:nvPr/>
        </p:nvPicPr>
        <p:blipFill rotWithShape="1">
          <a:blip r:embed="rId2">
            <a:alphaModFix/>
          </a:blip>
          <a:srcRect b="15703" l="0" r="88418" t="0"/>
          <a:stretch/>
        </p:blipFill>
        <p:spPr>
          <a:xfrm>
            <a:off x="0" y="0"/>
            <a:ext cx="5618095" cy="32918400"/>
          </a:xfrm>
          <a:prstGeom prst="rect">
            <a:avLst/>
          </a:prstGeom>
          <a:noFill/>
          <a:ln>
            <a:noFill/>
          </a:ln>
        </p:spPr>
      </p:pic>
      <p:sp>
        <p:nvSpPr>
          <p:cNvPr id="35" name="Google Shape;35;p5"/>
          <p:cNvSpPr/>
          <p:nvPr/>
        </p:nvSpPr>
        <p:spPr>
          <a:xfrm flipH="1" rot="5400000">
            <a:off x="-10665972" y="16261690"/>
            <a:ext cx="32918400" cy="395021"/>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nvGrpSpPr>
          <p:cNvPr id="36" name="Google Shape;36;p5"/>
          <p:cNvGrpSpPr/>
          <p:nvPr/>
        </p:nvGrpSpPr>
        <p:grpSpPr>
          <a:xfrm>
            <a:off x="41216985" y="1016366"/>
            <a:ext cx="1881297" cy="2545856"/>
            <a:chOff x="11140977" y="745237"/>
            <a:chExt cx="522582" cy="530387"/>
          </a:xfrm>
        </p:grpSpPr>
        <p:sp>
          <p:nvSpPr>
            <p:cNvPr id="37" name="Google Shape;37;p5"/>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38" name="Google Shape;38;p5"/>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pic>
        <p:nvPicPr>
          <p:cNvPr descr="A picture containing drawing&#10;&#10;Description automatically generated" id="39" name="Google Shape;39;p5"/>
          <p:cNvPicPr preferRelativeResize="0"/>
          <p:nvPr/>
        </p:nvPicPr>
        <p:blipFill rotWithShape="1">
          <a:blip r:embed="rId3">
            <a:alphaModFix/>
          </a:blip>
          <a:srcRect b="0" l="0" r="0" t="0"/>
          <a:stretch/>
        </p:blipFill>
        <p:spPr>
          <a:xfrm>
            <a:off x="955097" y="28947040"/>
            <a:ext cx="3641446" cy="3126894"/>
          </a:xfrm>
          <a:prstGeom prst="rect">
            <a:avLst/>
          </a:prstGeom>
          <a:noFill/>
          <a:ln>
            <a:noFill/>
          </a:ln>
        </p:spPr>
      </p:pic>
      <p:sp>
        <p:nvSpPr>
          <p:cNvPr id="40" name="Google Shape;40;p5"/>
          <p:cNvSpPr txBox="1"/>
          <p:nvPr/>
        </p:nvSpPr>
        <p:spPr>
          <a:xfrm>
            <a:off x="28889373" y="31366048"/>
            <a:ext cx="14007606" cy="707886"/>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4000">
                <a:solidFill>
                  <a:srgbClr val="AEABAB"/>
                </a:solidFill>
                <a:latin typeface="Arial"/>
                <a:ea typeface="Arial"/>
                <a:cs typeface="Arial"/>
                <a:sym typeface="Arial"/>
              </a:rPr>
              <a:t>FLORIDA INTERNATIONAL UNIVERSITY</a:t>
            </a:r>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image" Target="../media/image5.jpg"/><Relationship Id="rId2" Type="http://schemas.openxmlformats.org/officeDocument/2006/relationships/image" Target="../media/image8.png"/><Relationship Id="rId3" Type="http://schemas.openxmlformats.org/officeDocument/2006/relationships/slideLayout" Target="../slideLayouts/slideLayout1.xml"/><Relationship Id="rId4" Type="http://schemas.openxmlformats.org/officeDocument/2006/relationships/slideLayout" Target="../slideLayouts/slideLayout2.xml"/><Relationship Id="rId5" Type="http://schemas.openxmlformats.org/officeDocument/2006/relationships/slideLayout" Target="../slideLayouts/slideLayout3.xml"/><Relationship Id="rId6"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sp>
        <p:nvSpPr>
          <p:cNvPr id="6" name="Google Shape;6;p2"/>
          <p:cNvSpPr txBox="1"/>
          <p:nvPr>
            <p:ph idx="11" type="ftr"/>
          </p:nvPr>
        </p:nvSpPr>
        <p:spPr>
          <a:xfrm>
            <a:off x="14538960" y="30510487"/>
            <a:ext cx="14813280" cy="1752600"/>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576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7" name="Google Shape;7;p2"/>
          <p:cNvSpPr txBox="1"/>
          <p:nvPr>
            <p:ph idx="12" type="sldNum"/>
          </p:nvPr>
        </p:nvSpPr>
        <p:spPr>
          <a:xfrm>
            <a:off x="30998160" y="30510487"/>
            <a:ext cx="9875520" cy="1752600"/>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5760" u="none" cap="none" strike="noStrike">
                <a:solidFill>
                  <a:srgbClr val="888888"/>
                </a:solidFill>
                <a:latin typeface="Calibri"/>
                <a:ea typeface="Calibri"/>
                <a:cs typeface="Calibri"/>
                <a:sym typeface="Calibri"/>
              </a:defRPr>
            </a:lvl1pPr>
            <a:lvl2pPr indent="0" lvl="1" marL="0" marR="0" rtl="0" algn="r">
              <a:spcBef>
                <a:spcPts val="0"/>
              </a:spcBef>
              <a:buNone/>
              <a:defRPr b="0" i="0" sz="5760" u="none" cap="none" strike="noStrike">
                <a:solidFill>
                  <a:srgbClr val="888888"/>
                </a:solidFill>
                <a:latin typeface="Calibri"/>
                <a:ea typeface="Calibri"/>
                <a:cs typeface="Calibri"/>
                <a:sym typeface="Calibri"/>
              </a:defRPr>
            </a:lvl2pPr>
            <a:lvl3pPr indent="0" lvl="2" marL="0" marR="0" rtl="0" algn="r">
              <a:spcBef>
                <a:spcPts val="0"/>
              </a:spcBef>
              <a:buNone/>
              <a:defRPr b="0" i="0" sz="5760" u="none" cap="none" strike="noStrike">
                <a:solidFill>
                  <a:srgbClr val="888888"/>
                </a:solidFill>
                <a:latin typeface="Calibri"/>
                <a:ea typeface="Calibri"/>
                <a:cs typeface="Calibri"/>
                <a:sym typeface="Calibri"/>
              </a:defRPr>
            </a:lvl3pPr>
            <a:lvl4pPr indent="0" lvl="3" marL="0" marR="0" rtl="0" algn="r">
              <a:spcBef>
                <a:spcPts val="0"/>
              </a:spcBef>
              <a:buNone/>
              <a:defRPr b="0" i="0" sz="5760" u="none" cap="none" strike="noStrike">
                <a:solidFill>
                  <a:srgbClr val="888888"/>
                </a:solidFill>
                <a:latin typeface="Calibri"/>
                <a:ea typeface="Calibri"/>
                <a:cs typeface="Calibri"/>
                <a:sym typeface="Calibri"/>
              </a:defRPr>
            </a:lvl4pPr>
            <a:lvl5pPr indent="0" lvl="4" marL="0" marR="0" rtl="0" algn="r">
              <a:spcBef>
                <a:spcPts val="0"/>
              </a:spcBef>
              <a:buNone/>
              <a:defRPr b="0" i="0" sz="5760" u="none" cap="none" strike="noStrike">
                <a:solidFill>
                  <a:srgbClr val="888888"/>
                </a:solidFill>
                <a:latin typeface="Calibri"/>
                <a:ea typeface="Calibri"/>
                <a:cs typeface="Calibri"/>
                <a:sym typeface="Calibri"/>
              </a:defRPr>
            </a:lvl5pPr>
            <a:lvl6pPr indent="0" lvl="5" marL="0" marR="0" rtl="0" algn="r">
              <a:spcBef>
                <a:spcPts val="0"/>
              </a:spcBef>
              <a:buNone/>
              <a:defRPr b="0" i="0" sz="5760" u="none" cap="none" strike="noStrike">
                <a:solidFill>
                  <a:srgbClr val="888888"/>
                </a:solidFill>
                <a:latin typeface="Calibri"/>
                <a:ea typeface="Calibri"/>
                <a:cs typeface="Calibri"/>
                <a:sym typeface="Calibri"/>
              </a:defRPr>
            </a:lvl6pPr>
            <a:lvl7pPr indent="0" lvl="6" marL="0" marR="0" rtl="0" algn="r">
              <a:spcBef>
                <a:spcPts val="0"/>
              </a:spcBef>
              <a:buNone/>
              <a:defRPr b="0" i="0" sz="5760" u="none" cap="none" strike="noStrike">
                <a:solidFill>
                  <a:srgbClr val="888888"/>
                </a:solidFill>
                <a:latin typeface="Calibri"/>
                <a:ea typeface="Calibri"/>
                <a:cs typeface="Calibri"/>
                <a:sym typeface="Calibri"/>
              </a:defRPr>
            </a:lvl7pPr>
            <a:lvl8pPr indent="0" lvl="7" marL="0" marR="0" rtl="0" algn="r">
              <a:spcBef>
                <a:spcPts val="0"/>
              </a:spcBef>
              <a:buNone/>
              <a:defRPr b="0" i="0" sz="5760" u="none" cap="none" strike="noStrike">
                <a:solidFill>
                  <a:srgbClr val="888888"/>
                </a:solidFill>
                <a:latin typeface="Calibri"/>
                <a:ea typeface="Calibri"/>
                <a:cs typeface="Calibri"/>
                <a:sym typeface="Calibri"/>
              </a:defRPr>
            </a:lvl8pPr>
            <a:lvl9pPr indent="0" lvl="8" marL="0" marR="0" rtl="0" algn="r">
              <a:spcBef>
                <a:spcPts val="0"/>
              </a:spcBef>
              <a:buNone/>
              <a:defRPr b="0" i="0" sz="576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pic>
        <p:nvPicPr>
          <p:cNvPr descr="A picture containing bird&#10;&#10;Description automatically generated" id="8" name="Google Shape;8;p2"/>
          <p:cNvPicPr preferRelativeResize="0"/>
          <p:nvPr/>
        </p:nvPicPr>
        <p:blipFill rotWithShape="1">
          <a:blip r:embed="rId1">
            <a:alphaModFix/>
          </a:blip>
          <a:srcRect b="14612" l="13750" r="0" t="0"/>
          <a:stretch/>
        </p:blipFill>
        <p:spPr>
          <a:xfrm>
            <a:off x="6035227" y="7"/>
            <a:ext cx="37855973" cy="32918395"/>
          </a:xfrm>
          <a:prstGeom prst="rect">
            <a:avLst/>
          </a:prstGeom>
          <a:noFill/>
          <a:ln>
            <a:noFill/>
          </a:ln>
        </p:spPr>
      </p:pic>
      <p:sp>
        <p:nvSpPr>
          <p:cNvPr id="9" name="Google Shape;9;p2"/>
          <p:cNvSpPr txBox="1"/>
          <p:nvPr/>
        </p:nvSpPr>
        <p:spPr>
          <a:xfrm>
            <a:off x="6912862" y="2555688"/>
            <a:ext cx="34987151" cy="5683949"/>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lt1"/>
              </a:buClr>
              <a:buSzPts val="3600"/>
              <a:buFont typeface="Calibri"/>
              <a:buNone/>
            </a:pPr>
            <a:r>
              <a:t/>
            </a:r>
            <a:endParaRPr b="0" i="0" sz="3600" u="none" cap="none" strike="noStrike">
              <a:solidFill>
                <a:schemeClr val="lt1"/>
              </a:solidFill>
              <a:latin typeface="Calibri"/>
              <a:ea typeface="Calibri"/>
              <a:cs typeface="Calibri"/>
              <a:sym typeface="Calibri"/>
            </a:endParaRPr>
          </a:p>
        </p:txBody>
      </p:sp>
      <p:sp>
        <p:nvSpPr>
          <p:cNvPr id="10" name="Google Shape;10;p2"/>
          <p:cNvSpPr txBox="1"/>
          <p:nvPr/>
        </p:nvSpPr>
        <p:spPr>
          <a:xfrm>
            <a:off x="6912864" y="8763002"/>
            <a:ext cx="34987147" cy="18985992"/>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lt1"/>
              </a:buClr>
              <a:buSzPts val="2000"/>
              <a:buFont typeface="Arial"/>
              <a:buNone/>
            </a:pPr>
            <a:r>
              <a:t/>
            </a:r>
            <a:endParaRPr b="0" i="0" sz="2000" u="none" cap="none" strike="noStrike">
              <a:solidFill>
                <a:schemeClr val="lt1"/>
              </a:solidFill>
              <a:latin typeface="Calibri"/>
              <a:ea typeface="Calibri"/>
              <a:cs typeface="Calibri"/>
              <a:sym typeface="Calibri"/>
            </a:endParaRPr>
          </a:p>
        </p:txBody>
      </p:sp>
      <p:sp>
        <p:nvSpPr>
          <p:cNvPr id="11" name="Google Shape;11;p2"/>
          <p:cNvSpPr/>
          <p:nvPr/>
        </p:nvSpPr>
        <p:spPr>
          <a:xfrm flipH="1" rot="5400000">
            <a:off x="-10621487" y="16261690"/>
            <a:ext cx="32918400" cy="395021"/>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nvGrpSpPr>
          <p:cNvPr id="12" name="Google Shape;12;p2"/>
          <p:cNvGrpSpPr/>
          <p:nvPr/>
        </p:nvGrpSpPr>
        <p:grpSpPr>
          <a:xfrm>
            <a:off x="41216985" y="1016366"/>
            <a:ext cx="1881297" cy="2545856"/>
            <a:chOff x="11140977" y="745237"/>
            <a:chExt cx="522582" cy="530387"/>
          </a:xfrm>
        </p:grpSpPr>
        <p:sp>
          <p:nvSpPr>
            <p:cNvPr id="13" name="Google Shape;13;p2"/>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4" name="Google Shape;14;p2"/>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sp>
        <p:nvSpPr>
          <p:cNvPr id="15" name="Google Shape;15;p2"/>
          <p:cNvSpPr txBox="1"/>
          <p:nvPr/>
        </p:nvSpPr>
        <p:spPr>
          <a:xfrm>
            <a:off x="19259723" y="30824712"/>
            <a:ext cx="23635886" cy="707886"/>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b="0" i="0" lang="en-US" sz="4000" u="none" cap="none" strike="noStrike">
                <a:solidFill>
                  <a:srgbClr val="F2F2F2"/>
                </a:solidFill>
                <a:latin typeface="Arial"/>
                <a:ea typeface="Arial"/>
                <a:cs typeface="Arial"/>
                <a:sym typeface="Arial"/>
              </a:rPr>
              <a:t>COLLEGE OF ENGINEERING AND COMPUTING</a:t>
            </a:r>
            <a:endParaRPr/>
          </a:p>
        </p:txBody>
      </p:sp>
      <p:pic>
        <p:nvPicPr>
          <p:cNvPr descr="A close up of a sign&#10;&#10;Description automatically generated" id="16" name="Google Shape;16;p2"/>
          <p:cNvPicPr preferRelativeResize="0"/>
          <p:nvPr/>
        </p:nvPicPr>
        <p:blipFill rotWithShape="1">
          <a:blip r:embed="rId2">
            <a:alphaModFix/>
          </a:blip>
          <a:srcRect b="0" l="0" r="0" t="0"/>
          <a:stretch/>
        </p:blipFill>
        <p:spPr>
          <a:xfrm>
            <a:off x="1097308" y="29227770"/>
            <a:ext cx="3641448" cy="3126894"/>
          </a:xfrm>
          <a:prstGeom prst="rect">
            <a:avLst/>
          </a:prstGeom>
          <a:noFill/>
          <a:ln>
            <a:noFill/>
          </a:ln>
        </p:spPr>
      </p:pic>
    </p:spTree>
  </p:cSld>
  <p:clrMap accent1="accent1" accent2="accent2" accent3="accent3" accent4="accent4" accent5="accent5" accent6="accent6" bg1="lt1" bg2="dk2" tx1="dk1" tx2="lt2" folHlink="folHlink" hlink="hlink"/>
  <p:sldLayoutIdLst>
    <p:sldLayoutId id="2147483649" r:id="rId3"/>
    <p:sldLayoutId id="2147483650" r:id="rId4"/>
    <p:sldLayoutId id="2147483651" r:id="rId5"/>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6.png"/><Relationship Id="rId4" Type="http://schemas.openxmlformats.org/officeDocument/2006/relationships/hyperlink" Target="https://itp.nyu.edu/physcomp/lessons/accelerometers-gyros-and-imus-the-basics" TargetMode="External"/><Relationship Id="rId5" Type="http://schemas.openxmlformats.org/officeDocument/2006/relationships/image" Target="../media/image9.png"/><Relationship Id="rId6" Type="http://schemas.openxmlformats.org/officeDocument/2006/relationships/image" Target="../media/image10.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 name="Shape 44"/>
        <p:cNvGrpSpPr/>
        <p:nvPr/>
      </p:nvGrpSpPr>
      <p:grpSpPr>
        <a:xfrm>
          <a:off x="0" y="0"/>
          <a:ext cx="0" cy="0"/>
          <a:chOff x="0" y="0"/>
          <a:chExt cx="0" cy="0"/>
        </a:xfrm>
      </p:grpSpPr>
      <p:sp>
        <p:nvSpPr>
          <p:cNvPr id="45" name="Google Shape;45;p1"/>
          <p:cNvSpPr txBox="1"/>
          <p:nvPr/>
        </p:nvSpPr>
        <p:spPr>
          <a:xfrm>
            <a:off x="6816425" y="1532025"/>
            <a:ext cx="35922900" cy="22779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8800">
                <a:solidFill>
                  <a:schemeClr val="lt1"/>
                </a:solidFill>
              </a:rPr>
              <a:t>Knight Foundation School of Computing and Information Sciences</a:t>
            </a:r>
            <a:endParaRPr/>
          </a:p>
          <a:p>
            <a:pPr indent="0" lvl="0" marL="0" marR="0" rtl="0" algn="l">
              <a:spcBef>
                <a:spcPts val="0"/>
              </a:spcBef>
              <a:spcAft>
                <a:spcPts val="0"/>
              </a:spcAft>
              <a:buNone/>
            </a:pPr>
            <a:r>
              <a:rPr i="1" lang="en-US" sz="5400">
                <a:solidFill>
                  <a:schemeClr val="lt1"/>
                </a:solidFill>
              </a:rPr>
              <a:t>Summer 2022 Capstone I Design Project </a:t>
            </a:r>
            <a:endParaRPr/>
          </a:p>
        </p:txBody>
      </p:sp>
      <p:sp>
        <p:nvSpPr>
          <p:cNvPr id="46" name="Google Shape;46;p1"/>
          <p:cNvSpPr txBox="1"/>
          <p:nvPr/>
        </p:nvSpPr>
        <p:spPr>
          <a:xfrm>
            <a:off x="6816436" y="3817362"/>
            <a:ext cx="35204400" cy="3391800"/>
          </a:xfrm>
          <a:prstGeom prst="rect">
            <a:avLst/>
          </a:prstGeom>
          <a:noFill/>
          <a:ln>
            <a:noFill/>
          </a:ln>
        </p:spPr>
        <p:txBody>
          <a:bodyPr anchorCtr="0" anchor="t" bIns="36975" lIns="73975" spcFirstLastPara="1" rIns="73975" wrap="square" tIns="36975">
            <a:spAutoFit/>
          </a:bodyPr>
          <a:lstStyle/>
          <a:p>
            <a:pPr indent="0" lvl="0" marL="0" marR="0" rtl="0" algn="l">
              <a:spcBef>
                <a:spcPts val="0"/>
              </a:spcBef>
              <a:spcAft>
                <a:spcPts val="0"/>
              </a:spcAft>
              <a:buClr>
                <a:srgbClr val="00FFFF"/>
              </a:buClr>
              <a:buSzPts val="10000"/>
              <a:buFont typeface="Arial"/>
              <a:buNone/>
            </a:pPr>
            <a:r>
              <a:rPr b="1" lang="en-US" sz="10000">
                <a:solidFill>
                  <a:srgbClr val="00FFFF"/>
                </a:solidFill>
              </a:rPr>
              <a:t>Level Bar</a:t>
            </a:r>
            <a:endParaRPr/>
          </a:p>
          <a:p>
            <a:pPr indent="0" lvl="0" marL="0" marR="0" rtl="0" algn="l">
              <a:lnSpc>
                <a:spcPct val="115000"/>
              </a:lnSpc>
              <a:spcBef>
                <a:spcPts val="0"/>
              </a:spcBef>
              <a:spcAft>
                <a:spcPts val="0"/>
              </a:spcAft>
              <a:buClr>
                <a:schemeClr val="lt1"/>
              </a:buClr>
              <a:buSzPts val="3500"/>
              <a:buFont typeface="Arial"/>
              <a:buNone/>
            </a:pPr>
            <a:r>
              <a:rPr b="1" i="0" lang="en-US" sz="3500" u="none" cap="none" strike="noStrike">
                <a:solidFill>
                  <a:schemeClr val="lt1"/>
                </a:solidFill>
                <a:latin typeface="Arial"/>
                <a:ea typeface="Arial"/>
                <a:cs typeface="Arial"/>
                <a:sym typeface="Arial"/>
              </a:rPr>
              <a:t>Students: </a:t>
            </a:r>
            <a:r>
              <a:rPr lang="en-US" sz="3500">
                <a:solidFill>
                  <a:schemeClr val="lt1"/>
                </a:solidFill>
              </a:rPr>
              <a:t>Christopher Puglisi, Jose Fernandez, Jorge Jaime-Hernandez, Alejandro Cores, Luis Artimez</a:t>
            </a:r>
            <a:endParaRPr sz="3500"/>
          </a:p>
          <a:p>
            <a:pPr indent="0" lvl="0" marL="0" marR="0" rtl="0" algn="l">
              <a:lnSpc>
                <a:spcPct val="115000"/>
              </a:lnSpc>
              <a:spcBef>
                <a:spcPts val="0"/>
              </a:spcBef>
              <a:spcAft>
                <a:spcPts val="0"/>
              </a:spcAft>
              <a:buClr>
                <a:schemeClr val="lt1"/>
              </a:buClr>
              <a:buSzPts val="3500"/>
              <a:buFont typeface="Arial"/>
              <a:buNone/>
            </a:pPr>
            <a:r>
              <a:rPr b="1" i="0" lang="en-US" sz="3500" u="none" cap="none" strike="noStrike">
                <a:solidFill>
                  <a:schemeClr val="lt1"/>
                </a:solidFill>
                <a:latin typeface="Arial"/>
                <a:ea typeface="Arial"/>
                <a:cs typeface="Arial"/>
                <a:sym typeface="Arial"/>
              </a:rPr>
              <a:t>Mentor:</a:t>
            </a:r>
            <a:r>
              <a:rPr b="1" i="1" lang="en-US" sz="3500" u="none" cap="none" strike="noStrike">
                <a:solidFill>
                  <a:schemeClr val="lt1"/>
                </a:solidFill>
                <a:latin typeface="Arial"/>
                <a:ea typeface="Arial"/>
                <a:cs typeface="Arial"/>
                <a:sym typeface="Arial"/>
              </a:rPr>
              <a:t> </a:t>
            </a:r>
            <a:r>
              <a:rPr lang="en-US" sz="3500">
                <a:solidFill>
                  <a:schemeClr val="lt1"/>
                </a:solidFill>
              </a:rPr>
              <a:t>Michael Bucar</a:t>
            </a:r>
            <a:r>
              <a:rPr b="0" i="0" lang="en-US" sz="3500" u="none" cap="none" strike="noStrike">
                <a:solidFill>
                  <a:schemeClr val="lt1"/>
                </a:solidFill>
                <a:latin typeface="Arial"/>
                <a:ea typeface="Arial"/>
                <a:cs typeface="Arial"/>
                <a:sym typeface="Arial"/>
              </a:rPr>
              <a:t>,</a:t>
            </a:r>
            <a:r>
              <a:rPr b="0" i="1" lang="en-US" sz="3500" u="none" cap="none" strike="noStrike">
                <a:solidFill>
                  <a:schemeClr val="lt1"/>
                </a:solidFill>
                <a:latin typeface="Arial"/>
                <a:ea typeface="Arial"/>
                <a:cs typeface="Arial"/>
                <a:sym typeface="Arial"/>
              </a:rPr>
              <a:t> </a:t>
            </a:r>
            <a:r>
              <a:rPr lang="en-US" sz="3500">
                <a:solidFill>
                  <a:schemeClr val="lt1"/>
                </a:solidFill>
              </a:rPr>
              <a:t>Product Owner</a:t>
            </a:r>
            <a:r>
              <a:rPr b="0" i="0" lang="en-US" sz="3500" u="none" cap="none" strike="noStrike">
                <a:solidFill>
                  <a:schemeClr val="lt1"/>
                </a:solidFill>
                <a:latin typeface="Arial"/>
                <a:ea typeface="Arial"/>
                <a:cs typeface="Arial"/>
                <a:sym typeface="Arial"/>
              </a:rPr>
              <a:t> </a:t>
            </a:r>
            <a:endParaRPr/>
          </a:p>
          <a:p>
            <a:pPr indent="0" lvl="0" marL="0" marR="0" rtl="0" algn="l">
              <a:lnSpc>
                <a:spcPct val="115000"/>
              </a:lnSpc>
              <a:spcBef>
                <a:spcPts val="0"/>
              </a:spcBef>
              <a:spcAft>
                <a:spcPts val="0"/>
              </a:spcAft>
              <a:buClr>
                <a:schemeClr val="lt1"/>
              </a:buClr>
              <a:buSzPts val="3500"/>
              <a:buFont typeface="Arial"/>
              <a:buNone/>
            </a:pPr>
            <a:r>
              <a:rPr b="1" i="0" lang="en-US" sz="3500" u="none" cap="none" strike="noStrike">
                <a:solidFill>
                  <a:schemeClr val="lt1"/>
                </a:solidFill>
                <a:latin typeface="Arial"/>
                <a:ea typeface="Arial"/>
                <a:cs typeface="Arial"/>
                <a:sym typeface="Arial"/>
              </a:rPr>
              <a:t>Instructor/Faculty:</a:t>
            </a:r>
            <a:r>
              <a:rPr i="1" lang="en-US" sz="3500">
                <a:solidFill>
                  <a:schemeClr val="lt1"/>
                </a:solidFill>
              </a:rPr>
              <a:t> </a:t>
            </a:r>
            <a:r>
              <a:rPr lang="en-US" sz="3500">
                <a:solidFill>
                  <a:schemeClr val="lt1"/>
                </a:solidFill>
              </a:rPr>
              <a:t>Masoud Sadjadi, </a:t>
            </a:r>
            <a:r>
              <a:rPr b="0" i="0" lang="en-US" sz="3500" u="none" cap="none" strike="noStrike">
                <a:solidFill>
                  <a:schemeClr val="lt1"/>
                </a:solidFill>
                <a:latin typeface="Arial"/>
                <a:ea typeface="Arial"/>
                <a:cs typeface="Arial"/>
                <a:sym typeface="Arial"/>
              </a:rPr>
              <a:t>Florida International University</a:t>
            </a:r>
            <a:endParaRPr/>
          </a:p>
        </p:txBody>
      </p:sp>
      <p:sp>
        <p:nvSpPr>
          <p:cNvPr id="47" name="Google Shape;47;p1"/>
          <p:cNvSpPr txBox="1"/>
          <p:nvPr/>
        </p:nvSpPr>
        <p:spPr>
          <a:xfrm>
            <a:off x="10519950" y="8381015"/>
            <a:ext cx="4114800" cy="548100"/>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i="0" lang="en-US" sz="3075" u="none" cap="none" strike="noStrike">
                <a:solidFill>
                  <a:schemeClr val="lt2"/>
                </a:solidFill>
                <a:latin typeface="Arial"/>
                <a:ea typeface="Arial"/>
                <a:cs typeface="Arial"/>
                <a:sym typeface="Arial"/>
              </a:rPr>
              <a:t>PROBLEM</a:t>
            </a:r>
            <a:endParaRPr/>
          </a:p>
        </p:txBody>
      </p:sp>
      <p:sp>
        <p:nvSpPr>
          <p:cNvPr id="48" name="Google Shape;48;p1"/>
          <p:cNvSpPr txBox="1"/>
          <p:nvPr/>
        </p:nvSpPr>
        <p:spPr>
          <a:xfrm>
            <a:off x="22720469" y="8381014"/>
            <a:ext cx="4114800" cy="548100"/>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i="0" lang="en-US" sz="3075" u="none" cap="none" strike="noStrike">
                <a:solidFill>
                  <a:schemeClr val="lt2"/>
                </a:solidFill>
                <a:latin typeface="Arial"/>
                <a:ea typeface="Arial"/>
                <a:cs typeface="Arial"/>
                <a:sym typeface="Arial"/>
              </a:rPr>
              <a:t>CURRENT SYSTEM</a:t>
            </a:r>
            <a:endParaRPr/>
          </a:p>
        </p:txBody>
      </p:sp>
      <p:sp>
        <p:nvSpPr>
          <p:cNvPr id="49" name="Google Shape;49;p1"/>
          <p:cNvSpPr txBox="1"/>
          <p:nvPr/>
        </p:nvSpPr>
        <p:spPr>
          <a:xfrm>
            <a:off x="35433000" y="8381025"/>
            <a:ext cx="4114800" cy="548100"/>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i="0" lang="en-US" sz="3075" u="none" cap="none" strike="noStrike">
                <a:solidFill>
                  <a:schemeClr val="lt2"/>
                </a:solidFill>
                <a:latin typeface="Arial"/>
                <a:ea typeface="Arial"/>
                <a:cs typeface="Arial"/>
                <a:sym typeface="Arial"/>
              </a:rPr>
              <a:t>REQUIREMENTS</a:t>
            </a:r>
            <a:endParaRPr/>
          </a:p>
        </p:txBody>
      </p:sp>
      <p:sp>
        <p:nvSpPr>
          <p:cNvPr id="50" name="Google Shape;50;p1"/>
          <p:cNvSpPr txBox="1"/>
          <p:nvPr/>
        </p:nvSpPr>
        <p:spPr>
          <a:xfrm>
            <a:off x="10519950" y="16115565"/>
            <a:ext cx="4114800" cy="548100"/>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lang="en-US" sz="3075">
                <a:solidFill>
                  <a:schemeClr val="lt2"/>
                </a:solidFill>
              </a:rPr>
              <a:t>HARDWARE</a:t>
            </a:r>
            <a:endParaRPr/>
          </a:p>
        </p:txBody>
      </p:sp>
      <p:sp>
        <p:nvSpPr>
          <p:cNvPr id="51" name="Google Shape;51;p1"/>
          <p:cNvSpPr txBox="1"/>
          <p:nvPr/>
        </p:nvSpPr>
        <p:spPr>
          <a:xfrm>
            <a:off x="22720481" y="16153664"/>
            <a:ext cx="4114800" cy="548100"/>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lang="en-US" sz="3075">
                <a:solidFill>
                  <a:schemeClr val="lt2"/>
                </a:solidFill>
              </a:rPr>
              <a:t>SOFTWARE</a:t>
            </a:r>
            <a:endParaRPr/>
          </a:p>
        </p:txBody>
      </p:sp>
      <p:sp>
        <p:nvSpPr>
          <p:cNvPr id="52" name="Google Shape;52;p1"/>
          <p:cNvSpPr txBox="1"/>
          <p:nvPr/>
        </p:nvSpPr>
        <p:spPr>
          <a:xfrm>
            <a:off x="35661600" y="16185151"/>
            <a:ext cx="4114800" cy="548100"/>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i="0" lang="en-US" sz="3075" u="none" cap="none" strike="noStrike">
                <a:solidFill>
                  <a:schemeClr val="lt2"/>
                </a:solidFill>
                <a:latin typeface="Arial"/>
                <a:ea typeface="Arial"/>
                <a:cs typeface="Arial"/>
                <a:sym typeface="Arial"/>
              </a:rPr>
              <a:t>IMPLEMENTATION</a:t>
            </a:r>
            <a:endParaRPr/>
          </a:p>
        </p:txBody>
      </p:sp>
      <p:sp>
        <p:nvSpPr>
          <p:cNvPr id="53" name="Google Shape;53;p1"/>
          <p:cNvSpPr txBox="1"/>
          <p:nvPr/>
        </p:nvSpPr>
        <p:spPr>
          <a:xfrm>
            <a:off x="10519950" y="23850115"/>
            <a:ext cx="4114800" cy="548100"/>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i="0" lang="en-US" sz="3075" u="none" cap="none" strike="noStrike">
                <a:solidFill>
                  <a:schemeClr val="lt2"/>
                </a:solidFill>
                <a:latin typeface="Arial"/>
                <a:ea typeface="Arial"/>
                <a:cs typeface="Arial"/>
                <a:sym typeface="Arial"/>
              </a:rPr>
              <a:t>VERIFICATION</a:t>
            </a:r>
            <a:endParaRPr/>
          </a:p>
        </p:txBody>
      </p:sp>
      <p:sp>
        <p:nvSpPr>
          <p:cNvPr id="54" name="Google Shape;54;p1"/>
          <p:cNvSpPr txBox="1"/>
          <p:nvPr/>
        </p:nvSpPr>
        <p:spPr>
          <a:xfrm>
            <a:off x="22720469" y="23850115"/>
            <a:ext cx="4114800" cy="548100"/>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i="0" lang="en-US" sz="3075" u="none" cap="none" strike="noStrike">
                <a:solidFill>
                  <a:schemeClr val="lt2"/>
                </a:solidFill>
                <a:latin typeface="Arial"/>
                <a:ea typeface="Arial"/>
                <a:cs typeface="Arial"/>
                <a:sym typeface="Arial"/>
              </a:rPr>
              <a:t>SUMMARY</a:t>
            </a:r>
            <a:endParaRPr/>
          </a:p>
        </p:txBody>
      </p:sp>
      <p:sp>
        <p:nvSpPr>
          <p:cNvPr id="55" name="Google Shape;55;p1"/>
          <p:cNvSpPr txBox="1"/>
          <p:nvPr/>
        </p:nvSpPr>
        <p:spPr>
          <a:xfrm>
            <a:off x="35661600" y="23039738"/>
            <a:ext cx="4114800" cy="548100"/>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i="0" lang="en-US" sz="3075" u="none" cap="none" strike="noStrike">
                <a:solidFill>
                  <a:schemeClr val="lt2"/>
                </a:solidFill>
                <a:latin typeface="Arial"/>
                <a:ea typeface="Arial"/>
                <a:cs typeface="Arial"/>
                <a:sym typeface="Arial"/>
              </a:rPr>
              <a:t>REFERENCES</a:t>
            </a:r>
            <a:endParaRPr/>
          </a:p>
        </p:txBody>
      </p:sp>
      <p:sp>
        <p:nvSpPr>
          <p:cNvPr id="56" name="Google Shape;56;p1"/>
          <p:cNvSpPr txBox="1"/>
          <p:nvPr/>
        </p:nvSpPr>
        <p:spPr>
          <a:xfrm>
            <a:off x="6655820" y="31775400"/>
            <a:ext cx="21444300" cy="813600"/>
          </a:xfrm>
          <a:prstGeom prst="rect">
            <a:avLst/>
          </a:prstGeom>
          <a:noFill/>
          <a:ln>
            <a:noFill/>
          </a:ln>
        </p:spPr>
        <p:txBody>
          <a:bodyPr anchorCtr="0" anchor="t" bIns="36975" lIns="73975" spcFirstLastPara="1" rIns="73975" wrap="square" tIns="36975">
            <a:spAutoFit/>
          </a:bodyPr>
          <a:lstStyle/>
          <a:p>
            <a:pPr indent="0" lvl="0" marL="0" marR="0" rtl="0" algn="l">
              <a:spcBef>
                <a:spcPts val="0"/>
              </a:spcBef>
              <a:spcAft>
                <a:spcPts val="0"/>
              </a:spcAft>
              <a:buClr>
                <a:srgbClr val="3333CC"/>
              </a:buClr>
              <a:buSzPts val="2400"/>
              <a:buFont typeface="Arial"/>
              <a:buNone/>
            </a:pPr>
            <a:r>
              <a:rPr b="0" i="0" lang="en-US" sz="2400" u="none" cap="none" strike="noStrike">
                <a:solidFill>
                  <a:schemeClr val="lt2"/>
                </a:solidFill>
                <a:latin typeface="Arial"/>
                <a:ea typeface="Arial"/>
                <a:cs typeface="Arial"/>
                <a:sym typeface="Arial"/>
              </a:rPr>
              <a:t>The material presented in this poster is based upon the work supported by </a:t>
            </a:r>
            <a:r>
              <a:rPr lang="en-US" sz="2400">
                <a:solidFill>
                  <a:schemeClr val="lt2"/>
                </a:solidFill>
              </a:rPr>
              <a:t>Michael Bucar</a:t>
            </a:r>
            <a:r>
              <a:rPr b="0" i="0" lang="en-US" sz="2400" u="none" cap="none" strike="noStrike">
                <a:solidFill>
                  <a:schemeClr val="lt2"/>
                </a:solidFill>
                <a:latin typeface="Arial"/>
                <a:ea typeface="Arial"/>
                <a:cs typeface="Arial"/>
                <a:sym typeface="Arial"/>
              </a:rPr>
              <a:t>. We thank Michael Bucar</a:t>
            </a:r>
            <a:r>
              <a:rPr lang="en-US" sz="2400">
                <a:solidFill>
                  <a:schemeClr val="lt2"/>
                </a:solidFill>
              </a:rPr>
              <a:t> </a:t>
            </a:r>
            <a:r>
              <a:rPr b="0" i="0" lang="en-US" sz="2400" u="none" cap="none" strike="noStrike">
                <a:solidFill>
                  <a:schemeClr val="lt2"/>
                </a:solidFill>
                <a:latin typeface="Arial"/>
                <a:ea typeface="Arial"/>
                <a:cs typeface="Arial"/>
                <a:sym typeface="Arial"/>
              </a:rPr>
              <a:t>for his assistance and mentorship that</a:t>
            </a:r>
            <a:r>
              <a:rPr lang="en-US" sz="2400">
                <a:solidFill>
                  <a:schemeClr val="lt2"/>
                </a:solidFill>
              </a:rPr>
              <a:t> </a:t>
            </a:r>
            <a:r>
              <a:rPr b="0" i="0" lang="en-US" sz="2400" u="none" cap="none" strike="noStrike">
                <a:solidFill>
                  <a:schemeClr val="lt2"/>
                </a:solidFill>
                <a:latin typeface="Arial"/>
                <a:ea typeface="Arial"/>
                <a:cs typeface="Arial"/>
                <a:sym typeface="Arial"/>
              </a:rPr>
              <a:t>we received throughout the senior design project.</a:t>
            </a:r>
            <a:endParaRPr/>
          </a:p>
        </p:txBody>
      </p:sp>
      <p:sp>
        <p:nvSpPr>
          <p:cNvPr id="57" name="Google Shape;57;p1"/>
          <p:cNvSpPr txBox="1"/>
          <p:nvPr/>
        </p:nvSpPr>
        <p:spPr>
          <a:xfrm>
            <a:off x="6620651" y="31264309"/>
            <a:ext cx="4578237" cy="547919"/>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i="0" lang="en-US" sz="3075" u="none" cap="none" strike="noStrike">
                <a:solidFill>
                  <a:srgbClr val="00FFFF"/>
                </a:solidFill>
                <a:latin typeface="Arial"/>
                <a:ea typeface="Arial"/>
                <a:cs typeface="Arial"/>
                <a:sym typeface="Arial"/>
              </a:rPr>
              <a:t>ACKNOWLEDGEMENT</a:t>
            </a:r>
            <a:endParaRPr/>
          </a:p>
        </p:txBody>
      </p:sp>
      <p:pic>
        <p:nvPicPr>
          <p:cNvPr id="58" name="Google Shape;58;p1"/>
          <p:cNvPicPr preferRelativeResize="0"/>
          <p:nvPr/>
        </p:nvPicPr>
        <p:blipFill rotWithShape="1">
          <a:blip r:embed="rId3">
            <a:alphaModFix/>
          </a:blip>
          <a:srcRect b="-3369" l="0" r="0" t="3370"/>
          <a:stretch/>
        </p:blipFill>
        <p:spPr>
          <a:xfrm>
            <a:off x="426550" y="846224"/>
            <a:ext cx="4941301" cy="2830301"/>
          </a:xfrm>
          <a:prstGeom prst="rect">
            <a:avLst/>
          </a:prstGeom>
          <a:noFill/>
          <a:ln>
            <a:noFill/>
          </a:ln>
        </p:spPr>
      </p:pic>
      <p:sp>
        <p:nvSpPr>
          <p:cNvPr id="59" name="Google Shape;59;p1"/>
          <p:cNvSpPr txBox="1"/>
          <p:nvPr/>
        </p:nvSpPr>
        <p:spPr>
          <a:xfrm>
            <a:off x="7727550" y="9042825"/>
            <a:ext cx="9832800" cy="6445500"/>
          </a:xfrm>
          <a:prstGeom prst="rect">
            <a:avLst/>
          </a:prstGeom>
          <a:noFill/>
          <a:ln>
            <a:noFill/>
          </a:ln>
        </p:spPr>
        <p:txBody>
          <a:bodyPr anchorCtr="0" anchor="ctr" bIns="91425" lIns="91425" spcFirstLastPara="1" rIns="91425" wrap="square" tIns="91425">
            <a:noAutofit/>
          </a:bodyPr>
          <a:lstStyle/>
          <a:p>
            <a:pPr indent="0" lvl="0" marL="0" rtl="0" algn="just">
              <a:lnSpc>
                <a:spcPct val="150000"/>
              </a:lnSpc>
              <a:spcBef>
                <a:spcPts val="0"/>
              </a:spcBef>
              <a:spcAft>
                <a:spcPts val="600"/>
              </a:spcAft>
              <a:buNone/>
            </a:pPr>
            <a:r>
              <a:rPr lang="en-US" sz="3109">
                <a:solidFill>
                  <a:schemeClr val="lt1"/>
                </a:solidFill>
                <a:latin typeface="Roboto Slab"/>
                <a:ea typeface="Roboto Slab"/>
                <a:cs typeface="Roboto Slab"/>
                <a:sym typeface="Roboto Slab"/>
              </a:rPr>
              <a:t>This project is meant to create an apparatus that fits onto a bench press bar, curling bar, etc. that determines through a visual cue to the user whether the bar they are lifting is deviating from up to 2 of the 3 key dimensional planes. The goal is to attain a "perfect rep" where physiological alignment is correct. The project also strives to provide a user friendly UI that is easily maneuverable and understandable.</a:t>
            </a:r>
            <a:endParaRPr sz="3109">
              <a:solidFill>
                <a:schemeClr val="lt1"/>
              </a:solidFill>
              <a:latin typeface="Roboto Slab"/>
              <a:ea typeface="Roboto Slab"/>
              <a:cs typeface="Roboto Slab"/>
              <a:sym typeface="Roboto Slab"/>
            </a:endParaRPr>
          </a:p>
        </p:txBody>
      </p:sp>
      <p:sp>
        <p:nvSpPr>
          <p:cNvPr id="60" name="Google Shape;60;p1"/>
          <p:cNvSpPr txBox="1"/>
          <p:nvPr/>
        </p:nvSpPr>
        <p:spPr>
          <a:xfrm>
            <a:off x="20150025" y="9042825"/>
            <a:ext cx="9498000" cy="3547800"/>
          </a:xfrm>
          <a:prstGeom prst="rect">
            <a:avLst/>
          </a:prstGeom>
          <a:noFill/>
          <a:ln>
            <a:noFill/>
          </a:ln>
        </p:spPr>
        <p:txBody>
          <a:bodyPr anchorCtr="0" anchor="ctr" bIns="91425" lIns="91425" spcFirstLastPara="1" rIns="91425" wrap="square" tIns="91425">
            <a:noAutofit/>
          </a:bodyPr>
          <a:lstStyle/>
          <a:p>
            <a:pPr indent="0" lvl="0" marL="0" rtl="0" algn="just">
              <a:lnSpc>
                <a:spcPct val="150000"/>
              </a:lnSpc>
              <a:spcBef>
                <a:spcPts val="0"/>
              </a:spcBef>
              <a:spcAft>
                <a:spcPts val="600"/>
              </a:spcAft>
              <a:buNone/>
            </a:pPr>
            <a:r>
              <a:rPr lang="en-US" sz="3109">
                <a:solidFill>
                  <a:schemeClr val="lt1"/>
                </a:solidFill>
                <a:latin typeface="Roboto Slab"/>
                <a:ea typeface="Roboto Slab"/>
                <a:cs typeface="Roboto Slab"/>
                <a:sym typeface="Roboto Slab"/>
              </a:rPr>
              <a:t>There is no way currently to detect if you are performing a truly “perfect” rep inside a gym setting  or even at home due to each person’s physique being different. So performing a “perfect” rep is near impossible.</a:t>
            </a:r>
            <a:endParaRPr sz="3109">
              <a:solidFill>
                <a:schemeClr val="lt1"/>
              </a:solidFill>
              <a:latin typeface="Roboto Slab"/>
              <a:ea typeface="Roboto Slab"/>
              <a:cs typeface="Roboto Slab"/>
              <a:sym typeface="Roboto Slab"/>
            </a:endParaRPr>
          </a:p>
        </p:txBody>
      </p:sp>
      <p:sp>
        <p:nvSpPr>
          <p:cNvPr id="61" name="Google Shape;61;p1"/>
          <p:cNvSpPr txBox="1"/>
          <p:nvPr/>
        </p:nvSpPr>
        <p:spPr>
          <a:xfrm>
            <a:off x="32232750" y="9042825"/>
            <a:ext cx="10458600" cy="2784600"/>
          </a:xfrm>
          <a:prstGeom prst="rect">
            <a:avLst/>
          </a:prstGeom>
          <a:noFill/>
          <a:ln>
            <a:noFill/>
          </a:ln>
        </p:spPr>
        <p:txBody>
          <a:bodyPr anchorCtr="0" anchor="ctr" bIns="91425" lIns="91425" spcFirstLastPara="1" rIns="91425" wrap="square" tIns="91425">
            <a:noAutofit/>
          </a:bodyPr>
          <a:lstStyle/>
          <a:p>
            <a:pPr indent="0" lvl="0" marL="0" rtl="0" algn="just">
              <a:lnSpc>
                <a:spcPct val="150000"/>
              </a:lnSpc>
              <a:spcBef>
                <a:spcPts val="0"/>
              </a:spcBef>
              <a:spcAft>
                <a:spcPts val="600"/>
              </a:spcAft>
              <a:buNone/>
            </a:pPr>
            <a:r>
              <a:rPr lang="en-US" sz="3109">
                <a:solidFill>
                  <a:schemeClr val="lt1"/>
                </a:solidFill>
                <a:latin typeface="Roboto Slab"/>
                <a:ea typeface="Roboto Slab"/>
                <a:cs typeface="Roboto Slab"/>
                <a:sym typeface="Roboto Slab"/>
              </a:rPr>
              <a:t>A gym barbell is the only requirement for the Level Bar. Hardware and software is directly implemented into the device, thus there is no need for an internet connection. </a:t>
            </a:r>
            <a:endParaRPr sz="3109">
              <a:solidFill>
                <a:schemeClr val="lt1"/>
              </a:solidFill>
              <a:latin typeface="Roboto Slab"/>
              <a:ea typeface="Roboto Slab"/>
              <a:cs typeface="Roboto Slab"/>
              <a:sym typeface="Roboto Slab"/>
            </a:endParaRPr>
          </a:p>
        </p:txBody>
      </p:sp>
      <p:sp>
        <p:nvSpPr>
          <p:cNvPr id="62" name="Google Shape;62;p1"/>
          <p:cNvSpPr txBox="1"/>
          <p:nvPr/>
        </p:nvSpPr>
        <p:spPr>
          <a:xfrm>
            <a:off x="32230800" y="23587850"/>
            <a:ext cx="10717500" cy="7240500"/>
          </a:xfrm>
          <a:prstGeom prst="rect">
            <a:avLst/>
          </a:prstGeom>
          <a:noFill/>
          <a:ln>
            <a:noFill/>
          </a:ln>
        </p:spPr>
        <p:txBody>
          <a:bodyPr anchorCtr="0" anchor="ctr" bIns="91425" lIns="91425" spcFirstLastPara="1" rIns="91425" wrap="square" tIns="91425">
            <a:normAutofit lnSpcReduction="20000"/>
          </a:bodyPr>
          <a:lstStyle/>
          <a:p>
            <a:pPr indent="0" lvl="0" marL="0" rtl="0" algn="l">
              <a:lnSpc>
                <a:spcPct val="115000"/>
              </a:lnSpc>
              <a:spcBef>
                <a:spcPts val="0"/>
              </a:spcBef>
              <a:spcAft>
                <a:spcPts val="0"/>
              </a:spcAft>
              <a:buClr>
                <a:schemeClr val="dk1"/>
              </a:buClr>
              <a:buSzPts val="1100"/>
              <a:buFont typeface="Arial"/>
              <a:buNone/>
            </a:pPr>
            <a:r>
              <a:rPr lang="en-US" sz="2900">
                <a:solidFill>
                  <a:srgbClr val="F2F2F2"/>
                </a:solidFill>
                <a:latin typeface="Roboto Slab"/>
                <a:ea typeface="Roboto Slab"/>
                <a:cs typeface="Roboto Slab"/>
                <a:sym typeface="Roboto Slab"/>
              </a:rPr>
              <a:t>Arduino:</a:t>
            </a:r>
            <a:endParaRPr sz="2900">
              <a:solidFill>
                <a:srgbClr val="F2F2F2"/>
              </a:solidFill>
              <a:latin typeface="Roboto Slab"/>
              <a:ea typeface="Roboto Slab"/>
              <a:cs typeface="Roboto Slab"/>
              <a:sym typeface="Roboto Slab"/>
            </a:endParaRPr>
          </a:p>
          <a:p>
            <a:pPr indent="0" lvl="0" marL="0" rtl="0" algn="l">
              <a:lnSpc>
                <a:spcPct val="115000"/>
              </a:lnSpc>
              <a:spcBef>
                <a:spcPts val="0"/>
              </a:spcBef>
              <a:spcAft>
                <a:spcPts val="0"/>
              </a:spcAft>
              <a:buClr>
                <a:schemeClr val="dk1"/>
              </a:buClr>
              <a:buSzPts val="1100"/>
              <a:buFont typeface="Arial"/>
              <a:buNone/>
            </a:pPr>
            <a:r>
              <a:rPr lang="en-US" sz="2600" u="sng">
                <a:solidFill>
                  <a:srgbClr val="6D9EEB"/>
                </a:solidFill>
                <a:latin typeface="Roboto Slab"/>
                <a:ea typeface="Roboto Slab"/>
                <a:cs typeface="Roboto Slab"/>
                <a:sym typeface="Roboto Slab"/>
              </a:rPr>
              <a:t>https://docs.arduino.cc/resources/datasheets/ABX00030-datasheet.pdf?_gl=1*5hb628*_ga*OTk4MDQ2MTU0LjE2MzAwMjgwMjI.*_ga_NEXN8H46L5*MTYzODIwNjMwMy4xNC4xLjE2MzgyMDYzMDYuMA</a:t>
            </a:r>
            <a:endParaRPr sz="2600" u="sng">
              <a:solidFill>
                <a:srgbClr val="6D9EEB"/>
              </a:solidFill>
              <a:latin typeface="Roboto Slab"/>
              <a:ea typeface="Roboto Slab"/>
              <a:cs typeface="Roboto Slab"/>
              <a:sym typeface="Roboto Slab"/>
            </a:endParaRPr>
          </a:p>
          <a:p>
            <a:pPr indent="0" lvl="0" marL="0" rtl="0" algn="l">
              <a:lnSpc>
                <a:spcPct val="115000"/>
              </a:lnSpc>
              <a:spcBef>
                <a:spcPts val="0"/>
              </a:spcBef>
              <a:spcAft>
                <a:spcPts val="0"/>
              </a:spcAft>
              <a:buClr>
                <a:schemeClr val="dk1"/>
              </a:buClr>
              <a:buSzPts val="1100"/>
              <a:buFont typeface="Arial"/>
              <a:buNone/>
            </a:pPr>
            <a:r>
              <a:rPr lang="en-US" sz="2900">
                <a:solidFill>
                  <a:schemeClr val="lt1"/>
                </a:solidFill>
                <a:latin typeface="Roboto Slab"/>
                <a:ea typeface="Roboto Slab"/>
                <a:cs typeface="Roboto Slab"/>
                <a:sym typeface="Roboto Slab"/>
              </a:rPr>
              <a:t>Display:</a:t>
            </a:r>
            <a:endParaRPr sz="2900">
              <a:solidFill>
                <a:schemeClr val="lt1"/>
              </a:solidFill>
              <a:latin typeface="Roboto Slab"/>
              <a:ea typeface="Roboto Slab"/>
              <a:cs typeface="Roboto Slab"/>
              <a:sym typeface="Roboto Slab"/>
            </a:endParaRPr>
          </a:p>
          <a:p>
            <a:pPr indent="0" lvl="0" marL="0" rtl="0" algn="l">
              <a:lnSpc>
                <a:spcPct val="115000"/>
              </a:lnSpc>
              <a:spcBef>
                <a:spcPts val="0"/>
              </a:spcBef>
              <a:spcAft>
                <a:spcPts val="0"/>
              </a:spcAft>
              <a:buClr>
                <a:schemeClr val="dk1"/>
              </a:buClr>
              <a:buSzPts val="1100"/>
              <a:buFont typeface="Arial"/>
              <a:buNone/>
            </a:pPr>
            <a:r>
              <a:rPr lang="en-US" sz="2600" u="sng">
                <a:solidFill>
                  <a:srgbClr val="6D9EEB"/>
                </a:solidFill>
                <a:latin typeface="Roboto Slab"/>
                <a:ea typeface="Roboto Slab"/>
                <a:cs typeface="Roboto Slab"/>
                <a:sym typeface="Roboto Slab"/>
              </a:rPr>
              <a:t>https://learn.adafruit.com/2-0-inch-320-x-240-color-ips-tft-display?gclid=Cj0KCQjwuO6WBhDLARIsAIdeyDLMcgjewzQGTOMVqQREp3TLDZXsB_P_nUxUOilDtMkSMWV4oO6qTA8aAi1hEALw_wcB</a:t>
            </a:r>
            <a:endParaRPr sz="2600" u="sng">
              <a:solidFill>
                <a:srgbClr val="6D9EEB"/>
              </a:solidFill>
              <a:latin typeface="Roboto Slab"/>
              <a:ea typeface="Roboto Slab"/>
              <a:cs typeface="Roboto Slab"/>
              <a:sym typeface="Roboto Slab"/>
            </a:endParaRPr>
          </a:p>
          <a:p>
            <a:pPr indent="0" lvl="0" marL="0" rtl="0" algn="l">
              <a:lnSpc>
                <a:spcPct val="115000"/>
              </a:lnSpc>
              <a:spcBef>
                <a:spcPts val="0"/>
              </a:spcBef>
              <a:spcAft>
                <a:spcPts val="0"/>
              </a:spcAft>
              <a:buClr>
                <a:schemeClr val="dk1"/>
              </a:buClr>
              <a:buSzPts val="1100"/>
              <a:buFont typeface="Arial"/>
              <a:buNone/>
            </a:pPr>
            <a:r>
              <a:rPr lang="en-US" sz="2900">
                <a:solidFill>
                  <a:srgbClr val="F2F2F2"/>
                </a:solidFill>
                <a:latin typeface="Roboto Slab"/>
                <a:ea typeface="Roboto Slab"/>
                <a:cs typeface="Roboto Slab"/>
                <a:sym typeface="Roboto Slab"/>
              </a:rPr>
              <a:t>Battery:</a:t>
            </a:r>
            <a:endParaRPr sz="2900">
              <a:solidFill>
                <a:srgbClr val="F2F2F2"/>
              </a:solidFill>
              <a:latin typeface="Roboto Slab"/>
              <a:ea typeface="Roboto Slab"/>
              <a:cs typeface="Roboto Slab"/>
              <a:sym typeface="Roboto Slab"/>
            </a:endParaRPr>
          </a:p>
          <a:p>
            <a:pPr indent="0" lvl="0" marL="0" rtl="0" algn="l">
              <a:lnSpc>
                <a:spcPct val="115000"/>
              </a:lnSpc>
              <a:spcBef>
                <a:spcPts val="0"/>
              </a:spcBef>
              <a:spcAft>
                <a:spcPts val="0"/>
              </a:spcAft>
              <a:buClr>
                <a:schemeClr val="dk1"/>
              </a:buClr>
              <a:buSzPts val="1100"/>
              <a:buFont typeface="Arial"/>
              <a:buNone/>
            </a:pPr>
            <a:r>
              <a:rPr lang="en-US" sz="2600" u="sng">
                <a:solidFill>
                  <a:srgbClr val="6D9EEB"/>
                </a:solidFill>
                <a:latin typeface="Roboto Slab"/>
                <a:ea typeface="Roboto Slab"/>
                <a:cs typeface="Roboto Slab"/>
                <a:sym typeface="Roboto Slab"/>
              </a:rPr>
              <a:t>https://www.reddit.com/r/arduino/comments/jfkxx0/arduino_nano_33_ble_sense_adafruit_liionlipoly/</a:t>
            </a:r>
            <a:r>
              <a:rPr lang="en-US" sz="2600">
                <a:solidFill>
                  <a:srgbClr val="6D9EEB"/>
                </a:solidFill>
                <a:latin typeface="Roboto Slab"/>
                <a:ea typeface="Roboto Slab"/>
                <a:cs typeface="Roboto Slab"/>
                <a:sym typeface="Roboto Slab"/>
              </a:rPr>
              <a:t> </a:t>
            </a:r>
            <a:endParaRPr sz="2600">
              <a:solidFill>
                <a:srgbClr val="6D9EEB"/>
              </a:solidFill>
              <a:latin typeface="Roboto Slab"/>
              <a:ea typeface="Roboto Slab"/>
              <a:cs typeface="Roboto Slab"/>
              <a:sym typeface="Roboto Slab"/>
            </a:endParaRPr>
          </a:p>
          <a:p>
            <a:pPr indent="0" lvl="0" marL="0" rtl="0" algn="l">
              <a:lnSpc>
                <a:spcPct val="115000"/>
              </a:lnSpc>
              <a:spcBef>
                <a:spcPts val="0"/>
              </a:spcBef>
              <a:spcAft>
                <a:spcPts val="0"/>
              </a:spcAft>
              <a:buClr>
                <a:schemeClr val="dk1"/>
              </a:buClr>
              <a:buSzPts val="1100"/>
              <a:buFont typeface="Arial"/>
              <a:buNone/>
            </a:pPr>
            <a:r>
              <a:rPr lang="en-US" sz="2900">
                <a:solidFill>
                  <a:srgbClr val="F2F2F2"/>
                </a:solidFill>
                <a:latin typeface="Roboto Slab"/>
                <a:ea typeface="Roboto Slab"/>
                <a:cs typeface="Roboto Slab"/>
                <a:sym typeface="Roboto Slab"/>
              </a:rPr>
              <a:t>Software / IDE / Libraries:</a:t>
            </a:r>
            <a:endParaRPr sz="2900">
              <a:solidFill>
                <a:srgbClr val="F2F2F2"/>
              </a:solidFill>
              <a:latin typeface="Roboto Slab"/>
              <a:ea typeface="Roboto Slab"/>
              <a:cs typeface="Roboto Slab"/>
              <a:sym typeface="Roboto Slab"/>
            </a:endParaRPr>
          </a:p>
          <a:p>
            <a:pPr indent="0" lvl="0" marL="0" rtl="0" algn="l">
              <a:lnSpc>
                <a:spcPct val="115000"/>
              </a:lnSpc>
              <a:spcBef>
                <a:spcPts val="0"/>
              </a:spcBef>
              <a:spcAft>
                <a:spcPts val="0"/>
              </a:spcAft>
              <a:buClr>
                <a:schemeClr val="dk1"/>
              </a:buClr>
              <a:buSzPts val="1100"/>
              <a:buFont typeface="Arial"/>
              <a:buNone/>
            </a:pPr>
            <a:r>
              <a:rPr lang="en-US" sz="2600" u="sng">
                <a:solidFill>
                  <a:srgbClr val="6D9EEB"/>
                </a:solidFill>
                <a:latin typeface="Roboto Slab"/>
                <a:ea typeface="Roboto Slab"/>
                <a:cs typeface="Roboto Slab"/>
                <a:sym typeface="Roboto Slab"/>
              </a:rPr>
              <a:t>https://www.arduino.cc/en/software</a:t>
            </a:r>
            <a:endParaRPr sz="2600" u="sng">
              <a:solidFill>
                <a:srgbClr val="6D9EEB"/>
              </a:solidFill>
              <a:latin typeface="Roboto Slab"/>
              <a:ea typeface="Roboto Slab"/>
              <a:cs typeface="Roboto Slab"/>
              <a:sym typeface="Roboto Slab"/>
            </a:endParaRPr>
          </a:p>
          <a:p>
            <a:pPr indent="0" lvl="0" marL="0" rtl="0" algn="l">
              <a:lnSpc>
                <a:spcPct val="115000"/>
              </a:lnSpc>
              <a:spcBef>
                <a:spcPts val="0"/>
              </a:spcBef>
              <a:spcAft>
                <a:spcPts val="0"/>
              </a:spcAft>
              <a:buClr>
                <a:schemeClr val="dk1"/>
              </a:buClr>
              <a:buSzPts val="1100"/>
              <a:buFont typeface="Arial"/>
              <a:buNone/>
            </a:pPr>
            <a:r>
              <a:rPr lang="en-US" sz="2600" u="sng">
                <a:solidFill>
                  <a:srgbClr val="6D9EEB"/>
                </a:solidFill>
                <a:latin typeface="Roboto Slab"/>
                <a:ea typeface="Roboto Slab"/>
                <a:cs typeface="Roboto Slab"/>
                <a:sym typeface="Roboto Slab"/>
                <a:hlinkClick r:id="rId4">
                  <a:extLst>
                    <a:ext uri="{A12FA001-AC4F-418D-AE19-62706E023703}">
                      <ahyp:hlinkClr val="tx"/>
                    </a:ext>
                  </a:extLst>
                </a:hlinkClick>
              </a:rPr>
              <a:t>https://itp.nyu.edu/physcomp/lessons/accelerometers-gyros-and-imus-the-basics</a:t>
            </a:r>
            <a:endParaRPr sz="2600" u="sng">
              <a:solidFill>
                <a:srgbClr val="6D9EEB"/>
              </a:solidFill>
              <a:latin typeface="Roboto Slab"/>
              <a:ea typeface="Roboto Slab"/>
              <a:cs typeface="Roboto Slab"/>
              <a:sym typeface="Roboto Slab"/>
            </a:endParaRPr>
          </a:p>
          <a:p>
            <a:pPr indent="0" lvl="0" marL="0" rtl="0" algn="just">
              <a:lnSpc>
                <a:spcPct val="150000"/>
              </a:lnSpc>
              <a:spcBef>
                <a:spcPts val="0"/>
              </a:spcBef>
              <a:spcAft>
                <a:spcPts val="600"/>
              </a:spcAft>
              <a:buNone/>
            </a:pPr>
            <a:r>
              <a:t/>
            </a:r>
            <a:endParaRPr sz="2600">
              <a:solidFill>
                <a:schemeClr val="lt1"/>
              </a:solidFill>
              <a:latin typeface="Roboto Slab"/>
              <a:ea typeface="Roboto Slab"/>
              <a:cs typeface="Roboto Slab"/>
              <a:sym typeface="Roboto Slab"/>
            </a:endParaRPr>
          </a:p>
        </p:txBody>
      </p:sp>
      <p:sp>
        <p:nvSpPr>
          <p:cNvPr id="63" name="Google Shape;63;p1"/>
          <p:cNvSpPr txBox="1"/>
          <p:nvPr/>
        </p:nvSpPr>
        <p:spPr>
          <a:xfrm>
            <a:off x="32261100" y="16900150"/>
            <a:ext cx="10458600" cy="4969200"/>
          </a:xfrm>
          <a:prstGeom prst="rect">
            <a:avLst/>
          </a:prstGeom>
          <a:noFill/>
          <a:ln>
            <a:noFill/>
          </a:ln>
        </p:spPr>
        <p:txBody>
          <a:bodyPr anchorCtr="0" anchor="ctr" bIns="91425" lIns="91425" spcFirstLastPara="1" rIns="91425" wrap="square" tIns="91425">
            <a:noAutofit/>
          </a:bodyPr>
          <a:lstStyle/>
          <a:p>
            <a:pPr indent="0" lvl="0" marL="0" rtl="0" algn="just">
              <a:lnSpc>
                <a:spcPct val="150000"/>
              </a:lnSpc>
              <a:spcBef>
                <a:spcPts val="0"/>
              </a:spcBef>
              <a:spcAft>
                <a:spcPts val="600"/>
              </a:spcAft>
              <a:buNone/>
            </a:pPr>
            <a:r>
              <a:rPr lang="en-US" sz="3109">
                <a:solidFill>
                  <a:schemeClr val="lt1"/>
                </a:solidFill>
                <a:latin typeface="Roboto Slab"/>
                <a:ea typeface="Roboto Slab"/>
                <a:cs typeface="Roboto Slab"/>
                <a:sym typeface="Roboto Slab"/>
              </a:rPr>
              <a:t>A 33 BLE Arduino Nano and an Adafruit 2.0” IPS TFT display were used for the implementation of the project. Written in C++, the code uses data obtained from the Arduino’s built in accelerometer, magnetometer, and gyroscope to determine the device’s orientation and inclination. The motion is then displayed in the Adafruit for the user to view.</a:t>
            </a:r>
            <a:endParaRPr sz="3109">
              <a:solidFill>
                <a:schemeClr val="lt1"/>
              </a:solidFill>
              <a:latin typeface="Roboto Slab"/>
              <a:ea typeface="Roboto Slab"/>
              <a:cs typeface="Roboto Slab"/>
              <a:sym typeface="Roboto Slab"/>
            </a:endParaRPr>
          </a:p>
        </p:txBody>
      </p:sp>
      <p:sp>
        <p:nvSpPr>
          <p:cNvPr id="64" name="Google Shape;64;p1"/>
          <p:cNvSpPr txBox="1"/>
          <p:nvPr/>
        </p:nvSpPr>
        <p:spPr>
          <a:xfrm>
            <a:off x="7660950" y="24647675"/>
            <a:ext cx="9832800" cy="4240500"/>
          </a:xfrm>
          <a:prstGeom prst="rect">
            <a:avLst/>
          </a:prstGeom>
          <a:noFill/>
          <a:ln>
            <a:noFill/>
          </a:ln>
        </p:spPr>
        <p:txBody>
          <a:bodyPr anchorCtr="0" anchor="t" bIns="91425" lIns="91425" spcFirstLastPara="1" rIns="91425" wrap="square" tIns="91425">
            <a:spAutoFit/>
          </a:bodyPr>
          <a:lstStyle/>
          <a:p>
            <a:pPr indent="0" lvl="0" marL="0" rtl="0" algn="just">
              <a:lnSpc>
                <a:spcPct val="150000"/>
              </a:lnSpc>
              <a:spcBef>
                <a:spcPts val="0"/>
              </a:spcBef>
              <a:spcAft>
                <a:spcPts val="0"/>
              </a:spcAft>
              <a:buNone/>
            </a:pPr>
            <a:r>
              <a:rPr lang="en-US" sz="3100">
                <a:solidFill>
                  <a:srgbClr val="F2F2F2"/>
                </a:solidFill>
                <a:latin typeface="Roboto Slab"/>
                <a:ea typeface="Roboto Slab"/>
                <a:cs typeface="Roboto Slab"/>
                <a:sym typeface="Roboto Slab"/>
              </a:rPr>
              <a:t>The device being able to output an </a:t>
            </a:r>
            <a:r>
              <a:rPr lang="en-US" sz="3100">
                <a:solidFill>
                  <a:srgbClr val="F2F2F2"/>
                </a:solidFill>
                <a:latin typeface="Roboto Slab"/>
                <a:ea typeface="Roboto Slab"/>
                <a:cs typeface="Roboto Slab"/>
                <a:sym typeface="Roboto Slab"/>
              </a:rPr>
              <a:t>understandable</a:t>
            </a:r>
            <a:r>
              <a:rPr lang="en-US" sz="3100">
                <a:solidFill>
                  <a:srgbClr val="F2F2F2"/>
                </a:solidFill>
                <a:latin typeface="Roboto Slab"/>
                <a:ea typeface="Roboto Slab"/>
                <a:cs typeface="Roboto Slab"/>
                <a:sym typeface="Roboto Slab"/>
              </a:rPr>
              <a:t> user friendly UI is the most key component that this device performs. The device also calibrates and shows your </a:t>
            </a:r>
            <a:r>
              <a:rPr lang="en-US" sz="3100">
                <a:solidFill>
                  <a:srgbClr val="F2F2F2"/>
                </a:solidFill>
                <a:latin typeface="Roboto Slab"/>
                <a:ea typeface="Roboto Slab"/>
                <a:cs typeface="Roboto Slab"/>
                <a:sym typeface="Roboto Slab"/>
              </a:rPr>
              <a:t>balance</a:t>
            </a:r>
            <a:r>
              <a:rPr lang="en-US" sz="3100">
                <a:solidFill>
                  <a:srgbClr val="F2F2F2"/>
                </a:solidFill>
                <a:latin typeface="Roboto Slab"/>
                <a:ea typeface="Roboto Slab"/>
                <a:cs typeface="Roboto Slab"/>
                <a:sym typeface="Roboto Slab"/>
              </a:rPr>
              <a:t> to help you understand your adjustments and if they are correct adjustments for obtaining the “perfect” rep.</a:t>
            </a:r>
            <a:endParaRPr sz="1600"/>
          </a:p>
        </p:txBody>
      </p:sp>
      <p:sp>
        <p:nvSpPr>
          <p:cNvPr id="65" name="Google Shape;65;p1"/>
          <p:cNvSpPr txBox="1"/>
          <p:nvPr/>
        </p:nvSpPr>
        <p:spPr>
          <a:xfrm>
            <a:off x="20011125" y="24647675"/>
            <a:ext cx="9702300" cy="3524700"/>
          </a:xfrm>
          <a:prstGeom prst="rect">
            <a:avLst/>
          </a:prstGeom>
          <a:noFill/>
          <a:ln>
            <a:noFill/>
          </a:ln>
        </p:spPr>
        <p:txBody>
          <a:bodyPr anchorCtr="0" anchor="t" bIns="91425" lIns="91425" spcFirstLastPara="1" rIns="91425" wrap="square" tIns="91425">
            <a:spAutoFit/>
          </a:bodyPr>
          <a:lstStyle/>
          <a:p>
            <a:pPr indent="0" lvl="0" marL="0" rtl="0" algn="just">
              <a:lnSpc>
                <a:spcPct val="150000"/>
              </a:lnSpc>
              <a:spcBef>
                <a:spcPts val="0"/>
              </a:spcBef>
              <a:spcAft>
                <a:spcPts val="0"/>
              </a:spcAft>
              <a:buNone/>
            </a:pPr>
            <a:r>
              <a:rPr lang="en-US" sz="3100">
                <a:solidFill>
                  <a:srgbClr val="F2F2F2"/>
                </a:solidFill>
                <a:latin typeface="Roboto Slab"/>
                <a:ea typeface="Roboto Slab"/>
                <a:cs typeface="Roboto Slab"/>
                <a:sym typeface="Roboto Slab"/>
              </a:rPr>
              <a:t>Eventually a device will be created that is easily accessible during your exercise that will help you perform the “perfect” rep. This semester was focused on implementing a more friendly user UI and </a:t>
            </a:r>
            <a:r>
              <a:rPr lang="en-US" sz="3100">
                <a:solidFill>
                  <a:srgbClr val="F2F2F2"/>
                </a:solidFill>
                <a:latin typeface="Roboto Slab"/>
                <a:ea typeface="Roboto Slab"/>
                <a:cs typeface="Roboto Slab"/>
                <a:sym typeface="Roboto Slab"/>
              </a:rPr>
              <a:t>improving</a:t>
            </a:r>
            <a:r>
              <a:rPr lang="en-US" sz="3100">
                <a:solidFill>
                  <a:srgbClr val="F2F2F2"/>
                </a:solidFill>
                <a:latin typeface="Roboto Slab"/>
                <a:ea typeface="Roboto Slab"/>
                <a:cs typeface="Roboto Slab"/>
                <a:sym typeface="Roboto Slab"/>
              </a:rPr>
              <a:t> the sensor reading methods.</a:t>
            </a:r>
            <a:endParaRPr sz="1600">
              <a:solidFill>
                <a:schemeClr val="dk1"/>
              </a:solidFill>
            </a:endParaRPr>
          </a:p>
        </p:txBody>
      </p:sp>
      <p:pic>
        <p:nvPicPr>
          <p:cNvPr id="66" name="Google Shape;66;p1"/>
          <p:cNvPicPr preferRelativeResize="0"/>
          <p:nvPr/>
        </p:nvPicPr>
        <p:blipFill rotWithShape="1">
          <a:blip r:embed="rId5">
            <a:alphaModFix/>
          </a:blip>
          <a:srcRect b="0" l="0" r="22366" t="8941"/>
          <a:stretch/>
        </p:blipFill>
        <p:spPr>
          <a:xfrm rot="-5400000">
            <a:off x="9367000" y="15375012"/>
            <a:ext cx="5814701" cy="9093601"/>
          </a:xfrm>
          <a:prstGeom prst="rect">
            <a:avLst/>
          </a:prstGeom>
          <a:noFill/>
          <a:ln>
            <a:noFill/>
          </a:ln>
        </p:spPr>
      </p:pic>
      <p:pic>
        <p:nvPicPr>
          <p:cNvPr id="67" name="Google Shape;67;p1"/>
          <p:cNvPicPr preferRelativeResize="0"/>
          <p:nvPr/>
        </p:nvPicPr>
        <p:blipFill>
          <a:blip r:embed="rId6">
            <a:alphaModFix/>
          </a:blip>
          <a:stretch>
            <a:fillRect/>
          </a:stretch>
        </p:blipFill>
        <p:spPr>
          <a:xfrm>
            <a:off x="20829400" y="17133698"/>
            <a:ext cx="8818616" cy="5576225"/>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Them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2019-06-25T19:12:02Z</dcterms:created>
  <dc:creator>Oscar Negret</dc:creator>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0x010100D3CE5B01EE2D43479BD19C8CF7AEE55D</vt:lpwstr>
  </property>
  <property fmtid="{D5CDD505-2E9C-101B-9397-08002B2CF9AE}" pid="3" name="Order">
    <vt:r8>24800.0</vt:r8>
  </property>
  <property fmtid="{D5CDD505-2E9C-101B-9397-08002B2CF9AE}" pid="4" name="xd_Signature">
    <vt:bool>false</vt:bool>
  </property>
  <property fmtid="{D5CDD505-2E9C-101B-9397-08002B2CF9AE}" pid="5" name="xd_ProgID">
    <vt:lpwstr/>
  </property>
  <property fmtid="{D5CDD505-2E9C-101B-9397-08002B2CF9AE}" pid="6" name="_SourceUrl">
    <vt:lpwstr/>
  </property>
  <property fmtid="{D5CDD505-2E9C-101B-9397-08002B2CF9AE}" pid="7" name="_SharedFileIndex">
    <vt:lpwstr/>
  </property>
  <property fmtid="{D5CDD505-2E9C-101B-9397-08002B2CF9AE}" pid="8" name="ComplianceAssetId">
    <vt:lpwstr/>
  </property>
  <property fmtid="{D5CDD505-2E9C-101B-9397-08002B2CF9AE}" pid="9" name="TemplateUrl">
    <vt:lpwstr/>
  </property>
</Properties>
</file>