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Roboto Slab"/>
      <p:regular r:id="rId15"/>
      <p:bold r:id="rId16"/>
    </p:embeddedFon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1" roundtripDataSignature="AMtx7mi4B77Pz1Fx/iRcnPGpHemYRXu0Z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RobotoSlab-regular.fntdata"/><Relationship Id="rId14" Type="http://schemas.openxmlformats.org/officeDocument/2006/relationships/slide" Target="slides/slide10.xml"/><Relationship Id="rId17" Type="http://schemas.openxmlformats.org/officeDocument/2006/relationships/font" Target="fonts/Roboto-regular.fntdata"/><Relationship Id="rId16" Type="http://schemas.openxmlformats.org/officeDocument/2006/relationships/font" Target="fonts/RobotoSlab-bold.fntdata"/><Relationship Id="rId5" Type="http://schemas.openxmlformats.org/officeDocument/2006/relationships/slide" Target="slides/slide1.xml"/><Relationship Id="rId19" Type="http://schemas.openxmlformats.org/officeDocument/2006/relationships/font" Target="fonts/Roboto-italic.fntdata"/><Relationship Id="rId6" Type="http://schemas.openxmlformats.org/officeDocument/2006/relationships/slide" Target="slides/slide2.xml"/><Relationship Id="rId18" Type="http://schemas.openxmlformats.org/officeDocument/2006/relationships/font" Target="fonts/Roboto-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0" name="Google Shape;290;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8" name="Google Shape;22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4" name="Google Shape;23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 name="Google Shape;241;p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9" name="Google Shape;249;p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7" name="Google Shape;257;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 name="Google Shape;274;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2"/>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12"/>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99" name="Shape 99"/>
        <p:cNvGrpSpPr/>
        <p:nvPr/>
      </p:nvGrpSpPr>
      <p:grpSpPr>
        <a:xfrm>
          <a:off x="0" y="0"/>
          <a:ext cx="0" cy="0"/>
          <a:chOff x="0" y="0"/>
          <a:chExt cx="0" cy="0"/>
        </a:xfrm>
      </p:grpSpPr>
      <p:sp>
        <p:nvSpPr>
          <p:cNvPr id="100" name="Google Shape;100;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 name="Google Shape;101;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03" name="Google Shape;103;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104" name="Google Shape;104;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105" name="Google Shape;105;p21"/>
          <p:cNvGrpSpPr/>
          <p:nvPr/>
        </p:nvGrpSpPr>
        <p:grpSpPr>
          <a:xfrm>
            <a:off x="2393879" y="0"/>
            <a:ext cx="9798121" cy="6889337"/>
            <a:chOff x="2421466" y="-1"/>
            <a:chExt cx="9810796" cy="6874007"/>
          </a:xfrm>
        </p:grpSpPr>
        <p:sp>
          <p:nvSpPr>
            <p:cNvPr id="106" name="Google Shape;106;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 name="Google Shape;107;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 name="Google Shape;108;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 name="Google Shape;109;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10" name="Google Shape;110;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2"/>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17" name="Google Shape;117;p22"/>
          <p:cNvGrpSpPr/>
          <p:nvPr/>
        </p:nvGrpSpPr>
        <p:grpSpPr>
          <a:xfrm rot="10800000">
            <a:off x="11087460" y="5596087"/>
            <a:ext cx="522582" cy="530386"/>
            <a:chOff x="2645664" y="2011680"/>
            <a:chExt cx="735606" cy="746592"/>
          </a:xfrm>
        </p:grpSpPr>
        <p:sp>
          <p:nvSpPr>
            <p:cNvPr id="118" name="Google Shape;118;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 name="Google Shape;119;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2"/>
          <p:cNvGrpSpPr/>
          <p:nvPr/>
        </p:nvGrpSpPr>
        <p:grpSpPr>
          <a:xfrm flipH="1" rot="10800000">
            <a:off x="5539549" y="5593683"/>
            <a:ext cx="522582" cy="530386"/>
            <a:chOff x="2645664" y="2011680"/>
            <a:chExt cx="735606" cy="746592"/>
          </a:xfrm>
        </p:grpSpPr>
        <p:sp>
          <p:nvSpPr>
            <p:cNvPr id="121" name="Google Shape;121;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2" name="Google Shape;122;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2"/>
          <p:cNvGrpSpPr/>
          <p:nvPr/>
        </p:nvGrpSpPr>
        <p:grpSpPr>
          <a:xfrm>
            <a:off x="5540614" y="745361"/>
            <a:ext cx="522582" cy="530386"/>
            <a:chOff x="2645664" y="2011680"/>
            <a:chExt cx="735606" cy="746592"/>
          </a:xfrm>
        </p:grpSpPr>
        <p:sp>
          <p:nvSpPr>
            <p:cNvPr id="124" name="Google Shape;124;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5" name="Google Shape;125;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2"/>
          <p:cNvGrpSpPr/>
          <p:nvPr/>
        </p:nvGrpSpPr>
        <p:grpSpPr>
          <a:xfrm flipH="1">
            <a:off x="11087460" y="742129"/>
            <a:ext cx="522582" cy="530386"/>
            <a:chOff x="2645664" y="2011680"/>
            <a:chExt cx="735606" cy="746592"/>
          </a:xfrm>
        </p:grpSpPr>
        <p:sp>
          <p:nvSpPr>
            <p:cNvPr id="127" name="Google Shape;127;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8" name="Google Shape;128;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1" name="Google Shape;131;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34" name="Google Shape;134;p2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4"/>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24"/>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41" name="Google Shape;141;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5"/>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5"/>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47" name="Google Shape;147;p25"/>
          <p:cNvGrpSpPr/>
          <p:nvPr/>
        </p:nvGrpSpPr>
        <p:grpSpPr>
          <a:xfrm>
            <a:off x="3843957" y="582803"/>
            <a:ext cx="7628351" cy="1197932"/>
            <a:chOff x="3840781" y="580943"/>
            <a:chExt cx="7628351" cy="1197932"/>
          </a:xfrm>
        </p:grpSpPr>
        <p:sp>
          <p:nvSpPr>
            <p:cNvPr id="148" name="Google Shape;148;p25"/>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9" name="Google Shape;149;p25"/>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0" name="Google Shape;150;p25"/>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52" name="Google Shape;152;p2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6"/>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6"/>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6"/>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6"/>
          <p:cNvGrpSpPr/>
          <p:nvPr/>
        </p:nvGrpSpPr>
        <p:grpSpPr>
          <a:xfrm>
            <a:off x="3887648" y="438917"/>
            <a:ext cx="7578438" cy="1195570"/>
            <a:chOff x="3884346" y="453875"/>
            <a:chExt cx="7578438" cy="1195570"/>
          </a:xfrm>
        </p:grpSpPr>
        <p:sp>
          <p:nvSpPr>
            <p:cNvPr id="159" name="Google Shape;159;p26"/>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0" name="Google Shape;160;p26"/>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26"/>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26"/>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64" name="Google Shape;164;p2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7" name="Google Shape;167;p27"/>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7"/>
          <p:cNvGrpSpPr/>
          <p:nvPr/>
        </p:nvGrpSpPr>
        <p:grpSpPr>
          <a:xfrm>
            <a:off x="3893905" y="434340"/>
            <a:ext cx="7570949" cy="1059565"/>
            <a:chOff x="3893905" y="434339"/>
            <a:chExt cx="7570949" cy="1059565"/>
          </a:xfrm>
        </p:grpSpPr>
        <p:sp>
          <p:nvSpPr>
            <p:cNvPr id="172" name="Google Shape;172;p27"/>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3" name="Google Shape;173;p27"/>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4" name="Google Shape;174;p27"/>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8"/>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 name="Google Shape;18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1" name="Google Shape;181;p28"/>
          <p:cNvSpPr/>
          <p:nvPr>
            <p:ph idx="2" type="pic"/>
          </p:nvPr>
        </p:nvSpPr>
        <p:spPr>
          <a:xfrm flipH="1">
            <a:off x="3632199" y="743802"/>
            <a:ext cx="7976031" cy="5370396"/>
          </a:xfrm>
          <a:prstGeom prst="corner">
            <a:avLst>
              <a:gd fmla="val 57567" name="adj1"/>
              <a:gd fmla="val 95877" name="adj2"/>
            </a:avLst>
          </a:prstGeom>
          <a:noFill/>
          <a:ln>
            <a:noFill/>
          </a:ln>
        </p:spPr>
      </p:sp>
      <p:grpSp>
        <p:nvGrpSpPr>
          <p:cNvPr id="182" name="Google Shape;182;p28"/>
          <p:cNvGrpSpPr/>
          <p:nvPr/>
        </p:nvGrpSpPr>
        <p:grpSpPr>
          <a:xfrm>
            <a:off x="3632200" y="637953"/>
            <a:ext cx="7976031" cy="2393648"/>
            <a:chOff x="3683000" y="638356"/>
            <a:chExt cx="7976031" cy="2393648"/>
          </a:xfrm>
        </p:grpSpPr>
        <p:sp>
          <p:nvSpPr>
            <p:cNvPr id="183" name="Google Shape;183;p28"/>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28"/>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5" name="Google Shape;185;p28"/>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29"/>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2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2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29"/>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0"/>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 name="Google Shape;196;p30"/>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97" name="Google Shape;197;p30"/>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3"/>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19" name="Google Shape;19;p1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3"/>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1" name="Google Shape;21;p13"/>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1"/>
          <p:cNvGrpSpPr/>
          <p:nvPr/>
        </p:nvGrpSpPr>
        <p:grpSpPr>
          <a:xfrm>
            <a:off x="5539549" y="745237"/>
            <a:ext cx="522582" cy="530387"/>
            <a:chOff x="5537620" y="745237"/>
            <a:chExt cx="522582" cy="530387"/>
          </a:xfrm>
        </p:grpSpPr>
        <p:sp>
          <p:nvSpPr>
            <p:cNvPr id="201" name="Google Shape;201;p3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3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1"/>
          <p:cNvGrpSpPr/>
          <p:nvPr/>
        </p:nvGrpSpPr>
        <p:grpSpPr>
          <a:xfrm flipH="1" rot="10800000">
            <a:off x="5539549" y="5593683"/>
            <a:ext cx="522582" cy="530386"/>
            <a:chOff x="5537620" y="745237"/>
            <a:chExt cx="522582" cy="530387"/>
          </a:xfrm>
        </p:grpSpPr>
        <p:sp>
          <p:nvSpPr>
            <p:cNvPr id="204" name="Google Shape;204;p3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5" name="Google Shape;205;p3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1"/>
          <p:cNvGrpSpPr/>
          <p:nvPr/>
        </p:nvGrpSpPr>
        <p:grpSpPr>
          <a:xfrm>
            <a:off x="11086608" y="745237"/>
            <a:ext cx="522582" cy="530387"/>
            <a:chOff x="11140977" y="745237"/>
            <a:chExt cx="522582" cy="530387"/>
          </a:xfrm>
        </p:grpSpPr>
        <p:sp>
          <p:nvSpPr>
            <p:cNvPr id="207" name="Google Shape;207;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8" name="Google Shape;208;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1"/>
          <p:cNvGrpSpPr/>
          <p:nvPr/>
        </p:nvGrpSpPr>
        <p:grpSpPr>
          <a:xfrm flipH="1" rot="10800000">
            <a:off x="11086608" y="5593683"/>
            <a:ext cx="522582" cy="530386"/>
            <a:chOff x="11140977" y="745237"/>
            <a:chExt cx="522582" cy="530387"/>
          </a:xfrm>
        </p:grpSpPr>
        <p:sp>
          <p:nvSpPr>
            <p:cNvPr id="210" name="Google Shape;210;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1"/>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1"/>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1"/>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3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18" name="Google Shape;218;p3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22" name="Shape 22"/>
        <p:cNvGrpSpPr/>
        <p:nvPr/>
      </p:nvGrpSpPr>
      <p:grpSpPr>
        <a:xfrm>
          <a:off x="0" y="0"/>
          <a:ext cx="0" cy="0"/>
          <a:chOff x="0" y="0"/>
          <a:chExt cx="0" cy="0"/>
        </a:xfrm>
      </p:grpSpPr>
      <p:pic>
        <p:nvPicPr>
          <p:cNvPr descr="A picture containing holding, yellow, colorful, sign&#10;&#10;Description automatically generated" id="23" name="Google Shape;23;p1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24" name="Google Shape;24;p14"/>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14"/>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7" name="Google Shape;27;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28" name="Shape 28"/>
        <p:cNvGrpSpPr/>
        <p:nvPr/>
      </p:nvGrpSpPr>
      <p:grpSpPr>
        <a:xfrm>
          <a:off x="0" y="0"/>
          <a:ext cx="0" cy="0"/>
          <a:chOff x="0" y="0"/>
          <a:chExt cx="0" cy="0"/>
        </a:xfrm>
      </p:grpSpPr>
      <p:sp>
        <p:nvSpPr>
          <p:cNvPr id="29" name="Google Shape;29;p1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30" name="Google Shape;30;p15"/>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31" name="Google Shape;31;p15"/>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33" name="Google Shape;33;p15"/>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34" name="Google Shape;34;p15"/>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5" name="Google Shape;35;p15"/>
          <p:cNvGrpSpPr/>
          <p:nvPr/>
        </p:nvGrpSpPr>
        <p:grpSpPr>
          <a:xfrm flipH="1" rot="10800000">
            <a:off x="5539549" y="5593683"/>
            <a:ext cx="522582" cy="530386"/>
            <a:chOff x="5537620" y="745237"/>
            <a:chExt cx="522582" cy="530387"/>
          </a:xfrm>
        </p:grpSpPr>
        <p:sp>
          <p:nvSpPr>
            <p:cNvPr id="36" name="Google Shape;36;p15"/>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 name="Google Shape;37;p15"/>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38" name="Google Shape;38;p15"/>
          <p:cNvGrpSpPr/>
          <p:nvPr/>
        </p:nvGrpSpPr>
        <p:grpSpPr>
          <a:xfrm>
            <a:off x="5539549" y="745237"/>
            <a:ext cx="522582" cy="529650"/>
            <a:chOff x="5537620" y="745237"/>
            <a:chExt cx="522582" cy="529650"/>
          </a:xfrm>
        </p:grpSpPr>
        <p:sp>
          <p:nvSpPr>
            <p:cNvPr id="39" name="Google Shape;39;p15"/>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5"/>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1" name="Google Shape;41;p15"/>
          <p:cNvGrpSpPr/>
          <p:nvPr/>
        </p:nvGrpSpPr>
        <p:grpSpPr>
          <a:xfrm>
            <a:off x="11086608" y="745237"/>
            <a:ext cx="522582" cy="530387"/>
            <a:chOff x="11140977" y="745237"/>
            <a:chExt cx="522582" cy="530387"/>
          </a:xfrm>
        </p:grpSpPr>
        <p:sp>
          <p:nvSpPr>
            <p:cNvPr id="42" name="Google Shape;42;p1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1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4" name="Google Shape;44;p15"/>
          <p:cNvGrpSpPr/>
          <p:nvPr/>
        </p:nvGrpSpPr>
        <p:grpSpPr>
          <a:xfrm flipH="1" rot="10800000">
            <a:off x="11086608" y="5593683"/>
            <a:ext cx="522582" cy="530386"/>
            <a:chOff x="11140977" y="745237"/>
            <a:chExt cx="522582" cy="530387"/>
          </a:xfrm>
        </p:grpSpPr>
        <p:sp>
          <p:nvSpPr>
            <p:cNvPr id="45" name="Google Shape;45;p1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 name="Google Shape;46;p1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7" name="Google Shape;47;p15"/>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8" name="Google Shape;48;p15"/>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49" name="Shape 49"/>
        <p:cNvGrpSpPr/>
        <p:nvPr/>
      </p:nvGrpSpPr>
      <p:grpSpPr>
        <a:xfrm>
          <a:off x="0" y="0"/>
          <a:ext cx="0" cy="0"/>
          <a:chOff x="0" y="0"/>
          <a:chExt cx="0" cy="0"/>
        </a:xfrm>
      </p:grpSpPr>
      <p:sp>
        <p:nvSpPr>
          <p:cNvPr id="50" name="Google Shape;50;p16"/>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1" name="Google Shape;51;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52" name="Google Shape;52;p1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53" name="Shape 53"/>
        <p:cNvGrpSpPr/>
        <p:nvPr/>
      </p:nvGrpSpPr>
      <p:grpSpPr>
        <a:xfrm>
          <a:off x="0" y="0"/>
          <a:ext cx="0" cy="0"/>
          <a:chOff x="0" y="0"/>
          <a:chExt cx="0" cy="0"/>
        </a:xfrm>
      </p:grpSpPr>
      <p:sp>
        <p:nvSpPr>
          <p:cNvPr id="54" name="Google Shape;54;p17"/>
          <p:cNvSpPr/>
          <p:nvPr>
            <p:ph idx="2" type="pic"/>
          </p:nvPr>
        </p:nvSpPr>
        <p:spPr>
          <a:xfrm flipH="1">
            <a:off x="3721834" y="880677"/>
            <a:ext cx="7988142" cy="5366010"/>
          </a:xfrm>
          <a:prstGeom prst="corner">
            <a:avLst>
              <a:gd fmla="val 57242" name="adj1"/>
              <a:gd fmla="val 95740" name="adj2"/>
            </a:avLst>
          </a:prstGeom>
          <a:noFill/>
          <a:ln>
            <a:noFill/>
          </a:ln>
        </p:spPr>
      </p:sp>
      <p:sp>
        <p:nvSpPr>
          <p:cNvPr id="55" name="Google Shape;55;p17"/>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6" name="Google Shape;56;p17"/>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57" name="Google Shape;57;p1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grpSp>
        <p:nvGrpSpPr>
          <p:cNvPr id="58" name="Google Shape;58;p17"/>
          <p:cNvGrpSpPr/>
          <p:nvPr/>
        </p:nvGrpSpPr>
        <p:grpSpPr>
          <a:xfrm>
            <a:off x="3721835" y="773552"/>
            <a:ext cx="7988141" cy="2408473"/>
            <a:chOff x="3673920" y="736031"/>
            <a:chExt cx="7988141" cy="2408473"/>
          </a:xfrm>
        </p:grpSpPr>
        <p:sp>
          <p:nvSpPr>
            <p:cNvPr id="59" name="Google Shape;59;p17"/>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 name="Google Shape;60;p17"/>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 name="Google Shape;61;p17"/>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 name="Google Shape;62;p17"/>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3" name="Google Shape;63;p17"/>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64" name="Shape 64"/>
        <p:cNvGrpSpPr/>
        <p:nvPr/>
      </p:nvGrpSpPr>
      <p:grpSpPr>
        <a:xfrm>
          <a:off x="0" y="0"/>
          <a:ext cx="0" cy="0"/>
          <a:chOff x="0" y="0"/>
          <a:chExt cx="0" cy="0"/>
        </a:xfrm>
      </p:grpSpPr>
      <p:sp>
        <p:nvSpPr>
          <p:cNvPr id="65" name="Google Shape;65;p1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66" name="Google Shape;66;p18"/>
          <p:cNvGrpSpPr/>
          <p:nvPr/>
        </p:nvGrpSpPr>
        <p:grpSpPr>
          <a:xfrm rot="10800000">
            <a:off x="10644674" y="5408676"/>
            <a:ext cx="735606" cy="746592"/>
            <a:chOff x="897887" y="745236"/>
            <a:chExt cx="735606" cy="746592"/>
          </a:xfrm>
        </p:grpSpPr>
        <p:sp>
          <p:nvSpPr>
            <p:cNvPr id="67" name="Google Shape;67;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 name="Google Shape;68;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69" name="Google Shape;69;p18"/>
          <p:cNvGrpSpPr/>
          <p:nvPr/>
        </p:nvGrpSpPr>
        <p:grpSpPr>
          <a:xfrm flipH="1" rot="10800000">
            <a:off x="789474" y="5408676"/>
            <a:ext cx="735606" cy="746592"/>
            <a:chOff x="897887" y="745236"/>
            <a:chExt cx="735606" cy="746592"/>
          </a:xfrm>
        </p:grpSpPr>
        <p:sp>
          <p:nvSpPr>
            <p:cNvPr id="70" name="Google Shape;70;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 name="Google Shape;71;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72" name="Google Shape;72;p18"/>
          <p:cNvGrpSpPr/>
          <p:nvPr/>
        </p:nvGrpSpPr>
        <p:grpSpPr>
          <a:xfrm flipH="1">
            <a:off x="10644674" y="745236"/>
            <a:ext cx="735606" cy="746592"/>
            <a:chOff x="897887" y="745236"/>
            <a:chExt cx="735606" cy="746592"/>
          </a:xfrm>
        </p:grpSpPr>
        <p:sp>
          <p:nvSpPr>
            <p:cNvPr id="73" name="Google Shape;73;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4" name="Google Shape;74;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5" name="Google Shape;75;p18"/>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18"/>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77" name="Google Shape;77;p18"/>
          <p:cNvGrpSpPr/>
          <p:nvPr/>
        </p:nvGrpSpPr>
        <p:grpSpPr>
          <a:xfrm flipH="1" rot="-5400000">
            <a:off x="786644" y="682484"/>
            <a:ext cx="731520" cy="747831"/>
            <a:chOff x="897887" y="745236"/>
            <a:chExt cx="731520" cy="747831"/>
          </a:xfrm>
        </p:grpSpPr>
        <p:sp>
          <p:nvSpPr>
            <p:cNvPr id="78" name="Google Shape;78;p18"/>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 name="Google Shape;79;p1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0" name="Google Shape;80;p18"/>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1" name="Google Shape;81;p18"/>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82" name="Shape 82"/>
        <p:cNvGrpSpPr/>
        <p:nvPr/>
      </p:nvGrpSpPr>
      <p:grpSpPr>
        <a:xfrm>
          <a:off x="0" y="0"/>
          <a:ext cx="0" cy="0"/>
          <a:chOff x="0" y="0"/>
          <a:chExt cx="0" cy="0"/>
        </a:xfrm>
      </p:grpSpPr>
      <p:pic>
        <p:nvPicPr>
          <p:cNvPr descr="A screenshot of a cell phone&#10;&#10;Description automatically generated" id="83" name="Google Shape;83;p19"/>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84" name="Google Shape;84;p19"/>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85" name="Google Shape;85;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9"/>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88" name="Shape 88"/>
        <p:cNvGrpSpPr/>
        <p:nvPr/>
      </p:nvGrpSpPr>
      <p:grpSpPr>
        <a:xfrm>
          <a:off x="0" y="0"/>
          <a:ext cx="0" cy="0"/>
          <a:chOff x="0" y="0"/>
          <a:chExt cx="0" cy="0"/>
        </a:xfrm>
      </p:grpSpPr>
      <p:sp>
        <p:nvSpPr>
          <p:cNvPr id="89" name="Google Shape;89;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90" name="Google Shape;90;p20"/>
          <p:cNvGrpSpPr/>
          <p:nvPr/>
        </p:nvGrpSpPr>
        <p:grpSpPr>
          <a:xfrm flipH="1" rot="10800000">
            <a:off x="11185080" y="298640"/>
            <a:ext cx="735606" cy="746592"/>
            <a:chOff x="10666920" y="5421408"/>
            <a:chExt cx="735606" cy="746592"/>
          </a:xfrm>
        </p:grpSpPr>
        <p:sp>
          <p:nvSpPr>
            <p:cNvPr id="91" name="Google Shape;91;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2" name="Google Shape;92;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93" name="Google Shape;93;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95" name="Google Shape;95;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96" name="Google Shape;96;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97" name="Google Shape;97;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98" name="Google Shape;98;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1"/>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725" y="3493202"/>
            <a:ext cx="8984400" cy="1107600"/>
          </a:xfrm>
          <a:prstGeom prst="rect">
            <a:avLst/>
          </a:prstGeom>
          <a:noFill/>
          <a:ln cap="flat" cmpd="sng" w="38100">
            <a:solidFill>
              <a:schemeClr val="lt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b="1" lang="en-US">
                <a:latin typeface="Roboto Slab"/>
                <a:ea typeface="Roboto Slab"/>
                <a:cs typeface="Roboto Slab"/>
                <a:sym typeface="Roboto Slab"/>
              </a:rPr>
              <a:t>Level Bar Project</a:t>
            </a:r>
            <a:endParaRPr b="1">
              <a:latin typeface="Roboto Slab"/>
              <a:ea typeface="Roboto Slab"/>
              <a:cs typeface="Roboto Slab"/>
              <a:sym typeface="Roboto Slab"/>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2240270"/>
            <a:ext cx="4658794" cy="895922"/>
          </a:xfrm>
          <a:prstGeom prst="rect">
            <a:avLst/>
          </a:prstGeom>
          <a:noFill/>
          <a:ln>
            <a:noFill/>
          </a:ln>
        </p:spPr>
      </p:pic>
      <p:sp>
        <p:nvSpPr>
          <p:cNvPr id="225" name="Google Shape;225;p1"/>
          <p:cNvSpPr txBox="1"/>
          <p:nvPr/>
        </p:nvSpPr>
        <p:spPr>
          <a:xfrm>
            <a:off x="350500" y="4916950"/>
            <a:ext cx="7291800" cy="1672500"/>
          </a:xfrm>
          <a:prstGeom prst="rect">
            <a:avLst/>
          </a:prstGeom>
          <a:noFill/>
          <a:ln cap="flat" cmpd="sng" w="38100">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100"/>
              <a:buFont typeface="Arial"/>
              <a:buNone/>
            </a:pPr>
            <a:r>
              <a:rPr b="1" i="0" lang="en-US" sz="2100" u="none" cap="none" strike="noStrike">
                <a:solidFill>
                  <a:srgbClr val="BABABA"/>
                </a:solidFill>
                <a:latin typeface="Arial"/>
                <a:ea typeface="Arial"/>
                <a:cs typeface="Arial"/>
                <a:sym typeface="Arial"/>
              </a:rPr>
              <a:t>Team Members: </a:t>
            </a:r>
            <a:r>
              <a:rPr b="0" i="0" lang="en-US" sz="1700" u="none" cap="none" strike="noStrike">
                <a:solidFill>
                  <a:srgbClr val="FFFFFF"/>
                </a:solidFill>
                <a:latin typeface="Arial"/>
                <a:ea typeface="Arial"/>
                <a:cs typeface="Arial"/>
                <a:sym typeface="Arial"/>
              </a:rPr>
              <a:t>Christopher Puglisi, Jose Fernandez, Jorge Jaime-Hernandez, Alejandro Cores, Luis Artimez</a:t>
            </a:r>
            <a:endParaRPr b="0" i="0" sz="1700" u="none" cap="none" strike="noStrike">
              <a:solidFill>
                <a:srgbClr val="BABABA"/>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100"/>
              <a:buFont typeface="Arial"/>
              <a:buNone/>
            </a:pPr>
            <a:r>
              <a:rPr b="1" i="0" lang="en-US" sz="2100" u="none" cap="none" strike="noStrike">
                <a:solidFill>
                  <a:srgbClr val="BABABA"/>
                </a:solidFill>
                <a:latin typeface="Arial"/>
                <a:ea typeface="Arial"/>
                <a:cs typeface="Arial"/>
                <a:sym typeface="Arial"/>
              </a:rPr>
              <a:t>Product Owner:</a:t>
            </a:r>
            <a:r>
              <a:rPr b="1" i="0" lang="en-US" sz="1700" u="none" cap="none" strike="noStrike">
                <a:solidFill>
                  <a:srgbClr val="7F7F7F"/>
                </a:solidFill>
                <a:latin typeface="Arial"/>
                <a:ea typeface="Arial"/>
                <a:cs typeface="Arial"/>
                <a:sym typeface="Arial"/>
              </a:rPr>
              <a:t> </a:t>
            </a:r>
            <a:r>
              <a:rPr b="0" i="0" lang="en-US" sz="1700" u="none" cap="none" strike="noStrike">
                <a:solidFill>
                  <a:srgbClr val="FFFFFF"/>
                </a:solidFill>
                <a:latin typeface="Arial"/>
                <a:ea typeface="Arial"/>
                <a:cs typeface="Arial"/>
                <a:sym typeface="Arial"/>
              </a:rPr>
              <a:t>Michael Bucar</a:t>
            </a:r>
            <a:endParaRPr b="0" i="0" sz="1700" u="none" cap="none" strike="noStrike">
              <a:solidFill>
                <a:srgbClr val="FFFFFF"/>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100"/>
              <a:buFont typeface="Arial"/>
              <a:buNone/>
            </a:pPr>
            <a:r>
              <a:rPr b="1" i="0" lang="en-US" sz="2100" u="none" cap="none" strike="noStrike">
                <a:solidFill>
                  <a:srgbClr val="BABABA"/>
                </a:solidFill>
                <a:latin typeface="Arial"/>
                <a:ea typeface="Arial"/>
                <a:cs typeface="Arial"/>
                <a:sym typeface="Arial"/>
              </a:rPr>
              <a:t>Instructor:</a:t>
            </a:r>
            <a:r>
              <a:rPr b="1" i="0" lang="en-US" sz="2100" u="none" cap="none" strike="noStrike">
                <a:solidFill>
                  <a:srgbClr val="7F7F7F"/>
                </a:solidFill>
                <a:latin typeface="Arial"/>
                <a:ea typeface="Arial"/>
                <a:cs typeface="Arial"/>
                <a:sym typeface="Arial"/>
              </a:rPr>
              <a:t> </a:t>
            </a:r>
            <a:r>
              <a:rPr b="0" i="0" lang="en-US" sz="1700" u="none" cap="none" strike="noStrike">
                <a:solidFill>
                  <a:schemeClr val="lt1"/>
                </a:solidFill>
                <a:latin typeface="Arial"/>
                <a:ea typeface="Arial"/>
                <a:cs typeface="Arial"/>
                <a:sym typeface="Arial"/>
              </a:rPr>
              <a:t>Dr.</a:t>
            </a:r>
            <a:r>
              <a:rPr b="0" i="0" lang="en-US" sz="2000" u="none" cap="none" strike="noStrike">
                <a:solidFill>
                  <a:schemeClr val="lt1"/>
                </a:solidFill>
                <a:latin typeface="Arial"/>
                <a:ea typeface="Arial"/>
                <a:cs typeface="Arial"/>
                <a:sym typeface="Arial"/>
              </a:rPr>
              <a:t> </a:t>
            </a:r>
            <a:r>
              <a:rPr b="0" i="0" lang="en-US" sz="1700" u="none" cap="none" strike="noStrike">
                <a:solidFill>
                  <a:srgbClr val="FFFFFF"/>
                </a:solidFill>
                <a:latin typeface="Arial"/>
                <a:ea typeface="Arial"/>
                <a:cs typeface="Arial"/>
                <a:sym typeface="Arial"/>
              </a:rPr>
              <a:t>Masoud Sadjadi</a:t>
            </a:r>
            <a:endParaRPr b="0" i="0" sz="1700" u="none" cap="none" strike="noStrike">
              <a:solidFill>
                <a:srgbClr val="FFFFF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0"/>
          <p:cNvSpPr txBox="1"/>
          <p:nvPr>
            <p:ph type="title"/>
          </p:nvPr>
        </p:nvSpPr>
        <p:spPr>
          <a:xfrm>
            <a:off x="1524202" y="2766158"/>
            <a:ext cx="8984400" cy="1325700"/>
          </a:xfrm>
          <a:prstGeom prst="rect">
            <a:avLst/>
          </a:prstGeom>
          <a:noFill/>
          <a:ln cap="flat" cmpd="sng" w="38100">
            <a:solidFill>
              <a:schemeClr val="lt1"/>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lang="en-US" sz="4500">
                <a:latin typeface="Roboto Slab"/>
                <a:ea typeface="Roboto Slab"/>
                <a:cs typeface="Roboto Slab"/>
                <a:sym typeface="Roboto Slab"/>
              </a:rPr>
              <a:t>Questions?</a:t>
            </a:r>
            <a:endParaRPr sz="4500">
              <a:latin typeface="Roboto Slab"/>
              <a:ea typeface="Roboto Slab"/>
              <a:cs typeface="Roboto Slab"/>
              <a:sym typeface="Roboto Slab"/>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
          <p:cNvSpPr txBox="1"/>
          <p:nvPr>
            <p:ph idx="1" type="body"/>
          </p:nvPr>
        </p:nvSpPr>
        <p:spPr>
          <a:xfrm>
            <a:off x="1590222" y="1482725"/>
            <a:ext cx="8984400" cy="4338900"/>
          </a:xfrm>
          <a:prstGeom prst="rect">
            <a:avLst/>
          </a:prstGeom>
          <a:noFill/>
          <a:ln>
            <a:noFill/>
          </a:ln>
        </p:spPr>
        <p:txBody>
          <a:bodyPr anchorCtr="0" anchor="t" bIns="45700" lIns="91425" spcFirstLastPara="1" rIns="91425" wrap="square" tIns="45700">
            <a:normAutofit fontScale="92500" lnSpcReduction="20000"/>
          </a:bodyPr>
          <a:lstStyle/>
          <a:p>
            <a:pPr indent="0" lvl="0" marL="457200" rtl="0" algn="l">
              <a:lnSpc>
                <a:spcPct val="115000"/>
              </a:lnSpc>
              <a:spcBef>
                <a:spcPts val="0"/>
              </a:spcBef>
              <a:spcAft>
                <a:spcPts val="0"/>
              </a:spcAft>
              <a:buSzPct val="202883"/>
              <a:buNone/>
            </a:pPr>
            <a:r>
              <a:t/>
            </a:r>
            <a:endParaRPr sz="1492">
              <a:solidFill>
                <a:srgbClr val="C8C4BD"/>
              </a:solidFill>
              <a:highlight>
                <a:srgbClr val="1D2021"/>
              </a:highlight>
              <a:latin typeface="Roboto"/>
              <a:ea typeface="Roboto"/>
              <a:cs typeface="Roboto"/>
              <a:sym typeface="Roboto"/>
            </a:endParaRPr>
          </a:p>
          <a:p>
            <a:pPr indent="0" lvl="0" marL="914400" rtl="0" algn="l">
              <a:lnSpc>
                <a:spcPct val="115000"/>
              </a:lnSpc>
              <a:spcBef>
                <a:spcPts val="600"/>
              </a:spcBef>
              <a:spcAft>
                <a:spcPts val="0"/>
              </a:spcAft>
              <a:buSzPct val="204115"/>
              <a:buNone/>
            </a:pPr>
            <a:r>
              <a:t/>
            </a:r>
            <a:endParaRPr sz="1483">
              <a:solidFill>
                <a:schemeClr val="lt1"/>
              </a:solidFill>
            </a:endParaRPr>
          </a:p>
          <a:p>
            <a:pPr indent="-384814" lvl="1" marL="914400" rtl="0" algn="l">
              <a:lnSpc>
                <a:spcPct val="150000"/>
              </a:lnSpc>
              <a:spcBef>
                <a:spcPts val="600"/>
              </a:spcBef>
              <a:spcAft>
                <a:spcPts val="0"/>
              </a:spcAft>
              <a:buClr>
                <a:schemeClr val="lt1"/>
              </a:buClr>
              <a:buSzPct val="132353"/>
              <a:buFont typeface="Roboto Slab"/>
              <a:buChar char="○"/>
            </a:pPr>
            <a:r>
              <a:rPr lang="en-US" sz="2009">
                <a:solidFill>
                  <a:schemeClr val="lt1"/>
                </a:solidFill>
                <a:latin typeface="Roboto Slab"/>
                <a:ea typeface="Roboto Slab"/>
                <a:cs typeface="Roboto Slab"/>
                <a:sym typeface="Roboto Slab"/>
              </a:rPr>
              <a:t>This project is meant to create an apparatus that fits onto a bench press bar, curling bar, etc. that determines through a visual cue to the user whether the bar they are lifting is deviating from up to 2 of the 3 key dimensional planes. The goal is to attain a "perfect rep" where physiological alignment is correct. The project also strives to provide a user friendly UI that is easily maneuverable and understandable.</a:t>
            </a:r>
            <a:endParaRPr sz="2009">
              <a:solidFill>
                <a:schemeClr val="lt1"/>
              </a:solidFill>
              <a:latin typeface="Roboto Slab"/>
              <a:ea typeface="Roboto Slab"/>
              <a:cs typeface="Roboto Slab"/>
              <a:sym typeface="Roboto Slab"/>
            </a:endParaRPr>
          </a:p>
          <a:p>
            <a:pPr indent="0" lvl="0" marL="914400" rtl="0" algn="l">
              <a:lnSpc>
                <a:spcPct val="150000"/>
              </a:lnSpc>
              <a:spcBef>
                <a:spcPts val="600"/>
              </a:spcBef>
              <a:spcAft>
                <a:spcPts val="0"/>
              </a:spcAft>
              <a:buSzPct val="150673"/>
              <a:buNone/>
            </a:pPr>
            <a:r>
              <a:t/>
            </a:r>
            <a:endParaRPr sz="2009">
              <a:solidFill>
                <a:schemeClr val="lt1"/>
              </a:solidFill>
              <a:latin typeface="Roboto Slab"/>
              <a:ea typeface="Roboto Slab"/>
              <a:cs typeface="Roboto Slab"/>
              <a:sym typeface="Roboto Slab"/>
            </a:endParaRPr>
          </a:p>
          <a:p>
            <a:pPr indent="0" lvl="0" marL="914400" rtl="0" algn="l">
              <a:lnSpc>
                <a:spcPct val="150000"/>
              </a:lnSpc>
              <a:spcBef>
                <a:spcPts val="600"/>
              </a:spcBef>
              <a:spcAft>
                <a:spcPts val="0"/>
              </a:spcAft>
              <a:buSzPct val="150673"/>
              <a:buNone/>
            </a:pPr>
            <a:r>
              <a:t/>
            </a:r>
            <a:endParaRPr sz="2009">
              <a:solidFill>
                <a:schemeClr val="lt1"/>
              </a:solidFill>
              <a:latin typeface="Roboto Slab"/>
              <a:ea typeface="Roboto Slab"/>
              <a:cs typeface="Roboto Slab"/>
              <a:sym typeface="Roboto Slab"/>
            </a:endParaRPr>
          </a:p>
          <a:p>
            <a:pPr indent="0" lvl="0" marL="457200" rtl="0" algn="l">
              <a:lnSpc>
                <a:spcPct val="115000"/>
              </a:lnSpc>
              <a:spcBef>
                <a:spcPts val="600"/>
              </a:spcBef>
              <a:spcAft>
                <a:spcPts val="600"/>
              </a:spcAft>
              <a:buSzPct val="224224"/>
              <a:buNone/>
            </a:pPr>
            <a:r>
              <a:t/>
            </a:r>
            <a:endParaRPr sz="1350">
              <a:solidFill>
                <a:schemeClr val="lt1"/>
              </a:solidFill>
            </a:endParaRPr>
          </a:p>
        </p:txBody>
      </p:sp>
      <p:sp>
        <p:nvSpPr>
          <p:cNvPr id="231" name="Google Shape;231;p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t>Problem Statement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
          <p:cNvSpPr txBox="1"/>
          <p:nvPr>
            <p:ph idx="1" type="body"/>
          </p:nvPr>
        </p:nvSpPr>
        <p:spPr>
          <a:xfrm>
            <a:off x="2229190" y="2737943"/>
            <a:ext cx="8147304" cy="2967038"/>
          </a:xfrm>
          <a:prstGeom prst="rect">
            <a:avLst/>
          </a:prstGeom>
          <a:noFill/>
          <a:ln cap="flat" cmpd="sng" w="38100">
            <a:solidFill>
              <a:schemeClr val="lt1"/>
            </a:solidFill>
            <a:prstDash val="solid"/>
            <a:round/>
            <a:headEnd len="sm" w="sm" type="none"/>
            <a:tailEnd len="sm" w="sm" type="none"/>
          </a:ln>
        </p:spPr>
        <p:txBody>
          <a:bodyPr anchorCtr="0" anchor="t" bIns="45700" lIns="91425" spcFirstLastPara="1" rIns="91425" wrap="square" tIns="45700">
            <a:normAutofit/>
          </a:bodyPr>
          <a:lstStyle/>
          <a:p>
            <a:pPr indent="0" lvl="0" marL="0" rtl="0" algn="l">
              <a:lnSpc>
                <a:spcPct val="115000"/>
              </a:lnSpc>
              <a:spcBef>
                <a:spcPts val="0"/>
              </a:spcBef>
              <a:spcAft>
                <a:spcPts val="0"/>
              </a:spcAft>
              <a:buSzPts val="1800"/>
              <a:buNone/>
            </a:pPr>
            <a:r>
              <a:t/>
            </a:r>
            <a:endParaRPr sz="1400">
              <a:latin typeface="Roboto Slab"/>
              <a:ea typeface="Roboto Slab"/>
              <a:cs typeface="Roboto Slab"/>
              <a:sym typeface="Roboto Slab"/>
            </a:endParaRPr>
          </a:p>
          <a:p>
            <a:pPr indent="-317500" lvl="0" marL="457200" rtl="0" algn="l">
              <a:lnSpc>
                <a:spcPct val="115000"/>
              </a:lnSpc>
              <a:spcBef>
                <a:spcPts val="600"/>
              </a:spcBef>
              <a:spcAft>
                <a:spcPts val="0"/>
              </a:spcAft>
              <a:buSzPts val="1400"/>
              <a:buFont typeface="Roboto Slab"/>
              <a:buChar char="•"/>
            </a:pPr>
            <a:r>
              <a:rPr lang="en-US" sz="1400">
                <a:latin typeface="Roboto Slab"/>
                <a:ea typeface="Roboto Slab"/>
                <a:cs typeface="Roboto Slab"/>
                <a:sym typeface="Roboto Slab"/>
              </a:rPr>
              <a:t>It is expected that first and foremost the UI is understandable to the user so they can tell if their rep was “perfect” or needs readjustment.</a:t>
            </a:r>
            <a:endParaRPr sz="1400">
              <a:latin typeface="Roboto Slab"/>
              <a:ea typeface="Roboto Slab"/>
              <a:cs typeface="Roboto Slab"/>
              <a:sym typeface="Roboto Slab"/>
            </a:endParaRPr>
          </a:p>
          <a:p>
            <a:pPr indent="0" lvl="0" marL="457200" rtl="0" algn="l">
              <a:lnSpc>
                <a:spcPct val="115000"/>
              </a:lnSpc>
              <a:spcBef>
                <a:spcPts val="600"/>
              </a:spcBef>
              <a:spcAft>
                <a:spcPts val="0"/>
              </a:spcAft>
              <a:buSzPts val="1800"/>
              <a:buNone/>
            </a:pPr>
            <a:r>
              <a:t/>
            </a:r>
            <a:endParaRPr sz="1400">
              <a:latin typeface="Roboto Slab"/>
              <a:ea typeface="Roboto Slab"/>
              <a:cs typeface="Roboto Slab"/>
              <a:sym typeface="Roboto Slab"/>
            </a:endParaRPr>
          </a:p>
          <a:p>
            <a:pPr indent="-317500" lvl="0" marL="457200" rtl="0" algn="l">
              <a:lnSpc>
                <a:spcPct val="115000"/>
              </a:lnSpc>
              <a:spcBef>
                <a:spcPts val="600"/>
              </a:spcBef>
              <a:spcAft>
                <a:spcPts val="0"/>
              </a:spcAft>
              <a:buSzPts val="1400"/>
              <a:buFont typeface="Roboto Slab"/>
              <a:buChar char="•"/>
            </a:pPr>
            <a:r>
              <a:rPr lang="en-US" sz="1400">
                <a:latin typeface="Roboto Slab"/>
                <a:ea typeface="Roboto Slab"/>
                <a:cs typeface="Roboto Slab"/>
                <a:sym typeface="Roboto Slab"/>
              </a:rPr>
              <a:t>The device needs to be able to display and calibrate on the fly the users form and display on the screen how to correct it through using its own “balance tool” with a preset configuration for the “perfect” rep.</a:t>
            </a:r>
            <a:endParaRPr sz="1400">
              <a:latin typeface="Roboto Slab"/>
              <a:ea typeface="Roboto Slab"/>
              <a:cs typeface="Roboto Slab"/>
              <a:sym typeface="Roboto Slab"/>
            </a:endParaRPr>
          </a:p>
          <a:p>
            <a:pPr indent="0" lvl="0" marL="457200" rtl="0" algn="l">
              <a:lnSpc>
                <a:spcPct val="115000"/>
              </a:lnSpc>
              <a:spcBef>
                <a:spcPts val="600"/>
              </a:spcBef>
              <a:spcAft>
                <a:spcPts val="0"/>
              </a:spcAft>
              <a:buSzPts val="1800"/>
              <a:buNone/>
            </a:pPr>
            <a:r>
              <a:t/>
            </a:r>
            <a:endParaRPr sz="1400">
              <a:latin typeface="Roboto Slab"/>
              <a:ea typeface="Roboto Slab"/>
              <a:cs typeface="Roboto Slab"/>
              <a:sym typeface="Roboto Slab"/>
            </a:endParaRPr>
          </a:p>
          <a:p>
            <a:pPr indent="-114300" lvl="0" marL="228600" rtl="0" algn="l">
              <a:lnSpc>
                <a:spcPct val="90000"/>
              </a:lnSpc>
              <a:spcBef>
                <a:spcPts val="600"/>
              </a:spcBef>
              <a:spcAft>
                <a:spcPts val="0"/>
              </a:spcAft>
              <a:buClr>
                <a:schemeClr val="lt1"/>
              </a:buClr>
              <a:buSzPts val="1800"/>
              <a:buNone/>
            </a:pPr>
            <a:r>
              <a:t/>
            </a:r>
            <a:endParaRPr sz="1400">
              <a:latin typeface="Roboto Slab"/>
              <a:ea typeface="Roboto Slab"/>
              <a:cs typeface="Roboto Slab"/>
              <a:sym typeface="Roboto Slab"/>
            </a:endParaRPr>
          </a:p>
        </p:txBody>
      </p:sp>
      <p:sp>
        <p:nvSpPr>
          <p:cNvPr id="237" name="Google Shape;237;p3"/>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latin typeface="Roboto Slab"/>
                <a:ea typeface="Roboto Slab"/>
                <a:cs typeface="Roboto Slab"/>
                <a:sym typeface="Roboto Slab"/>
              </a:rPr>
              <a:t>Acceptance Criteria</a:t>
            </a:r>
            <a:endParaRPr>
              <a:latin typeface="Roboto Slab"/>
              <a:ea typeface="Roboto Slab"/>
              <a:cs typeface="Roboto Slab"/>
              <a:sym typeface="Roboto Slab"/>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
          <p:cNvSpPr txBox="1"/>
          <p:nvPr>
            <p:ph idx="1" type="body"/>
          </p:nvPr>
        </p:nvSpPr>
        <p:spPr>
          <a:xfrm>
            <a:off x="545300" y="1852475"/>
            <a:ext cx="3802800" cy="28188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rmAutofit fontScale="77500" lnSpcReduction="20000"/>
          </a:bodyPr>
          <a:lstStyle/>
          <a:p>
            <a:pPr indent="0" lvl="0" marL="0" rtl="0" algn="ctr">
              <a:lnSpc>
                <a:spcPct val="100000"/>
              </a:lnSpc>
              <a:spcBef>
                <a:spcPts val="0"/>
              </a:spcBef>
              <a:spcAft>
                <a:spcPts val="0"/>
              </a:spcAft>
              <a:buSzPct val="96774"/>
              <a:buNone/>
            </a:pPr>
            <a:r>
              <a:t/>
            </a:r>
            <a:endParaRPr sz="2400">
              <a:solidFill>
                <a:srgbClr val="000000"/>
              </a:solidFill>
              <a:latin typeface="Roboto Slab"/>
              <a:ea typeface="Roboto Slab"/>
              <a:cs typeface="Roboto Slab"/>
              <a:sym typeface="Roboto Slab"/>
            </a:endParaRPr>
          </a:p>
          <a:p>
            <a:pPr indent="0" lvl="0" marL="0" rtl="0" algn="ctr">
              <a:lnSpc>
                <a:spcPct val="100000"/>
              </a:lnSpc>
              <a:spcBef>
                <a:spcPts val="0"/>
              </a:spcBef>
              <a:spcAft>
                <a:spcPts val="0"/>
              </a:spcAft>
              <a:buClr>
                <a:schemeClr val="dk1"/>
              </a:buClr>
              <a:buSzPct val="45833"/>
              <a:buFont typeface="Arial"/>
              <a:buNone/>
            </a:pPr>
            <a:r>
              <a:rPr lang="en-US" sz="2400">
                <a:solidFill>
                  <a:srgbClr val="000000"/>
                </a:solidFill>
                <a:latin typeface="Roboto Slab"/>
                <a:ea typeface="Roboto Slab"/>
                <a:cs typeface="Roboto Slab"/>
                <a:sym typeface="Roboto Slab"/>
              </a:rPr>
              <a:t>Performing a truly “perfect” rep requires you to study the “perfect” form but due to physique which is different for each person. So performing a “perfect” rep without outside assistance is near impossible.</a:t>
            </a:r>
            <a:br>
              <a:rPr lang="en-US" sz="2400">
                <a:solidFill>
                  <a:srgbClr val="000000"/>
                </a:solidFill>
                <a:latin typeface="Roboto Slab"/>
                <a:ea typeface="Roboto Slab"/>
                <a:cs typeface="Roboto Slab"/>
                <a:sym typeface="Roboto Slab"/>
              </a:rPr>
            </a:br>
            <a:endParaRPr sz="2400">
              <a:solidFill>
                <a:srgbClr val="000000"/>
              </a:solidFill>
              <a:latin typeface="Roboto Slab"/>
              <a:ea typeface="Roboto Slab"/>
              <a:cs typeface="Roboto Slab"/>
              <a:sym typeface="Roboto Slab"/>
            </a:endParaRPr>
          </a:p>
          <a:p>
            <a:pPr indent="0" lvl="0" marL="0" rtl="0" algn="ctr">
              <a:lnSpc>
                <a:spcPct val="100000"/>
              </a:lnSpc>
              <a:spcBef>
                <a:spcPts val="0"/>
              </a:spcBef>
              <a:spcAft>
                <a:spcPts val="0"/>
              </a:spcAft>
              <a:buClr>
                <a:schemeClr val="dk1"/>
              </a:buClr>
              <a:buSzPct val="45833"/>
              <a:buFont typeface="Arial"/>
              <a:buNone/>
            </a:pPr>
            <a:r>
              <a:t/>
            </a:r>
            <a:endParaRPr sz="2400">
              <a:solidFill>
                <a:srgbClr val="000000"/>
              </a:solidFill>
              <a:latin typeface="Roboto Slab"/>
              <a:ea typeface="Roboto Slab"/>
              <a:cs typeface="Roboto Slab"/>
              <a:sym typeface="Roboto Slab"/>
            </a:endParaRPr>
          </a:p>
          <a:p>
            <a:pPr indent="0" lvl="0" marL="0" rtl="0" algn="ctr">
              <a:lnSpc>
                <a:spcPct val="100000"/>
              </a:lnSpc>
              <a:spcBef>
                <a:spcPts val="0"/>
              </a:spcBef>
              <a:spcAft>
                <a:spcPts val="0"/>
              </a:spcAft>
              <a:buClr>
                <a:schemeClr val="dk1"/>
              </a:buClr>
              <a:buSzPct val="61110"/>
              <a:buFont typeface="Arial"/>
              <a:buNone/>
            </a:pPr>
            <a:r>
              <a:t/>
            </a:r>
            <a:endParaRPr>
              <a:solidFill>
                <a:srgbClr val="000000"/>
              </a:solidFill>
              <a:latin typeface="Roboto Slab"/>
              <a:ea typeface="Roboto Slab"/>
              <a:cs typeface="Roboto Slab"/>
              <a:sym typeface="Roboto Slab"/>
            </a:endParaRPr>
          </a:p>
        </p:txBody>
      </p:sp>
      <p:sp>
        <p:nvSpPr>
          <p:cNvPr id="244" name="Google Shape;244;p4"/>
          <p:cNvSpPr txBox="1"/>
          <p:nvPr>
            <p:ph type="title"/>
          </p:nvPr>
        </p:nvSpPr>
        <p:spPr>
          <a:xfrm>
            <a:off x="545290" y="1039190"/>
            <a:ext cx="3802800" cy="56400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2800"/>
              <a:buNone/>
            </a:pPr>
            <a:r>
              <a:rPr lang="en-US">
                <a:latin typeface="Roboto Slab"/>
                <a:ea typeface="Roboto Slab"/>
                <a:cs typeface="Roboto Slab"/>
                <a:sym typeface="Roboto Slab"/>
              </a:rPr>
              <a:t>Current System</a:t>
            </a:r>
            <a:endParaRPr>
              <a:latin typeface="Roboto Slab"/>
              <a:ea typeface="Roboto Slab"/>
              <a:cs typeface="Roboto Slab"/>
              <a:sym typeface="Roboto Slab"/>
            </a:endParaRPr>
          </a:p>
        </p:txBody>
      </p:sp>
      <p:pic>
        <p:nvPicPr>
          <p:cNvPr id="245" name="Google Shape;245;p4"/>
          <p:cNvPicPr preferRelativeResize="0"/>
          <p:nvPr/>
        </p:nvPicPr>
        <p:blipFill rotWithShape="1">
          <a:blip r:embed="rId3">
            <a:alphaModFix/>
          </a:blip>
          <a:srcRect b="0" l="0" r="0" t="0"/>
          <a:stretch/>
        </p:blipFill>
        <p:spPr>
          <a:xfrm>
            <a:off x="5982625" y="1028700"/>
            <a:ext cx="5238750" cy="4800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5"/>
          <p:cNvSpPr txBox="1"/>
          <p:nvPr>
            <p:ph idx="1" type="body"/>
          </p:nvPr>
        </p:nvSpPr>
        <p:spPr>
          <a:xfrm>
            <a:off x="545300" y="1852475"/>
            <a:ext cx="3802800" cy="34962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lang="en-US">
                <a:solidFill>
                  <a:schemeClr val="dk1"/>
                </a:solidFill>
                <a:latin typeface="Roboto Slab"/>
                <a:ea typeface="Roboto Slab"/>
                <a:cs typeface="Roboto Slab"/>
                <a:sym typeface="Roboto Slab"/>
              </a:rPr>
              <a:t>Hardware Used:</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latin typeface="Roboto Slab"/>
                <a:ea typeface="Roboto Slab"/>
                <a:cs typeface="Roboto Slab"/>
                <a:sym typeface="Roboto Slab"/>
              </a:rPr>
              <a:t>Arduino Nano 33 BLE IoT- was used as a microcontroller and accelerometer in order to gather the data used to display the position</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latin typeface="Roboto Slab"/>
                <a:ea typeface="Roboto Slab"/>
                <a:cs typeface="Roboto Slab"/>
                <a:sym typeface="Roboto Slab"/>
              </a:rPr>
              <a:t>Adafruit 2.0" 320x240 Color IPS TFT Display- used as the display that will show whether the device is level or not</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latin typeface="Roboto Slab"/>
              <a:ea typeface="Roboto Slab"/>
              <a:cs typeface="Roboto Slab"/>
              <a:sym typeface="Roboto Slab"/>
            </a:endParaRPr>
          </a:p>
        </p:txBody>
      </p:sp>
      <p:sp>
        <p:nvSpPr>
          <p:cNvPr id="252" name="Google Shape;252;p5"/>
          <p:cNvSpPr txBox="1"/>
          <p:nvPr>
            <p:ph type="title"/>
          </p:nvPr>
        </p:nvSpPr>
        <p:spPr>
          <a:xfrm>
            <a:off x="545290" y="1039190"/>
            <a:ext cx="3802800" cy="56400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2800"/>
              <a:buNone/>
            </a:pPr>
            <a:r>
              <a:rPr lang="en-US">
                <a:latin typeface="Roboto Slab"/>
                <a:ea typeface="Roboto Slab"/>
                <a:cs typeface="Roboto Slab"/>
                <a:sym typeface="Roboto Slab"/>
              </a:rPr>
              <a:t>Primary Function</a:t>
            </a:r>
            <a:endParaRPr>
              <a:latin typeface="Roboto Slab"/>
              <a:ea typeface="Roboto Slab"/>
              <a:cs typeface="Roboto Slab"/>
              <a:sym typeface="Roboto Slab"/>
            </a:endParaRPr>
          </a:p>
        </p:txBody>
      </p:sp>
      <p:pic>
        <p:nvPicPr>
          <p:cNvPr id="253" name="Google Shape;253;p5"/>
          <p:cNvPicPr preferRelativeResize="0"/>
          <p:nvPr/>
        </p:nvPicPr>
        <p:blipFill rotWithShape="1">
          <a:blip r:embed="rId3">
            <a:alphaModFix/>
          </a:blip>
          <a:srcRect b="0" l="0" r="0" t="0"/>
          <a:stretch/>
        </p:blipFill>
        <p:spPr>
          <a:xfrm>
            <a:off x="5746400" y="1632750"/>
            <a:ext cx="5681423" cy="35925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6"/>
          <p:cNvSpPr txBox="1"/>
          <p:nvPr>
            <p:ph idx="1" type="body"/>
          </p:nvPr>
        </p:nvSpPr>
        <p:spPr>
          <a:xfrm>
            <a:off x="545300" y="2538275"/>
            <a:ext cx="3802800" cy="19449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lang="en-US">
                <a:solidFill>
                  <a:schemeClr val="dk1"/>
                </a:solidFill>
                <a:latin typeface="Roboto Slab"/>
                <a:ea typeface="Roboto Slab"/>
                <a:cs typeface="Roboto Slab"/>
                <a:sym typeface="Roboto Slab"/>
              </a:rPr>
              <a:t>Hardware Used:</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latin typeface="Roboto Slab"/>
                <a:ea typeface="Roboto Slab"/>
                <a:cs typeface="Roboto Slab"/>
                <a:sym typeface="Roboto Slab"/>
              </a:rPr>
              <a:t>Arduino Nano 33 BLE IoT- Used as an accelerometer to get the balancing of the device</a:t>
            </a:r>
            <a:endParaRPr>
              <a:solidFill>
                <a:schemeClr val="dk1"/>
              </a:solidFill>
              <a:latin typeface="Roboto Slab"/>
              <a:ea typeface="Roboto Slab"/>
              <a:cs typeface="Roboto Slab"/>
              <a:sym typeface="Roboto Slab"/>
            </a:endParaRPr>
          </a:p>
          <a:p>
            <a:pPr indent="0" lvl="0" marL="0" rtl="0" algn="ctr">
              <a:lnSpc>
                <a:spcPct val="100000"/>
              </a:lnSpc>
              <a:spcBef>
                <a:spcPts val="0"/>
              </a:spcBef>
              <a:spcAft>
                <a:spcPts val="0"/>
              </a:spcAft>
              <a:buClr>
                <a:schemeClr val="dk1"/>
              </a:buClr>
              <a:buSzPts val="1100"/>
              <a:buFont typeface="Arial"/>
              <a:buNone/>
            </a:pPr>
            <a:r>
              <a:rPr b="1" lang="en-US">
                <a:solidFill>
                  <a:schemeClr val="dk1"/>
                </a:solidFill>
                <a:latin typeface="Roboto Slab"/>
                <a:ea typeface="Roboto Slab"/>
                <a:cs typeface="Roboto Slab"/>
                <a:sym typeface="Roboto Slab"/>
              </a:rPr>
              <a:t> </a:t>
            </a:r>
            <a:endParaRPr/>
          </a:p>
        </p:txBody>
      </p:sp>
      <p:sp>
        <p:nvSpPr>
          <p:cNvPr id="260" name="Google Shape;260;p6"/>
          <p:cNvSpPr txBox="1"/>
          <p:nvPr>
            <p:ph type="title"/>
          </p:nvPr>
        </p:nvSpPr>
        <p:spPr>
          <a:xfrm>
            <a:off x="545300" y="1514900"/>
            <a:ext cx="3802800" cy="77400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2800"/>
              <a:buNone/>
            </a:pPr>
            <a:r>
              <a:rPr lang="en-US">
                <a:latin typeface="Roboto Slab"/>
                <a:ea typeface="Roboto Slab"/>
                <a:cs typeface="Roboto Slab"/>
                <a:sym typeface="Roboto Slab"/>
              </a:rPr>
              <a:t>Sensor Balancing</a:t>
            </a:r>
            <a:endParaRPr>
              <a:latin typeface="Roboto Slab"/>
              <a:ea typeface="Roboto Slab"/>
              <a:cs typeface="Roboto Slab"/>
              <a:sym typeface="Roboto Slab"/>
            </a:endParaRPr>
          </a:p>
        </p:txBody>
      </p:sp>
      <p:sp>
        <p:nvSpPr>
          <p:cNvPr id="261" name="Google Shape;261;p6"/>
          <p:cNvSpPr txBox="1"/>
          <p:nvPr>
            <p:ph idx="2"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1800"/>
              <a:buNone/>
            </a:pPr>
            <a:r>
              <a:t/>
            </a:r>
            <a:endParaRPr/>
          </a:p>
        </p:txBody>
      </p:sp>
      <p:pic>
        <p:nvPicPr>
          <p:cNvPr id="262" name="Google Shape;262;p6"/>
          <p:cNvPicPr preferRelativeResize="0"/>
          <p:nvPr/>
        </p:nvPicPr>
        <p:blipFill rotWithShape="1">
          <a:blip r:embed="rId3">
            <a:alphaModFix/>
          </a:blip>
          <a:srcRect b="0" l="0" r="0" t="0"/>
          <a:stretch/>
        </p:blipFill>
        <p:spPr>
          <a:xfrm>
            <a:off x="6399526" y="1077797"/>
            <a:ext cx="4458750" cy="4525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7"/>
          <p:cNvSpPr txBox="1"/>
          <p:nvPr>
            <p:ph idx="1" type="body"/>
          </p:nvPr>
        </p:nvSpPr>
        <p:spPr>
          <a:xfrm>
            <a:off x="545300" y="3071675"/>
            <a:ext cx="3802800" cy="18516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rmAutofit/>
          </a:bodyPr>
          <a:lstStyle/>
          <a:p>
            <a:pPr indent="0" lvl="0" marL="0" rtl="0" algn="ctr">
              <a:lnSpc>
                <a:spcPct val="100000"/>
              </a:lnSpc>
              <a:spcBef>
                <a:spcPts val="0"/>
              </a:spcBef>
              <a:spcAft>
                <a:spcPts val="0"/>
              </a:spcAft>
              <a:buSzPts val="1800"/>
              <a:buNone/>
            </a:pPr>
            <a:r>
              <a:t/>
            </a:r>
            <a:endParaRPr>
              <a:solidFill>
                <a:srgbClr val="000000"/>
              </a:solidFill>
              <a:latin typeface="Roboto Slab"/>
              <a:ea typeface="Roboto Slab"/>
              <a:cs typeface="Roboto Slab"/>
              <a:sym typeface="Roboto Slab"/>
            </a:endParaRPr>
          </a:p>
          <a:p>
            <a:pPr indent="0" lvl="0" marL="0" rtl="0" algn="ctr">
              <a:lnSpc>
                <a:spcPct val="100000"/>
              </a:lnSpc>
              <a:spcBef>
                <a:spcPts val="0"/>
              </a:spcBef>
              <a:spcAft>
                <a:spcPts val="0"/>
              </a:spcAft>
              <a:buSzPts val="1800"/>
              <a:buNone/>
            </a:pPr>
            <a:r>
              <a:rPr lang="en-US">
                <a:solidFill>
                  <a:srgbClr val="000000"/>
                </a:solidFill>
                <a:latin typeface="Roboto Slab"/>
                <a:ea typeface="Roboto Slab"/>
                <a:cs typeface="Roboto Slab"/>
                <a:sym typeface="Roboto Slab"/>
              </a:rPr>
              <a:t>Hardware Used:</a:t>
            </a:r>
            <a:endParaRPr>
              <a:solidFill>
                <a:srgbClr val="000000"/>
              </a:solidFill>
              <a:latin typeface="Roboto Slab"/>
              <a:ea typeface="Roboto Slab"/>
              <a:cs typeface="Roboto Slab"/>
              <a:sym typeface="Roboto Slab"/>
            </a:endParaRPr>
          </a:p>
          <a:p>
            <a:pPr indent="0" lvl="0" marL="0" rtl="0" algn="ctr">
              <a:lnSpc>
                <a:spcPct val="100000"/>
              </a:lnSpc>
              <a:spcBef>
                <a:spcPts val="0"/>
              </a:spcBef>
              <a:spcAft>
                <a:spcPts val="0"/>
              </a:spcAft>
              <a:buSzPts val="1800"/>
              <a:buNone/>
            </a:pPr>
            <a:r>
              <a:t/>
            </a:r>
            <a:endParaRPr>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latin typeface="Roboto Slab"/>
                <a:ea typeface="Roboto Slab"/>
                <a:cs typeface="Roboto Slab"/>
                <a:sym typeface="Roboto Slab"/>
              </a:rPr>
              <a:t>Adafruit 2.0" 320x240 Color IPS TFT Display- used as the main display of the device</a:t>
            </a:r>
            <a:endParaRPr>
              <a:solidFill>
                <a:srgbClr val="000000"/>
              </a:solidFill>
              <a:latin typeface="Roboto Slab"/>
              <a:ea typeface="Roboto Slab"/>
              <a:cs typeface="Roboto Slab"/>
              <a:sym typeface="Roboto Slab"/>
            </a:endParaRPr>
          </a:p>
        </p:txBody>
      </p:sp>
      <p:sp>
        <p:nvSpPr>
          <p:cNvPr id="269" name="Google Shape;269;p7"/>
          <p:cNvSpPr txBox="1"/>
          <p:nvPr>
            <p:ph type="title"/>
          </p:nvPr>
        </p:nvSpPr>
        <p:spPr>
          <a:xfrm>
            <a:off x="545300" y="1646586"/>
            <a:ext cx="3802800" cy="117570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2800"/>
              <a:buNone/>
            </a:pPr>
            <a:r>
              <a:rPr lang="en-US">
                <a:latin typeface="Roboto Slab"/>
                <a:ea typeface="Roboto Slab"/>
                <a:cs typeface="Roboto Slab"/>
                <a:sym typeface="Roboto Slab"/>
              </a:rPr>
              <a:t>Display UI</a:t>
            </a:r>
            <a:endParaRPr>
              <a:latin typeface="Roboto Slab"/>
              <a:ea typeface="Roboto Slab"/>
              <a:cs typeface="Roboto Slab"/>
              <a:sym typeface="Roboto Slab"/>
            </a:endParaRPr>
          </a:p>
        </p:txBody>
      </p:sp>
      <p:pic>
        <p:nvPicPr>
          <p:cNvPr id="270" name="Google Shape;270;p7"/>
          <p:cNvPicPr preferRelativeResize="0"/>
          <p:nvPr/>
        </p:nvPicPr>
        <p:blipFill rotWithShape="1">
          <a:blip r:embed="rId3">
            <a:alphaModFix/>
          </a:blip>
          <a:srcRect b="0" l="0" r="0" t="0"/>
          <a:stretch/>
        </p:blipFill>
        <p:spPr>
          <a:xfrm>
            <a:off x="5555475" y="2063100"/>
            <a:ext cx="6183701" cy="2731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8"/>
          <p:cNvSpPr txBox="1"/>
          <p:nvPr>
            <p:ph idx="1" type="body"/>
          </p:nvPr>
        </p:nvSpPr>
        <p:spPr>
          <a:xfrm>
            <a:off x="545301" y="1852475"/>
            <a:ext cx="4225500" cy="32808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rmAutofit lnSpcReduction="20000"/>
          </a:bodyPr>
          <a:lstStyle/>
          <a:p>
            <a:pPr indent="0" lvl="0" marL="457200" rtl="0" algn="l">
              <a:lnSpc>
                <a:spcPct val="90000"/>
              </a:lnSpc>
              <a:spcBef>
                <a:spcPts val="1000"/>
              </a:spcBef>
              <a:spcAft>
                <a:spcPts val="0"/>
              </a:spcAft>
              <a:buSzPts val="1800"/>
              <a:buNone/>
            </a:pPr>
            <a:r>
              <a:t/>
            </a:r>
            <a:endParaRPr>
              <a:latin typeface="Roboto Slab"/>
              <a:ea typeface="Roboto Slab"/>
              <a:cs typeface="Roboto Slab"/>
              <a:sym typeface="Roboto Slab"/>
            </a:endParaRPr>
          </a:p>
          <a:p>
            <a:pPr indent="-342900" lvl="0" marL="457200" rtl="0" algn="l">
              <a:lnSpc>
                <a:spcPct val="90000"/>
              </a:lnSpc>
              <a:spcBef>
                <a:spcPts val="1000"/>
              </a:spcBef>
              <a:spcAft>
                <a:spcPts val="0"/>
              </a:spcAft>
              <a:buSzPts val="1800"/>
              <a:buFont typeface="Roboto Slab"/>
              <a:buChar char="•"/>
            </a:pPr>
            <a:r>
              <a:rPr lang="en-US">
                <a:latin typeface="Roboto Slab"/>
                <a:ea typeface="Roboto Slab"/>
                <a:cs typeface="Roboto Slab"/>
                <a:sym typeface="Roboto Slab"/>
              </a:rPr>
              <a:t>The arduino takes information from the sensors and sends information back to the sensors to calibrate to obtain the “perfect” rep.</a:t>
            </a:r>
            <a:br>
              <a:rPr lang="en-US">
                <a:latin typeface="Roboto Slab"/>
                <a:ea typeface="Roboto Slab"/>
                <a:cs typeface="Roboto Slab"/>
                <a:sym typeface="Roboto Slab"/>
              </a:rPr>
            </a:br>
            <a:endParaRPr>
              <a:latin typeface="Roboto Slab"/>
              <a:ea typeface="Roboto Slab"/>
              <a:cs typeface="Roboto Slab"/>
              <a:sym typeface="Roboto Slab"/>
            </a:endParaRPr>
          </a:p>
          <a:p>
            <a:pPr indent="-342900" lvl="0" marL="457200" rtl="0" algn="l">
              <a:lnSpc>
                <a:spcPct val="90000"/>
              </a:lnSpc>
              <a:spcBef>
                <a:spcPts val="0"/>
              </a:spcBef>
              <a:spcAft>
                <a:spcPts val="0"/>
              </a:spcAft>
              <a:buSzPts val="1800"/>
              <a:buFont typeface="Roboto Slab"/>
              <a:buChar char="•"/>
            </a:pPr>
            <a:r>
              <a:rPr lang="en-US">
                <a:latin typeface="Roboto Slab"/>
                <a:ea typeface="Roboto Slab"/>
                <a:cs typeface="Roboto Slab"/>
                <a:sym typeface="Roboto Slab"/>
              </a:rPr>
              <a:t>The sensors send back the information to the arduino and simultaneously the arduino outputs the visual onto the monitor to show you how far your current form is away from the “perfect rep”.</a:t>
            </a:r>
            <a:endParaRPr>
              <a:latin typeface="Roboto Slab"/>
              <a:ea typeface="Roboto Slab"/>
              <a:cs typeface="Roboto Slab"/>
              <a:sym typeface="Roboto Slab"/>
            </a:endParaRPr>
          </a:p>
          <a:p>
            <a:pPr indent="0" lvl="0" marL="457200" rtl="0" algn="l">
              <a:lnSpc>
                <a:spcPct val="90000"/>
              </a:lnSpc>
              <a:spcBef>
                <a:spcPts val="1000"/>
              </a:spcBef>
              <a:spcAft>
                <a:spcPts val="0"/>
              </a:spcAft>
              <a:buSzPts val="1800"/>
              <a:buNone/>
            </a:pPr>
            <a:r>
              <a:t/>
            </a:r>
            <a:endParaRPr>
              <a:latin typeface="Roboto Slab"/>
              <a:ea typeface="Roboto Slab"/>
              <a:cs typeface="Roboto Slab"/>
              <a:sym typeface="Roboto Slab"/>
            </a:endParaRPr>
          </a:p>
        </p:txBody>
      </p:sp>
      <p:sp>
        <p:nvSpPr>
          <p:cNvPr id="277" name="Google Shape;277;p8"/>
          <p:cNvSpPr txBox="1"/>
          <p:nvPr>
            <p:ph type="title"/>
          </p:nvPr>
        </p:nvSpPr>
        <p:spPr>
          <a:xfrm>
            <a:off x="545301" y="1128675"/>
            <a:ext cx="4225500" cy="56400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2800"/>
              <a:buNone/>
            </a:pPr>
            <a:r>
              <a:rPr lang="en-US">
                <a:latin typeface="Roboto Slab"/>
                <a:ea typeface="Roboto Slab"/>
                <a:cs typeface="Roboto Slab"/>
                <a:sym typeface="Roboto Slab"/>
              </a:rPr>
              <a:t>System Design</a:t>
            </a:r>
            <a:endParaRPr>
              <a:latin typeface="Roboto Slab"/>
              <a:ea typeface="Roboto Slab"/>
              <a:cs typeface="Roboto Slab"/>
              <a:sym typeface="Roboto Slab"/>
            </a:endParaRPr>
          </a:p>
        </p:txBody>
      </p:sp>
      <p:pic>
        <p:nvPicPr>
          <p:cNvPr id="278" name="Google Shape;278;p8"/>
          <p:cNvPicPr preferRelativeResize="0"/>
          <p:nvPr/>
        </p:nvPicPr>
        <p:blipFill rotWithShape="1">
          <a:blip r:embed="rId3">
            <a:alphaModFix/>
          </a:blip>
          <a:srcRect b="0" l="0" r="0" t="0"/>
          <a:stretch/>
        </p:blipFill>
        <p:spPr>
          <a:xfrm>
            <a:off x="5993450" y="1418600"/>
            <a:ext cx="5037876" cy="40207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9"/>
          <p:cNvSpPr txBox="1"/>
          <p:nvPr>
            <p:ph idx="1" type="body"/>
          </p:nvPr>
        </p:nvSpPr>
        <p:spPr>
          <a:xfrm>
            <a:off x="545301" y="1852475"/>
            <a:ext cx="4225500" cy="32808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rmAutofit fontScale="92500" lnSpcReduction="20000"/>
          </a:bodyPr>
          <a:lstStyle/>
          <a:p>
            <a:pPr indent="0" lvl="0" marL="457200" rtl="0" algn="l">
              <a:lnSpc>
                <a:spcPct val="90000"/>
              </a:lnSpc>
              <a:spcBef>
                <a:spcPts val="1000"/>
              </a:spcBef>
              <a:spcAft>
                <a:spcPts val="0"/>
              </a:spcAft>
              <a:buSzPct val="100000"/>
              <a:buNone/>
            </a:pPr>
            <a:r>
              <a:t/>
            </a:r>
            <a:endParaRPr>
              <a:latin typeface="Roboto Slab"/>
              <a:ea typeface="Roboto Slab"/>
              <a:cs typeface="Roboto Slab"/>
              <a:sym typeface="Roboto Slab"/>
            </a:endParaRPr>
          </a:p>
          <a:p>
            <a:pPr indent="-334327" lvl="0" marL="457200" rtl="0" algn="l">
              <a:spcBef>
                <a:spcPts val="1000"/>
              </a:spcBef>
              <a:spcAft>
                <a:spcPts val="0"/>
              </a:spcAft>
              <a:buSzPct val="100000"/>
              <a:buFont typeface="Roboto Slab"/>
              <a:buChar char="•"/>
            </a:pPr>
            <a:r>
              <a:rPr lang="en-US">
                <a:latin typeface="Roboto Slab"/>
                <a:ea typeface="Roboto Slab"/>
                <a:cs typeface="Roboto Slab"/>
                <a:sym typeface="Roboto Slab"/>
              </a:rPr>
              <a:t>On the wishlist we came up with an idea that we couldn't implement this semester would be adding a sound function when you have obtained the “perfect form to notify you that you can now perform a “perfect” rep.</a:t>
            </a:r>
            <a:br>
              <a:rPr lang="en-US">
                <a:latin typeface="Roboto Slab"/>
                <a:ea typeface="Roboto Slab"/>
                <a:cs typeface="Roboto Slab"/>
                <a:sym typeface="Roboto Slab"/>
              </a:rPr>
            </a:br>
            <a:endParaRPr>
              <a:latin typeface="Roboto Slab"/>
              <a:ea typeface="Roboto Slab"/>
              <a:cs typeface="Roboto Slab"/>
              <a:sym typeface="Roboto Slab"/>
            </a:endParaRPr>
          </a:p>
          <a:p>
            <a:pPr indent="-334327" lvl="0" marL="457200" rtl="0" algn="l">
              <a:spcBef>
                <a:spcPts val="0"/>
              </a:spcBef>
              <a:spcAft>
                <a:spcPts val="0"/>
              </a:spcAft>
              <a:buSzPct val="100000"/>
              <a:buFont typeface="Roboto Slab"/>
              <a:buChar char="•"/>
            </a:pPr>
            <a:r>
              <a:rPr lang="en-US">
                <a:latin typeface="Roboto Slab"/>
                <a:ea typeface="Roboto Slab"/>
                <a:cs typeface="Roboto Slab"/>
                <a:sym typeface="Roboto Slab"/>
              </a:rPr>
              <a:t>Customizable settings for setting up your own “perfect” rep settings for the sensors in the UI. </a:t>
            </a:r>
            <a:endParaRPr>
              <a:latin typeface="Roboto Slab"/>
              <a:ea typeface="Roboto Slab"/>
              <a:cs typeface="Roboto Slab"/>
              <a:sym typeface="Roboto Slab"/>
            </a:endParaRPr>
          </a:p>
          <a:p>
            <a:pPr indent="0" lvl="0" marL="457200" rtl="0" algn="l">
              <a:lnSpc>
                <a:spcPct val="90000"/>
              </a:lnSpc>
              <a:spcBef>
                <a:spcPts val="1000"/>
              </a:spcBef>
              <a:spcAft>
                <a:spcPts val="0"/>
              </a:spcAft>
              <a:buSzPct val="100000"/>
              <a:buNone/>
            </a:pPr>
            <a:r>
              <a:t/>
            </a:r>
            <a:endParaRPr>
              <a:latin typeface="Roboto Slab"/>
              <a:ea typeface="Roboto Slab"/>
              <a:cs typeface="Roboto Slab"/>
              <a:sym typeface="Roboto Slab"/>
            </a:endParaRPr>
          </a:p>
          <a:p>
            <a:pPr indent="0" lvl="0" marL="457200" rtl="0" algn="l">
              <a:lnSpc>
                <a:spcPct val="90000"/>
              </a:lnSpc>
              <a:spcBef>
                <a:spcPts val="1000"/>
              </a:spcBef>
              <a:spcAft>
                <a:spcPts val="0"/>
              </a:spcAft>
              <a:buSzPct val="100000"/>
              <a:buNone/>
            </a:pPr>
            <a:r>
              <a:t/>
            </a:r>
            <a:endParaRPr>
              <a:latin typeface="Roboto Slab"/>
              <a:ea typeface="Roboto Slab"/>
              <a:cs typeface="Roboto Slab"/>
              <a:sym typeface="Roboto Slab"/>
            </a:endParaRPr>
          </a:p>
        </p:txBody>
      </p:sp>
      <p:sp>
        <p:nvSpPr>
          <p:cNvPr id="285" name="Google Shape;285;p9"/>
          <p:cNvSpPr txBox="1"/>
          <p:nvPr>
            <p:ph type="title"/>
          </p:nvPr>
        </p:nvSpPr>
        <p:spPr>
          <a:xfrm>
            <a:off x="545301" y="1128675"/>
            <a:ext cx="4225500" cy="56400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2800"/>
              <a:buNone/>
            </a:pPr>
            <a:r>
              <a:rPr lang="en-US">
                <a:latin typeface="Roboto Slab"/>
                <a:ea typeface="Roboto Slab"/>
                <a:cs typeface="Roboto Slab"/>
                <a:sym typeface="Roboto Slab"/>
              </a:rPr>
              <a:t>Wishlist</a:t>
            </a:r>
            <a:endParaRPr>
              <a:latin typeface="Roboto Slab"/>
              <a:ea typeface="Roboto Slab"/>
              <a:cs typeface="Roboto Slab"/>
              <a:sym typeface="Roboto Slab"/>
            </a:endParaRPr>
          </a:p>
        </p:txBody>
      </p:sp>
      <p:pic>
        <p:nvPicPr>
          <p:cNvPr id="286" name="Google Shape;286;p9"/>
          <p:cNvPicPr preferRelativeResize="0"/>
          <p:nvPr/>
        </p:nvPicPr>
        <p:blipFill rotWithShape="1">
          <a:blip r:embed="rId3">
            <a:alphaModFix/>
          </a:blip>
          <a:srcRect b="0" l="0" r="0" t="0"/>
          <a:stretch/>
        </p:blipFill>
        <p:spPr>
          <a:xfrm>
            <a:off x="6486900" y="1341713"/>
            <a:ext cx="4174574" cy="41745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