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Roboto Slab"/>
      <p:regular r:id="rId6"/>
      <p:bold r:id="rId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8" roundtripDataSignature="AMtx7mhe5FHvQJK2/vucBswLgtlGzB4s1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font" Target="fonts/RobotoSlab-regular.fntdata"/><Relationship Id="rId7" Type="http://schemas.openxmlformats.org/officeDocument/2006/relationships/font" Target="fonts/RobotoSlab-bold.fntdata"/><Relationship Id="rId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7" name="Shape 17"/>
        <p:cNvGrpSpPr/>
        <p:nvPr/>
      </p:nvGrpSpPr>
      <p:grpSpPr>
        <a:xfrm>
          <a:off x="0" y="0"/>
          <a:ext cx="0" cy="0"/>
          <a:chOff x="0" y="0"/>
          <a:chExt cx="0" cy="0"/>
        </a:xfrm>
      </p:grpSpPr>
      <p:pic>
        <p:nvPicPr>
          <p:cNvPr descr="A picture containing bird&#10;&#10;Description automatically generated" id="18" name="Google Shape;18;p3"/>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19" name="Google Shape;19;p3"/>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flipH="1">
            <a:off x="41218359" y="992179"/>
            <a:ext cx="1881295" cy="2545853"/>
            <a:chOff x="2645664" y="2011680"/>
            <a:chExt cx="735606" cy="746592"/>
          </a:xfrm>
        </p:grpSpPr>
        <p:sp>
          <p:nvSpPr>
            <p:cNvPr id="21" name="Google Shape;21;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23" name="Google Shape;23;p3"/>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5" name="Shape 25"/>
        <p:cNvGrpSpPr/>
        <p:nvPr/>
      </p:nvGrpSpPr>
      <p:grpSpPr>
        <a:xfrm>
          <a:off x="0" y="0"/>
          <a:ext cx="0" cy="0"/>
          <a:chOff x="0" y="0"/>
          <a:chExt cx="0" cy="0"/>
        </a:xfrm>
      </p:grpSpPr>
      <p:pic>
        <p:nvPicPr>
          <p:cNvPr descr="A picture containing bird&#10;&#10;Description automatically generated" id="26" name="Google Shape;26;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7" name="Google Shape;27;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8" name="Google Shape;28;p4"/>
          <p:cNvGrpSpPr/>
          <p:nvPr/>
        </p:nvGrpSpPr>
        <p:grpSpPr>
          <a:xfrm>
            <a:off x="41216981" y="1016362"/>
            <a:ext cx="1881301" cy="2545852"/>
            <a:chOff x="11140977" y="745237"/>
            <a:chExt cx="522582" cy="530387"/>
          </a:xfrm>
        </p:grpSpPr>
        <p:sp>
          <p:nvSpPr>
            <p:cNvPr id="29" name="Google Shape;29;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 name="Google Shape;30;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1" name="Google Shape;31;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2" name="Google Shape;3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5"/>
          <p:cNvPicPr preferRelativeResize="0"/>
          <p:nvPr/>
        </p:nvPicPr>
        <p:blipFill rotWithShape="1">
          <a:blip r:embed="rId2">
            <a:alphaModFix/>
          </a:blip>
          <a:srcRect b="15701" l="0" r="88418" t="0"/>
          <a:stretch/>
        </p:blipFill>
        <p:spPr>
          <a:xfrm>
            <a:off x="0" y="0"/>
            <a:ext cx="5618095" cy="32918400"/>
          </a:xfrm>
          <a:prstGeom prst="rect">
            <a:avLst/>
          </a:prstGeom>
          <a:noFill/>
          <a:ln>
            <a:noFill/>
          </a:ln>
        </p:spPr>
      </p:pic>
      <p:sp>
        <p:nvSpPr>
          <p:cNvPr id="35" name="Google Shape;35;p5"/>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6" name="Google Shape;36;p5"/>
          <p:cNvGrpSpPr/>
          <p:nvPr/>
        </p:nvGrpSpPr>
        <p:grpSpPr>
          <a:xfrm>
            <a:off x="41216981" y="1016362"/>
            <a:ext cx="1881301" cy="2545852"/>
            <a:chOff x="11140977" y="745237"/>
            <a:chExt cx="522582" cy="530387"/>
          </a:xfrm>
        </p:grpSpPr>
        <p:sp>
          <p:nvSpPr>
            <p:cNvPr id="37" name="Google Shape;37;p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 name="Google Shape;38;p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39" name="Google Shape;39;p5"/>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0" name="Google Shape;40;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image" Target="../media/image4.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1" y="1016362"/>
            <a:ext cx="1881301" cy="2545852"/>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hyperlink" Target="https://itp.nyu.edu/physcomp/lessons/accelerometers-gyros-and-imus-the-basics" TargetMode="External"/><Relationship Id="rId5" Type="http://schemas.openxmlformats.org/officeDocument/2006/relationships/image" Target="../media/image9.png"/><Relationship Id="rId6"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nvSpPr>
        <p:spPr>
          <a:xfrm>
            <a:off x="6816425" y="1532025"/>
            <a:ext cx="359229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chemeClr val="lt1"/>
                </a:solidFill>
                <a:latin typeface="Arial"/>
                <a:ea typeface="Arial"/>
                <a:cs typeface="Arial"/>
                <a:sym typeface="Arial"/>
              </a:rPr>
              <a:t>Knight Foundation School of Computing and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chemeClr val="lt1"/>
                </a:solidFill>
                <a:latin typeface="Arial"/>
                <a:ea typeface="Arial"/>
                <a:cs typeface="Arial"/>
                <a:sym typeface="Arial"/>
              </a:rPr>
              <a:t>Summer 2022 Capstone I Design Project </a:t>
            </a:r>
            <a:endParaRPr b="0" i="0" sz="1400" u="none" cap="none" strike="noStrike">
              <a:solidFill>
                <a:srgbClr val="000000"/>
              </a:solidFill>
              <a:latin typeface="Arial"/>
              <a:ea typeface="Arial"/>
              <a:cs typeface="Arial"/>
              <a:sym typeface="Arial"/>
            </a:endParaRPr>
          </a:p>
        </p:txBody>
      </p:sp>
      <p:sp>
        <p:nvSpPr>
          <p:cNvPr id="46" name="Google Shape;46;p1"/>
          <p:cNvSpPr txBox="1"/>
          <p:nvPr/>
        </p:nvSpPr>
        <p:spPr>
          <a:xfrm>
            <a:off x="6816436" y="3817362"/>
            <a:ext cx="35204400" cy="33918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Level Bar</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b="0" i="0" lang="en-US" sz="3500" u="none" cap="none" strike="noStrike">
                <a:solidFill>
                  <a:schemeClr val="lt1"/>
                </a:solidFill>
                <a:latin typeface="Arial"/>
                <a:ea typeface="Arial"/>
                <a:cs typeface="Arial"/>
                <a:sym typeface="Arial"/>
              </a:rPr>
              <a:t>Christopher Puglisi, Jose Fernandez, Jorge Jaime-Hernandez, Alejandro Cores, Luis Artimez</a:t>
            </a:r>
            <a:endParaRPr b="0" i="0" sz="35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Michael Bucar,</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Product Owner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Masoud Sadjadi, Florida International University</a:t>
            </a:r>
            <a:endParaRPr b="0" i="0" sz="1400" u="none" cap="none" strike="noStrike">
              <a:solidFill>
                <a:srgbClr val="000000"/>
              </a:solidFill>
              <a:latin typeface="Arial"/>
              <a:ea typeface="Arial"/>
              <a:cs typeface="Arial"/>
              <a:sym typeface="Arial"/>
            </a:endParaRPr>
          </a:p>
        </p:txBody>
      </p:sp>
      <p:sp>
        <p:nvSpPr>
          <p:cNvPr id="47" name="Google Shape;47;p1"/>
          <p:cNvSpPr txBox="1"/>
          <p:nvPr/>
        </p:nvSpPr>
        <p:spPr>
          <a:xfrm>
            <a:off x="10519950" y="83810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48" name="Google Shape;48;p1"/>
          <p:cNvSpPr txBox="1"/>
          <p:nvPr/>
        </p:nvSpPr>
        <p:spPr>
          <a:xfrm>
            <a:off x="22720469" y="8381014"/>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5433000" y="838102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50" name="Google Shape;50;p1"/>
          <p:cNvSpPr txBox="1"/>
          <p:nvPr/>
        </p:nvSpPr>
        <p:spPr>
          <a:xfrm>
            <a:off x="10519950" y="1611556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HARDWARE</a:t>
            </a:r>
            <a:endParaRPr b="0" i="0" sz="1400" u="none" cap="none" strike="noStrike">
              <a:solidFill>
                <a:srgbClr val="000000"/>
              </a:solidFill>
              <a:latin typeface="Arial"/>
              <a:ea typeface="Arial"/>
              <a:cs typeface="Arial"/>
              <a:sym typeface="Arial"/>
            </a:endParaRPr>
          </a:p>
        </p:txBody>
      </p:sp>
      <p:sp>
        <p:nvSpPr>
          <p:cNvPr id="51" name="Google Shape;51;p1"/>
          <p:cNvSpPr txBox="1"/>
          <p:nvPr/>
        </p:nvSpPr>
        <p:spPr>
          <a:xfrm>
            <a:off x="22720481" y="16153664"/>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SOFTWARE</a:t>
            </a:r>
            <a:endParaRPr b="0" i="0" sz="1400" u="none" cap="none" strike="noStrike">
              <a:solidFill>
                <a:srgbClr val="000000"/>
              </a:solidFill>
              <a:latin typeface="Arial"/>
              <a:ea typeface="Arial"/>
              <a:cs typeface="Arial"/>
              <a:sym typeface="Arial"/>
            </a:endParaRPr>
          </a:p>
        </p:txBody>
      </p:sp>
      <p:sp>
        <p:nvSpPr>
          <p:cNvPr id="52" name="Google Shape;52;p1"/>
          <p:cNvSpPr txBox="1"/>
          <p:nvPr/>
        </p:nvSpPr>
        <p:spPr>
          <a:xfrm>
            <a:off x="35661600" y="1618515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53" name="Google Shape;53;p1"/>
          <p:cNvSpPr txBox="1"/>
          <p:nvPr/>
        </p:nvSpPr>
        <p:spPr>
          <a:xfrm>
            <a:off x="10519950" y="238501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54" name="Google Shape;54;p1"/>
          <p:cNvSpPr txBox="1"/>
          <p:nvPr/>
        </p:nvSpPr>
        <p:spPr>
          <a:xfrm>
            <a:off x="22720469" y="238501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55" name="Google Shape;55;p1"/>
          <p:cNvSpPr txBox="1"/>
          <p:nvPr/>
        </p:nvSpPr>
        <p:spPr>
          <a:xfrm>
            <a:off x="35661600" y="23039738"/>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REFERENCES</a:t>
            </a:r>
            <a:endParaRPr b="0" i="0" sz="1400" u="none" cap="none" strike="noStrike">
              <a:solidFill>
                <a:srgbClr val="000000"/>
              </a:solidFill>
              <a:latin typeface="Arial"/>
              <a:ea typeface="Arial"/>
              <a:cs typeface="Arial"/>
              <a:sym typeface="Arial"/>
            </a:endParaRPr>
          </a:p>
        </p:txBody>
      </p:sp>
      <p:sp>
        <p:nvSpPr>
          <p:cNvPr id="56" name="Google Shape;56;p1"/>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Michael Bucar. We thank Michael Bucar for his assistance and mentorship that we received throughout the senior design project.</a:t>
            </a:r>
            <a:endParaRPr b="0" i="0" sz="1400" u="none" cap="none" strike="noStrike">
              <a:solidFill>
                <a:srgbClr val="000000"/>
              </a:solidFill>
              <a:latin typeface="Arial"/>
              <a:ea typeface="Arial"/>
              <a:cs typeface="Arial"/>
              <a:sym typeface="Arial"/>
            </a:endParaRPr>
          </a:p>
        </p:txBody>
      </p:sp>
      <p:sp>
        <p:nvSpPr>
          <p:cNvPr id="57" name="Google Shape;57;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pic>
        <p:nvPicPr>
          <p:cNvPr id="58" name="Google Shape;58;p1"/>
          <p:cNvPicPr preferRelativeResize="0"/>
          <p:nvPr/>
        </p:nvPicPr>
        <p:blipFill rotWithShape="1">
          <a:blip r:embed="rId3">
            <a:alphaModFix/>
          </a:blip>
          <a:srcRect b="-3368" l="0" r="0" t="3370"/>
          <a:stretch/>
        </p:blipFill>
        <p:spPr>
          <a:xfrm>
            <a:off x="426550" y="846224"/>
            <a:ext cx="4941301" cy="2830301"/>
          </a:xfrm>
          <a:prstGeom prst="rect">
            <a:avLst/>
          </a:prstGeom>
          <a:noFill/>
          <a:ln>
            <a:noFill/>
          </a:ln>
        </p:spPr>
      </p:pic>
      <p:sp>
        <p:nvSpPr>
          <p:cNvPr id="59" name="Google Shape;59;p1"/>
          <p:cNvSpPr txBox="1"/>
          <p:nvPr/>
        </p:nvSpPr>
        <p:spPr>
          <a:xfrm>
            <a:off x="7727550" y="9042825"/>
            <a:ext cx="9832800" cy="6445500"/>
          </a:xfrm>
          <a:prstGeom prst="rect">
            <a:avLst/>
          </a:prstGeom>
          <a:noFill/>
          <a:ln>
            <a:noFill/>
          </a:ln>
        </p:spPr>
        <p:txBody>
          <a:bodyPr anchorCtr="0" anchor="ctr" bIns="91425" lIns="91425" spcFirstLastPara="1" rIns="91425" wrap="square" tIns="91425">
            <a:noAutofit/>
          </a:bodyPr>
          <a:lstStyle/>
          <a:p>
            <a:pPr indent="0" lvl="0" marL="0" marR="0" rtl="0" algn="just">
              <a:lnSpc>
                <a:spcPct val="150000"/>
              </a:lnSpc>
              <a:spcBef>
                <a:spcPts val="0"/>
              </a:spcBef>
              <a:spcAft>
                <a:spcPts val="600"/>
              </a:spcAft>
              <a:buClr>
                <a:srgbClr val="000000"/>
              </a:buClr>
              <a:buSzPts val="3109"/>
              <a:buFont typeface="Arial"/>
              <a:buNone/>
            </a:pPr>
            <a:r>
              <a:rPr b="0" i="0" lang="en-US" sz="3109" u="none" cap="none" strike="noStrike">
                <a:solidFill>
                  <a:schemeClr val="lt1"/>
                </a:solidFill>
                <a:latin typeface="Roboto Slab"/>
                <a:ea typeface="Roboto Slab"/>
                <a:cs typeface="Roboto Slab"/>
                <a:sym typeface="Roboto Slab"/>
              </a:rPr>
              <a:t>This project is meant to create an apparatus that fits onto a bench press bar, curling bar, etc. that determines through a visual cue to the user whether the bar they are lifting is deviating from up to 2 of the 3 key dimensional planes. The goal is to attain a "perfect rep" where physiological alignment is correct. The project also strives to provide a user friendly UI that is easily maneuverable and understandable.</a:t>
            </a:r>
            <a:endParaRPr b="0" i="0" sz="3109" u="none" cap="none" strike="noStrike">
              <a:solidFill>
                <a:schemeClr val="lt1"/>
              </a:solidFill>
              <a:latin typeface="Roboto Slab"/>
              <a:ea typeface="Roboto Slab"/>
              <a:cs typeface="Roboto Slab"/>
              <a:sym typeface="Roboto Slab"/>
            </a:endParaRPr>
          </a:p>
        </p:txBody>
      </p:sp>
      <p:sp>
        <p:nvSpPr>
          <p:cNvPr id="60" name="Google Shape;60;p1"/>
          <p:cNvSpPr txBox="1"/>
          <p:nvPr/>
        </p:nvSpPr>
        <p:spPr>
          <a:xfrm>
            <a:off x="20150025" y="9042825"/>
            <a:ext cx="9498000" cy="4692900"/>
          </a:xfrm>
          <a:prstGeom prst="rect">
            <a:avLst/>
          </a:prstGeom>
          <a:noFill/>
          <a:ln>
            <a:noFill/>
          </a:ln>
        </p:spPr>
        <p:txBody>
          <a:bodyPr anchorCtr="0" anchor="ctr" bIns="91425" lIns="91425" spcFirstLastPara="1" rIns="91425" wrap="square" tIns="91425">
            <a:noAutofit/>
          </a:bodyPr>
          <a:lstStyle/>
          <a:p>
            <a:pPr indent="0" lvl="0" marL="0" marR="0" rtl="0" algn="just">
              <a:lnSpc>
                <a:spcPct val="150000"/>
              </a:lnSpc>
              <a:spcBef>
                <a:spcPts val="0"/>
              </a:spcBef>
              <a:spcAft>
                <a:spcPts val="600"/>
              </a:spcAft>
              <a:buClr>
                <a:srgbClr val="000000"/>
              </a:buClr>
              <a:buSzPts val="3109"/>
              <a:buFont typeface="Arial"/>
              <a:buNone/>
            </a:pPr>
            <a:r>
              <a:rPr b="0" i="0" lang="en-US" sz="3109" u="none" cap="none" strike="noStrike">
                <a:solidFill>
                  <a:schemeClr val="lt1"/>
                </a:solidFill>
                <a:latin typeface="Roboto Slab"/>
                <a:ea typeface="Roboto Slab"/>
                <a:cs typeface="Roboto Slab"/>
                <a:sym typeface="Roboto Slab"/>
              </a:rPr>
              <a:t>There is no way currently to detect if you are performing a truly “perfect” rep inside a gym setting  or even at home due to each person’s physique being different. So performing a “perfect” rep is near impossible. There is also no way to see if the rep is consistent with the vertical axis</a:t>
            </a:r>
            <a:endParaRPr b="0" i="0" sz="3109" u="none" cap="none" strike="noStrike">
              <a:solidFill>
                <a:schemeClr val="lt1"/>
              </a:solidFill>
              <a:latin typeface="Roboto Slab"/>
              <a:ea typeface="Roboto Slab"/>
              <a:cs typeface="Roboto Slab"/>
              <a:sym typeface="Roboto Slab"/>
            </a:endParaRPr>
          </a:p>
        </p:txBody>
      </p:sp>
      <p:sp>
        <p:nvSpPr>
          <p:cNvPr id="61" name="Google Shape;61;p1"/>
          <p:cNvSpPr txBox="1"/>
          <p:nvPr/>
        </p:nvSpPr>
        <p:spPr>
          <a:xfrm>
            <a:off x="32232750" y="9042825"/>
            <a:ext cx="10458600" cy="2784600"/>
          </a:xfrm>
          <a:prstGeom prst="rect">
            <a:avLst/>
          </a:prstGeom>
          <a:noFill/>
          <a:ln>
            <a:noFill/>
          </a:ln>
        </p:spPr>
        <p:txBody>
          <a:bodyPr anchorCtr="0" anchor="ctr" bIns="91425" lIns="91425" spcFirstLastPara="1" rIns="91425" wrap="square" tIns="91425">
            <a:noAutofit/>
          </a:bodyPr>
          <a:lstStyle/>
          <a:p>
            <a:pPr indent="0" lvl="0" marL="0" marR="0" rtl="0" algn="just">
              <a:lnSpc>
                <a:spcPct val="150000"/>
              </a:lnSpc>
              <a:spcBef>
                <a:spcPts val="0"/>
              </a:spcBef>
              <a:spcAft>
                <a:spcPts val="600"/>
              </a:spcAft>
              <a:buClr>
                <a:srgbClr val="000000"/>
              </a:buClr>
              <a:buSzPts val="3109"/>
              <a:buFont typeface="Arial"/>
              <a:buNone/>
            </a:pPr>
            <a:r>
              <a:rPr b="0" i="0" lang="en-US" sz="3109" u="none" cap="none" strike="noStrike">
                <a:solidFill>
                  <a:schemeClr val="lt1"/>
                </a:solidFill>
                <a:latin typeface="Roboto Slab"/>
                <a:ea typeface="Roboto Slab"/>
                <a:cs typeface="Roboto Slab"/>
                <a:sym typeface="Roboto Slab"/>
              </a:rPr>
              <a:t>A gym barbell is the only requirement for the Level Bar. Hardware and software is directly implemented into the device, thus there is no need for an internet connection. </a:t>
            </a:r>
            <a:endParaRPr b="0" i="0" sz="3109" u="none" cap="none" strike="noStrike">
              <a:solidFill>
                <a:schemeClr val="lt1"/>
              </a:solidFill>
              <a:latin typeface="Roboto Slab"/>
              <a:ea typeface="Roboto Slab"/>
              <a:cs typeface="Roboto Slab"/>
              <a:sym typeface="Roboto Slab"/>
            </a:endParaRPr>
          </a:p>
        </p:txBody>
      </p:sp>
      <p:sp>
        <p:nvSpPr>
          <p:cNvPr id="62" name="Google Shape;62;p1"/>
          <p:cNvSpPr txBox="1"/>
          <p:nvPr/>
        </p:nvSpPr>
        <p:spPr>
          <a:xfrm>
            <a:off x="32230800" y="23587850"/>
            <a:ext cx="10717500" cy="7240500"/>
          </a:xfrm>
          <a:prstGeom prst="rect">
            <a:avLst/>
          </a:prstGeom>
          <a:noFill/>
          <a:ln>
            <a:noFill/>
          </a:ln>
        </p:spPr>
        <p:txBody>
          <a:bodyPr anchorCtr="0" anchor="ctr" bIns="91425" lIns="91425" spcFirstLastPara="1" rIns="91425" wrap="square" tIns="91425">
            <a:normAutofit lnSpcReduction="20000"/>
          </a:bodyPr>
          <a:lstStyle/>
          <a:p>
            <a:pPr indent="0" lvl="0" marL="0" marR="0" rtl="0" algn="l">
              <a:lnSpc>
                <a:spcPct val="115000"/>
              </a:lnSpc>
              <a:spcBef>
                <a:spcPts val="0"/>
              </a:spcBef>
              <a:spcAft>
                <a:spcPts val="0"/>
              </a:spcAft>
              <a:buClr>
                <a:schemeClr val="dk1"/>
              </a:buClr>
              <a:buSzPts val="1100"/>
              <a:buFont typeface="Arial"/>
              <a:buNone/>
            </a:pPr>
            <a:r>
              <a:rPr b="0" i="0" lang="en-US" sz="2900" u="none" cap="none" strike="noStrike">
                <a:solidFill>
                  <a:srgbClr val="F2F2F2"/>
                </a:solidFill>
                <a:latin typeface="Roboto Slab"/>
                <a:ea typeface="Roboto Slab"/>
                <a:cs typeface="Roboto Slab"/>
                <a:sym typeface="Roboto Slab"/>
              </a:rPr>
              <a:t>Arduino:</a:t>
            </a:r>
            <a:endParaRPr b="0" i="0" sz="2900" u="none" cap="none" strike="noStrike">
              <a:solidFill>
                <a:srgbClr val="F2F2F2"/>
              </a:solidFill>
              <a:latin typeface="Roboto Slab"/>
              <a:ea typeface="Roboto Slab"/>
              <a:cs typeface="Roboto Slab"/>
              <a:sym typeface="Roboto Slab"/>
            </a:endParaRPr>
          </a:p>
          <a:p>
            <a:pPr indent="0" lvl="0" marL="0" marR="0" rtl="0" algn="l">
              <a:lnSpc>
                <a:spcPct val="115000"/>
              </a:lnSpc>
              <a:spcBef>
                <a:spcPts val="0"/>
              </a:spcBef>
              <a:spcAft>
                <a:spcPts val="0"/>
              </a:spcAft>
              <a:buClr>
                <a:schemeClr val="dk1"/>
              </a:buClr>
              <a:buSzPts val="1100"/>
              <a:buFont typeface="Arial"/>
              <a:buNone/>
            </a:pPr>
            <a:r>
              <a:rPr b="0" i="0" lang="en-US" sz="2600" u="sng" cap="none" strike="noStrike">
                <a:solidFill>
                  <a:srgbClr val="6D9EEB"/>
                </a:solidFill>
                <a:latin typeface="Roboto Slab"/>
                <a:ea typeface="Roboto Slab"/>
                <a:cs typeface="Roboto Slab"/>
                <a:sym typeface="Roboto Slab"/>
              </a:rPr>
              <a:t>https://docs.arduino.cc/resources/datasheets/ABX00030-datasheet.pdf?_gl=1*5hb628*_ga*OTk4MDQ2MTU0LjE2MzAwMjgwMjI.*_ga_NEXN8H46L5*MTYzODIwNjMwMy4xNC4xLjE2MzgyMDYzMDYuMA</a:t>
            </a:r>
            <a:endParaRPr b="0" i="0" sz="2600" u="sng" cap="none" strike="noStrike">
              <a:solidFill>
                <a:srgbClr val="6D9EEB"/>
              </a:solidFill>
              <a:latin typeface="Roboto Slab"/>
              <a:ea typeface="Roboto Slab"/>
              <a:cs typeface="Roboto Slab"/>
              <a:sym typeface="Roboto Slab"/>
            </a:endParaRPr>
          </a:p>
          <a:p>
            <a:pPr indent="0" lvl="0" marL="0" marR="0" rtl="0" algn="l">
              <a:lnSpc>
                <a:spcPct val="115000"/>
              </a:lnSpc>
              <a:spcBef>
                <a:spcPts val="0"/>
              </a:spcBef>
              <a:spcAft>
                <a:spcPts val="0"/>
              </a:spcAft>
              <a:buClr>
                <a:schemeClr val="dk1"/>
              </a:buClr>
              <a:buSzPts val="1100"/>
              <a:buFont typeface="Arial"/>
              <a:buNone/>
            </a:pPr>
            <a:r>
              <a:rPr b="0" i="0" lang="en-US" sz="2900" u="none" cap="none" strike="noStrike">
                <a:solidFill>
                  <a:schemeClr val="lt1"/>
                </a:solidFill>
                <a:latin typeface="Roboto Slab"/>
                <a:ea typeface="Roboto Slab"/>
                <a:cs typeface="Roboto Slab"/>
                <a:sym typeface="Roboto Slab"/>
              </a:rPr>
              <a:t>Display:</a:t>
            </a:r>
            <a:endParaRPr b="0" i="0" sz="2900" u="none" cap="none" strike="noStrike">
              <a:solidFill>
                <a:schemeClr val="lt1"/>
              </a:solidFill>
              <a:latin typeface="Roboto Slab"/>
              <a:ea typeface="Roboto Slab"/>
              <a:cs typeface="Roboto Slab"/>
              <a:sym typeface="Roboto Slab"/>
            </a:endParaRPr>
          </a:p>
          <a:p>
            <a:pPr indent="0" lvl="0" marL="0" marR="0" rtl="0" algn="l">
              <a:lnSpc>
                <a:spcPct val="115000"/>
              </a:lnSpc>
              <a:spcBef>
                <a:spcPts val="0"/>
              </a:spcBef>
              <a:spcAft>
                <a:spcPts val="0"/>
              </a:spcAft>
              <a:buClr>
                <a:schemeClr val="dk1"/>
              </a:buClr>
              <a:buSzPts val="1100"/>
              <a:buFont typeface="Arial"/>
              <a:buNone/>
            </a:pPr>
            <a:r>
              <a:rPr b="0" i="0" lang="en-US" sz="2600" u="sng" cap="none" strike="noStrike">
                <a:solidFill>
                  <a:srgbClr val="6D9EEB"/>
                </a:solidFill>
                <a:latin typeface="Roboto Slab"/>
                <a:ea typeface="Roboto Slab"/>
                <a:cs typeface="Roboto Slab"/>
                <a:sym typeface="Roboto Slab"/>
              </a:rPr>
              <a:t>https://learn.adafruit.com/2-0-inch-320-x-240-color-ips-tft-display?gclid=Cj0KCQjwuO6WBhDLARIsAIdeyDLMcgjewzQGTOMVqQREp3TLDZXsB_P_nUxUOilDtMkSMWV4oO6qTA8aAi1hEALw_wcB</a:t>
            </a:r>
            <a:endParaRPr b="0" i="0" sz="2600" u="sng" cap="none" strike="noStrike">
              <a:solidFill>
                <a:srgbClr val="6D9EEB"/>
              </a:solidFill>
              <a:latin typeface="Roboto Slab"/>
              <a:ea typeface="Roboto Slab"/>
              <a:cs typeface="Roboto Slab"/>
              <a:sym typeface="Roboto Slab"/>
            </a:endParaRPr>
          </a:p>
          <a:p>
            <a:pPr indent="0" lvl="0" marL="0" marR="0" rtl="0" algn="l">
              <a:lnSpc>
                <a:spcPct val="115000"/>
              </a:lnSpc>
              <a:spcBef>
                <a:spcPts val="0"/>
              </a:spcBef>
              <a:spcAft>
                <a:spcPts val="0"/>
              </a:spcAft>
              <a:buClr>
                <a:schemeClr val="dk1"/>
              </a:buClr>
              <a:buSzPts val="1100"/>
              <a:buFont typeface="Arial"/>
              <a:buNone/>
            </a:pPr>
            <a:r>
              <a:rPr b="0" i="0" lang="en-US" sz="2900" u="none" cap="none" strike="noStrike">
                <a:solidFill>
                  <a:srgbClr val="F2F2F2"/>
                </a:solidFill>
                <a:latin typeface="Roboto Slab"/>
                <a:ea typeface="Roboto Slab"/>
                <a:cs typeface="Roboto Slab"/>
                <a:sym typeface="Roboto Slab"/>
              </a:rPr>
              <a:t>Battery:</a:t>
            </a:r>
            <a:endParaRPr b="0" i="0" sz="2900" u="none" cap="none" strike="noStrike">
              <a:solidFill>
                <a:srgbClr val="F2F2F2"/>
              </a:solidFill>
              <a:latin typeface="Roboto Slab"/>
              <a:ea typeface="Roboto Slab"/>
              <a:cs typeface="Roboto Slab"/>
              <a:sym typeface="Roboto Slab"/>
            </a:endParaRPr>
          </a:p>
          <a:p>
            <a:pPr indent="0" lvl="0" marL="0" marR="0" rtl="0" algn="l">
              <a:lnSpc>
                <a:spcPct val="115000"/>
              </a:lnSpc>
              <a:spcBef>
                <a:spcPts val="0"/>
              </a:spcBef>
              <a:spcAft>
                <a:spcPts val="0"/>
              </a:spcAft>
              <a:buClr>
                <a:schemeClr val="dk1"/>
              </a:buClr>
              <a:buSzPts val="1100"/>
              <a:buFont typeface="Arial"/>
              <a:buNone/>
            </a:pPr>
            <a:r>
              <a:rPr b="0" i="0" lang="en-US" sz="2600" u="sng" cap="none" strike="noStrike">
                <a:solidFill>
                  <a:srgbClr val="6D9EEB"/>
                </a:solidFill>
                <a:latin typeface="Roboto Slab"/>
                <a:ea typeface="Roboto Slab"/>
                <a:cs typeface="Roboto Slab"/>
                <a:sym typeface="Roboto Slab"/>
              </a:rPr>
              <a:t>https://www.reddit.com/r/arduino/comments/jfkxx0/arduino_nano_33_ble_sense_adafruit_liionlipoly/</a:t>
            </a:r>
            <a:r>
              <a:rPr b="0" i="0" lang="en-US" sz="2600" u="none" cap="none" strike="noStrike">
                <a:solidFill>
                  <a:srgbClr val="6D9EEB"/>
                </a:solidFill>
                <a:latin typeface="Roboto Slab"/>
                <a:ea typeface="Roboto Slab"/>
                <a:cs typeface="Roboto Slab"/>
                <a:sym typeface="Roboto Slab"/>
              </a:rPr>
              <a:t> </a:t>
            </a:r>
            <a:endParaRPr b="0" i="0" sz="2600" u="none" cap="none" strike="noStrike">
              <a:solidFill>
                <a:srgbClr val="6D9EEB"/>
              </a:solidFill>
              <a:latin typeface="Roboto Slab"/>
              <a:ea typeface="Roboto Slab"/>
              <a:cs typeface="Roboto Slab"/>
              <a:sym typeface="Roboto Slab"/>
            </a:endParaRPr>
          </a:p>
          <a:p>
            <a:pPr indent="0" lvl="0" marL="0" marR="0" rtl="0" algn="l">
              <a:lnSpc>
                <a:spcPct val="115000"/>
              </a:lnSpc>
              <a:spcBef>
                <a:spcPts val="0"/>
              </a:spcBef>
              <a:spcAft>
                <a:spcPts val="0"/>
              </a:spcAft>
              <a:buClr>
                <a:schemeClr val="dk1"/>
              </a:buClr>
              <a:buSzPts val="1100"/>
              <a:buFont typeface="Arial"/>
              <a:buNone/>
            </a:pPr>
            <a:r>
              <a:rPr b="0" i="0" lang="en-US" sz="2900" u="none" cap="none" strike="noStrike">
                <a:solidFill>
                  <a:srgbClr val="F2F2F2"/>
                </a:solidFill>
                <a:latin typeface="Roboto Slab"/>
                <a:ea typeface="Roboto Slab"/>
                <a:cs typeface="Roboto Slab"/>
                <a:sym typeface="Roboto Slab"/>
              </a:rPr>
              <a:t>Software / IDE / Libraries:</a:t>
            </a:r>
            <a:endParaRPr b="0" i="0" sz="2900" u="none" cap="none" strike="noStrike">
              <a:solidFill>
                <a:srgbClr val="F2F2F2"/>
              </a:solidFill>
              <a:latin typeface="Roboto Slab"/>
              <a:ea typeface="Roboto Slab"/>
              <a:cs typeface="Roboto Slab"/>
              <a:sym typeface="Roboto Slab"/>
            </a:endParaRPr>
          </a:p>
          <a:p>
            <a:pPr indent="0" lvl="0" marL="0" marR="0" rtl="0" algn="l">
              <a:lnSpc>
                <a:spcPct val="115000"/>
              </a:lnSpc>
              <a:spcBef>
                <a:spcPts val="0"/>
              </a:spcBef>
              <a:spcAft>
                <a:spcPts val="0"/>
              </a:spcAft>
              <a:buClr>
                <a:schemeClr val="dk1"/>
              </a:buClr>
              <a:buSzPts val="1100"/>
              <a:buFont typeface="Arial"/>
              <a:buNone/>
            </a:pPr>
            <a:r>
              <a:rPr b="0" i="0" lang="en-US" sz="2600" u="sng" cap="none" strike="noStrike">
                <a:solidFill>
                  <a:srgbClr val="6D9EEB"/>
                </a:solidFill>
                <a:latin typeface="Roboto Slab"/>
                <a:ea typeface="Roboto Slab"/>
                <a:cs typeface="Roboto Slab"/>
                <a:sym typeface="Roboto Slab"/>
              </a:rPr>
              <a:t>https://www.arduino.cc/en/software</a:t>
            </a:r>
            <a:endParaRPr b="0" i="0" sz="2600" u="sng" cap="none" strike="noStrike">
              <a:solidFill>
                <a:srgbClr val="6D9EEB"/>
              </a:solidFill>
              <a:latin typeface="Roboto Slab"/>
              <a:ea typeface="Roboto Slab"/>
              <a:cs typeface="Roboto Slab"/>
              <a:sym typeface="Roboto Slab"/>
            </a:endParaRPr>
          </a:p>
          <a:p>
            <a:pPr indent="0" lvl="0" marL="0" marR="0" rtl="0" algn="l">
              <a:lnSpc>
                <a:spcPct val="115000"/>
              </a:lnSpc>
              <a:spcBef>
                <a:spcPts val="0"/>
              </a:spcBef>
              <a:spcAft>
                <a:spcPts val="0"/>
              </a:spcAft>
              <a:buClr>
                <a:schemeClr val="dk1"/>
              </a:buClr>
              <a:buSzPts val="1100"/>
              <a:buFont typeface="Arial"/>
              <a:buNone/>
            </a:pPr>
            <a:r>
              <a:rPr b="0" i="0" lang="en-US" sz="2600" u="sng" cap="none" strike="noStrike">
                <a:solidFill>
                  <a:srgbClr val="6D9EEB"/>
                </a:solidFill>
                <a:latin typeface="Roboto Slab"/>
                <a:ea typeface="Roboto Slab"/>
                <a:cs typeface="Roboto Slab"/>
                <a:sym typeface="Roboto Slab"/>
                <a:hlinkClick r:id="rId4">
                  <a:extLst>
                    <a:ext uri="{A12FA001-AC4F-418D-AE19-62706E023703}">
                      <ahyp:hlinkClr val="tx"/>
                    </a:ext>
                  </a:extLst>
                </a:hlinkClick>
              </a:rPr>
              <a:t>https://itp.nyu.edu/physcomp/lessons/accelerometers-gyros-and-imus-the-basics</a:t>
            </a:r>
            <a:endParaRPr b="0" i="0" sz="2600" u="sng" cap="none" strike="noStrike">
              <a:solidFill>
                <a:srgbClr val="6D9EEB"/>
              </a:solidFill>
              <a:latin typeface="Roboto Slab"/>
              <a:ea typeface="Roboto Slab"/>
              <a:cs typeface="Roboto Slab"/>
              <a:sym typeface="Roboto Slab"/>
            </a:endParaRPr>
          </a:p>
          <a:p>
            <a:pPr indent="0" lvl="0" marL="0" marR="0" rtl="0" algn="just">
              <a:lnSpc>
                <a:spcPct val="150000"/>
              </a:lnSpc>
              <a:spcBef>
                <a:spcPts val="0"/>
              </a:spcBef>
              <a:spcAft>
                <a:spcPts val="600"/>
              </a:spcAft>
              <a:buClr>
                <a:srgbClr val="000000"/>
              </a:buClr>
              <a:buSzPts val="2600"/>
              <a:buFont typeface="Arial"/>
              <a:buNone/>
            </a:pPr>
            <a:r>
              <a:t/>
            </a:r>
            <a:endParaRPr b="0" i="0" sz="2600" u="none" cap="none" strike="noStrike">
              <a:solidFill>
                <a:schemeClr val="lt1"/>
              </a:solidFill>
              <a:latin typeface="Roboto Slab"/>
              <a:ea typeface="Roboto Slab"/>
              <a:cs typeface="Roboto Slab"/>
              <a:sym typeface="Roboto Slab"/>
            </a:endParaRPr>
          </a:p>
        </p:txBody>
      </p:sp>
      <p:sp>
        <p:nvSpPr>
          <p:cNvPr id="63" name="Google Shape;63;p1"/>
          <p:cNvSpPr txBox="1"/>
          <p:nvPr/>
        </p:nvSpPr>
        <p:spPr>
          <a:xfrm>
            <a:off x="32261100" y="16900150"/>
            <a:ext cx="10458600" cy="4969200"/>
          </a:xfrm>
          <a:prstGeom prst="rect">
            <a:avLst/>
          </a:prstGeom>
          <a:noFill/>
          <a:ln>
            <a:noFill/>
          </a:ln>
        </p:spPr>
        <p:txBody>
          <a:bodyPr anchorCtr="0" anchor="ctr" bIns="91425" lIns="91425" spcFirstLastPara="1" rIns="91425" wrap="square" tIns="91425">
            <a:noAutofit/>
          </a:bodyPr>
          <a:lstStyle/>
          <a:p>
            <a:pPr indent="0" lvl="0" marL="0" marR="0" rtl="0" algn="just">
              <a:lnSpc>
                <a:spcPct val="150000"/>
              </a:lnSpc>
              <a:spcBef>
                <a:spcPts val="0"/>
              </a:spcBef>
              <a:spcAft>
                <a:spcPts val="600"/>
              </a:spcAft>
              <a:buClr>
                <a:srgbClr val="000000"/>
              </a:buClr>
              <a:buSzPts val="3109"/>
              <a:buFont typeface="Arial"/>
              <a:buNone/>
            </a:pPr>
            <a:r>
              <a:rPr b="0" i="0" lang="en-US" sz="3109" u="none" cap="none" strike="noStrike">
                <a:solidFill>
                  <a:schemeClr val="lt1"/>
                </a:solidFill>
                <a:latin typeface="Roboto Slab"/>
                <a:ea typeface="Roboto Slab"/>
                <a:cs typeface="Roboto Slab"/>
                <a:sym typeface="Roboto Slab"/>
              </a:rPr>
              <a:t>A 33 BLE Arduino Nano and an Adafruit 2.0” IPS TFT display were used for the implementation of the project. The new Implementation takes into account the vertical axis so the user can have a consistent rep which will overall lead to a more “perfect” rep.</a:t>
            </a:r>
            <a:endParaRPr b="0" i="0" sz="3109" u="none" cap="none" strike="noStrike">
              <a:solidFill>
                <a:schemeClr val="lt1"/>
              </a:solidFill>
              <a:latin typeface="Roboto Slab"/>
              <a:ea typeface="Roboto Slab"/>
              <a:cs typeface="Roboto Slab"/>
              <a:sym typeface="Roboto Slab"/>
            </a:endParaRPr>
          </a:p>
        </p:txBody>
      </p:sp>
      <p:sp>
        <p:nvSpPr>
          <p:cNvPr id="64" name="Google Shape;64;p1"/>
          <p:cNvSpPr txBox="1"/>
          <p:nvPr/>
        </p:nvSpPr>
        <p:spPr>
          <a:xfrm>
            <a:off x="7660950" y="24647675"/>
            <a:ext cx="9832800" cy="4240500"/>
          </a:xfrm>
          <a:prstGeom prst="rect">
            <a:avLst/>
          </a:prstGeom>
          <a:noFill/>
          <a:ln>
            <a:noFill/>
          </a:ln>
        </p:spPr>
        <p:txBody>
          <a:bodyPr anchorCtr="0" anchor="t" bIns="91425" lIns="91425" spcFirstLastPara="1" rIns="91425" wrap="square" tIns="91425">
            <a:spAutoFit/>
          </a:bodyPr>
          <a:lstStyle/>
          <a:p>
            <a:pPr indent="0" lvl="0" marL="0" marR="0" rtl="0" algn="just">
              <a:lnSpc>
                <a:spcPct val="150000"/>
              </a:lnSpc>
              <a:spcBef>
                <a:spcPts val="0"/>
              </a:spcBef>
              <a:spcAft>
                <a:spcPts val="0"/>
              </a:spcAft>
              <a:buClr>
                <a:srgbClr val="000000"/>
              </a:buClr>
              <a:buSzPts val="3100"/>
              <a:buFont typeface="Arial"/>
              <a:buNone/>
            </a:pPr>
            <a:r>
              <a:rPr b="0" i="0" lang="en-US" sz="3100" u="none" cap="none" strike="noStrike">
                <a:solidFill>
                  <a:srgbClr val="F2F2F2"/>
                </a:solidFill>
                <a:latin typeface="Roboto Slab"/>
                <a:ea typeface="Roboto Slab"/>
                <a:cs typeface="Roboto Slab"/>
                <a:sym typeface="Roboto Slab"/>
              </a:rPr>
              <a:t>The device being able to output an understandable user friendly UI is the most key component that this device performs. The device also calibrates and shows your balance to help you understand your adjustments and if they are correct adjustments for obtaining the “perfect” rep.</a:t>
            </a:r>
            <a:endParaRPr b="0" i="0" sz="1600" u="none" cap="none" strike="noStrike">
              <a:solidFill>
                <a:srgbClr val="000000"/>
              </a:solidFill>
              <a:latin typeface="Arial"/>
              <a:ea typeface="Arial"/>
              <a:cs typeface="Arial"/>
              <a:sym typeface="Arial"/>
            </a:endParaRPr>
          </a:p>
        </p:txBody>
      </p:sp>
      <p:sp>
        <p:nvSpPr>
          <p:cNvPr id="65" name="Google Shape;65;p1"/>
          <p:cNvSpPr txBox="1"/>
          <p:nvPr/>
        </p:nvSpPr>
        <p:spPr>
          <a:xfrm>
            <a:off x="20011125" y="24647675"/>
            <a:ext cx="9702300" cy="4240500"/>
          </a:xfrm>
          <a:prstGeom prst="rect">
            <a:avLst/>
          </a:prstGeom>
          <a:noFill/>
          <a:ln>
            <a:noFill/>
          </a:ln>
        </p:spPr>
        <p:txBody>
          <a:bodyPr anchorCtr="0" anchor="t" bIns="91425" lIns="91425" spcFirstLastPara="1" rIns="91425" wrap="square" tIns="91425">
            <a:spAutoFit/>
          </a:bodyPr>
          <a:lstStyle/>
          <a:p>
            <a:pPr indent="0" lvl="0" marL="0" marR="0" rtl="0" algn="just">
              <a:lnSpc>
                <a:spcPct val="150000"/>
              </a:lnSpc>
              <a:spcBef>
                <a:spcPts val="0"/>
              </a:spcBef>
              <a:spcAft>
                <a:spcPts val="0"/>
              </a:spcAft>
              <a:buClr>
                <a:srgbClr val="000000"/>
              </a:buClr>
              <a:buSzPts val="3100"/>
              <a:buFont typeface="Arial"/>
              <a:buNone/>
            </a:pPr>
            <a:r>
              <a:rPr b="0" i="0" lang="en-US" sz="3100" u="none" cap="none" strike="noStrike">
                <a:solidFill>
                  <a:srgbClr val="F2F2F2"/>
                </a:solidFill>
                <a:latin typeface="Roboto Slab"/>
                <a:ea typeface="Roboto Slab"/>
                <a:cs typeface="Roboto Slab"/>
                <a:sym typeface="Roboto Slab"/>
              </a:rPr>
              <a:t>Eventually a device will be created that is easily accessible during your exercise that will help you perform the “perfect” rep. This semester was focused on implementing a more friendly user UI and improving the sensor reading methods by adding the vertical axis.</a:t>
            </a:r>
            <a:endParaRPr b="0" i="0" sz="1600" u="none" cap="none" strike="noStrike">
              <a:solidFill>
                <a:schemeClr val="dk1"/>
              </a:solidFill>
              <a:latin typeface="Arial"/>
              <a:ea typeface="Arial"/>
              <a:cs typeface="Arial"/>
              <a:sym typeface="Arial"/>
            </a:endParaRPr>
          </a:p>
        </p:txBody>
      </p:sp>
      <p:pic>
        <p:nvPicPr>
          <p:cNvPr id="66" name="Google Shape;66;p1"/>
          <p:cNvPicPr preferRelativeResize="0"/>
          <p:nvPr/>
        </p:nvPicPr>
        <p:blipFill rotWithShape="1">
          <a:blip r:embed="rId5">
            <a:alphaModFix/>
          </a:blip>
          <a:srcRect b="0" l="0" r="22364" t="8941"/>
          <a:stretch/>
        </p:blipFill>
        <p:spPr>
          <a:xfrm rot="-5400000">
            <a:off x="9367000" y="15375012"/>
            <a:ext cx="5814701" cy="9093601"/>
          </a:xfrm>
          <a:prstGeom prst="rect">
            <a:avLst/>
          </a:prstGeom>
          <a:noFill/>
          <a:ln>
            <a:noFill/>
          </a:ln>
        </p:spPr>
      </p:pic>
      <p:pic>
        <p:nvPicPr>
          <p:cNvPr id="67" name="Google Shape;67;p1"/>
          <p:cNvPicPr preferRelativeResize="0"/>
          <p:nvPr/>
        </p:nvPicPr>
        <p:blipFill>
          <a:blip r:embed="rId6">
            <a:alphaModFix/>
          </a:blip>
          <a:stretch>
            <a:fillRect/>
          </a:stretch>
        </p:blipFill>
        <p:spPr>
          <a:xfrm>
            <a:off x="20367425" y="17079599"/>
            <a:ext cx="8989711" cy="568441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