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1" roundtripDataSignature="AMtx7mgje3WkiewliAI3k9Roy3CdldRDZ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Rey</a:t>
            </a:r>
            <a:endParaRPr/>
          </a:p>
        </p:txBody>
      </p:sp>
      <p:sp>
        <p:nvSpPr>
          <p:cNvPr id="229" name="Google Shape;22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ignore for video</a:t>
            </a:r>
            <a:endParaRPr/>
          </a:p>
        </p:txBody>
      </p:sp>
      <p:sp>
        <p:nvSpPr>
          <p:cNvPr id="312" name="Google Shape;312;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ignore for video</a:t>
            </a:r>
            <a:endParaRPr/>
          </a:p>
        </p:txBody>
      </p:sp>
      <p:sp>
        <p:nvSpPr>
          <p:cNvPr id="318" name="Google Shape;318;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ignore for video</a:t>
            </a:r>
            <a:endParaRPr/>
          </a:p>
        </p:txBody>
      </p:sp>
      <p:sp>
        <p:nvSpPr>
          <p:cNvPr id="324" name="Google Shape;32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ignore for video</a:t>
            </a:r>
            <a:endParaRPr/>
          </a:p>
        </p:txBody>
      </p:sp>
      <p:sp>
        <p:nvSpPr>
          <p:cNvPr id="330" name="Google Shape;330;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5" name="Google Shape;335;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1200"/>
              <a:buFont typeface="Arial"/>
              <a:buNone/>
            </a:pPr>
            <a:r>
              <a:rPr lang="en-US"/>
              <a:t>Christian </a:t>
            </a:r>
            <a:r>
              <a:rPr lang="en-US"/>
              <a:t>| Notes: </a:t>
            </a:r>
            <a:r>
              <a:rPr lang="en-US" sz="1200"/>
              <a:t>Due to the limited amount of time, the functionality of developers was not able to be fully realized. However, the foundation has been laid for future developers to easily implement functionality such as a statistics page, a create a question/answer page, and various other course abilities.</a:t>
            </a:r>
            <a:endParaRPr/>
          </a:p>
          <a:p>
            <a:pPr indent="0" lvl="0" marL="0" rtl="0" algn="l">
              <a:spcBef>
                <a:spcPts val="0"/>
              </a:spcBef>
              <a:spcAft>
                <a:spcPts val="0"/>
              </a:spcAft>
              <a:buNone/>
            </a:pPr>
            <a:r>
              <a:t/>
            </a:r>
            <a:endParaRPr/>
          </a:p>
        </p:txBody>
      </p:sp>
      <p:sp>
        <p:nvSpPr>
          <p:cNvPr id="336" name="Google Shape;336;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Christian | Website pictures here</a:t>
            </a:r>
            <a:endParaRPr/>
          </a:p>
        </p:txBody>
      </p:sp>
      <p:sp>
        <p:nvSpPr>
          <p:cNvPr id="343" name="Google Shape;343;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351" name="Google Shape;35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Google Shape;23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Rey</a:t>
            </a:r>
            <a:endParaRPr/>
          </a:p>
        </p:txBody>
      </p:sp>
      <p:sp>
        <p:nvSpPr>
          <p:cNvPr id="236" name="Google Shape;236;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Rey</a:t>
            </a:r>
            <a:endParaRPr/>
          </a:p>
        </p:txBody>
      </p:sp>
      <p:sp>
        <p:nvSpPr>
          <p:cNvPr id="243" name="Google Shape;24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Syed Hussain</a:t>
            </a:r>
            <a:endParaRPr/>
          </a:p>
        </p:txBody>
      </p:sp>
      <p:sp>
        <p:nvSpPr>
          <p:cNvPr id="250" name="Google Shape;250;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Kevin | https://www.youtube.com/watch?v=cyP4Uw2b2XM</a:t>
            </a:r>
            <a:endParaRPr/>
          </a:p>
        </p:txBody>
      </p:sp>
      <p:sp>
        <p:nvSpPr>
          <p:cNvPr id="263" name="Google Shape;26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Rey</a:t>
            </a:r>
            <a:endParaRPr/>
          </a:p>
        </p:txBody>
      </p:sp>
      <p:sp>
        <p:nvSpPr>
          <p:cNvPr id="273" name="Google Shape;27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Ryan</a:t>
            </a:r>
            <a:endParaRPr/>
          </a:p>
        </p:txBody>
      </p:sp>
      <p:sp>
        <p:nvSpPr>
          <p:cNvPr id="283" name="Google Shape;28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ignore for video</a:t>
            </a:r>
            <a:endParaRPr/>
          </a:p>
        </p:txBody>
      </p:sp>
      <p:sp>
        <p:nvSpPr>
          <p:cNvPr id="292" name="Google Shape;292;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ignore for video</a:t>
            </a:r>
            <a:endParaRPr/>
          </a:p>
        </p:txBody>
      </p:sp>
      <p:sp>
        <p:nvSpPr>
          <p:cNvPr id="306" name="Google Shape;30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8"/>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8"/>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1_Two-column slide">
    <p:spTree>
      <p:nvGrpSpPr>
        <p:cNvPr id="93" name="Shape 93"/>
        <p:cNvGrpSpPr/>
        <p:nvPr/>
      </p:nvGrpSpPr>
      <p:grpSpPr>
        <a:xfrm>
          <a:off x="0" y="0"/>
          <a:ext cx="0" cy="0"/>
          <a:chOff x="0" y="0"/>
          <a:chExt cx="0" cy="0"/>
        </a:xfrm>
      </p:grpSpPr>
      <p:sp>
        <p:nvSpPr>
          <p:cNvPr id="94" name="Google Shape;94;p27"/>
          <p:cNvSpPr txBox="1"/>
          <p:nvPr>
            <p:ph idx="1" type="body"/>
          </p:nvPr>
        </p:nvSpPr>
        <p:spPr>
          <a:xfrm>
            <a:off x="1590222" y="1951592"/>
            <a:ext cx="4222800" cy="43389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  Description automatically generated" id="95" name="Google Shape;95;p27"/>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96" name="Google Shape;96;p27"/>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27"/>
          <p:cNvSpPr txBox="1"/>
          <p:nvPr>
            <p:ph idx="2" type="body"/>
          </p:nvPr>
        </p:nvSpPr>
        <p:spPr>
          <a:xfrm>
            <a:off x="6352016" y="1951592"/>
            <a:ext cx="4222800" cy="43389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27"/>
          <p:cNvSpPr txBox="1"/>
          <p:nvPr/>
        </p:nvSpPr>
        <p:spPr>
          <a:xfrm>
            <a:off x="245940"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99" name="Google Shape;99;p27"/>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00" name="Shape 100"/>
        <p:cNvGrpSpPr/>
        <p:nvPr/>
      </p:nvGrpSpPr>
      <p:grpSpPr>
        <a:xfrm>
          <a:off x="0" y="0"/>
          <a:ext cx="0" cy="0"/>
          <a:chOff x="0" y="0"/>
          <a:chExt cx="0" cy="0"/>
        </a:xfrm>
      </p:grpSpPr>
      <p:sp>
        <p:nvSpPr>
          <p:cNvPr id="101" name="Google Shape;101;p28"/>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02" name="Google Shape;102;p28"/>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03" name="Shape 103"/>
        <p:cNvGrpSpPr/>
        <p:nvPr/>
      </p:nvGrpSpPr>
      <p:grpSpPr>
        <a:xfrm>
          <a:off x="0" y="0"/>
          <a:ext cx="0" cy="0"/>
          <a:chOff x="0" y="0"/>
          <a:chExt cx="0" cy="0"/>
        </a:xfrm>
      </p:grpSpPr>
      <p:sp>
        <p:nvSpPr>
          <p:cNvPr id="104" name="Google Shape;104;p29"/>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05" name="Google Shape;105;p29"/>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06" name="Google Shape;106;p29"/>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9"/>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 name="Google Shape;108;p29"/>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109" name="Google Shape;109;p29"/>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10" name="Shape 110"/>
        <p:cNvGrpSpPr/>
        <p:nvPr/>
      </p:nvGrpSpPr>
      <p:grpSpPr>
        <a:xfrm>
          <a:off x="0" y="0"/>
          <a:ext cx="0" cy="0"/>
          <a:chOff x="0" y="0"/>
          <a:chExt cx="0" cy="0"/>
        </a:xfrm>
      </p:grpSpPr>
      <p:sp>
        <p:nvSpPr>
          <p:cNvPr id="111" name="Google Shape;111;p30"/>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12" name="Google Shape;112;p30"/>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13" name="Google Shape;113;p30"/>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4" name="Google Shape;114;p30"/>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5" name="Google Shape;115;p30"/>
          <p:cNvGrpSpPr/>
          <p:nvPr/>
        </p:nvGrpSpPr>
        <p:grpSpPr>
          <a:xfrm>
            <a:off x="3843957" y="582803"/>
            <a:ext cx="7628351" cy="1197932"/>
            <a:chOff x="3840781" y="580943"/>
            <a:chExt cx="7628351" cy="1197932"/>
          </a:xfrm>
        </p:grpSpPr>
        <p:sp>
          <p:nvSpPr>
            <p:cNvPr id="116" name="Google Shape;116;p30"/>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7" name="Google Shape;117;p30"/>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8" name="Google Shape;118;p30"/>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19" name="Google Shape;119;p30"/>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20" name="Google Shape;120;p30"/>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21" name="Shape 121"/>
        <p:cNvGrpSpPr/>
        <p:nvPr/>
      </p:nvGrpSpPr>
      <p:grpSpPr>
        <a:xfrm>
          <a:off x="0" y="0"/>
          <a:ext cx="0" cy="0"/>
          <a:chOff x="0" y="0"/>
          <a:chExt cx="0" cy="0"/>
        </a:xfrm>
      </p:grpSpPr>
      <p:pic>
        <p:nvPicPr>
          <p:cNvPr descr="A picture containing flying, plane, bird&#10;&#10;Description automatically generated" id="122" name="Google Shape;122;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23" name="Google Shape;123;p31"/>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24" name="Google Shape;124;p31"/>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25" name="Google Shape;125;p31"/>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26" name="Google Shape;126;p31"/>
          <p:cNvGrpSpPr/>
          <p:nvPr/>
        </p:nvGrpSpPr>
        <p:grpSpPr>
          <a:xfrm>
            <a:off x="3887648" y="438917"/>
            <a:ext cx="7578438" cy="1195570"/>
            <a:chOff x="3884346" y="453875"/>
            <a:chExt cx="7578438" cy="1195570"/>
          </a:xfrm>
        </p:grpSpPr>
        <p:sp>
          <p:nvSpPr>
            <p:cNvPr id="127" name="Google Shape;127;p31"/>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8" name="Google Shape;128;p31"/>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9" name="Google Shape;129;p31"/>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30" name="Google Shape;130;p31"/>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31"/>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132" name="Google Shape;132;p3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33" name="Shape 133"/>
        <p:cNvGrpSpPr/>
        <p:nvPr/>
      </p:nvGrpSpPr>
      <p:grpSpPr>
        <a:xfrm>
          <a:off x="0" y="0"/>
          <a:ext cx="0" cy="0"/>
          <a:chOff x="0" y="0"/>
          <a:chExt cx="0" cy="0"/>
        </a:xfrm>
      </p:grpSpPr>
      <p:sp>
        <p:nvSpPr>
          <p:cNvPr id="134" name="Google Shape;134;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5" name="Google Shape;135;p32"/>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36" name="Google Shape;136;p32"/>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37" name="Google Shape;137;p32"/>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8" name="Google Shape;138;p32"/>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39" name="Google Shape;139;p32"/>
          <p:cNvGrpSpPr/>
          <p:nvPr/>
        </p:nvGrpSpPr>
        <p:grpSpPr>
          <a:xfrm>
            <a:off x="3893905" y="434340"/>
            <a:ext cx="7570949" cy="1059565"/>
            <a:chOff x="3893905" y="434339"/>
            <a:chExt cx="7570949" cy="1059565"/>
          </a:xfrm>
        </p:grpSpPr>
        <p:sp>
          <p:nvSpPr>
            <p:cNvPr id="140" name="Google Shape;140;p32"/>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1" name="Google Shape;141;p32"/>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2" name="Google Shape;142;p32"/>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43" name="Google Shape;143;p32"/>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44" name="Shape 144"/>
        <p:cNvGrpSpPr/>
        <p:nvPr/>
      </p:nvGrpSpPr>
      <p:grpSpPr>
        <a:xfrm>
          <a:off x="0" y="0"/>
          <a:ext cx="0" cy="0"/>
          <a:chOff x="0" y="0"/>
          <a:chExt cx="0" cy="0"/>
        </a:xfrm>
      </p:grpSpPr>
      <p:sp>
        <p:nvSpPr>
          <p:cNvPr id="145" name="Google Shape;145;p3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sign&#10;&#10;Description automatically generated" id="146" name="Google Shape;146;p33"/>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47" name="Google Shape;147;p33"/>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8" name="Google Shape;148;p33"/>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49" name="Google Shape;149;p33"/>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50" name="Google Shape;150;p33"/>
          <p:cNvGrpSpPr/>
          <p:nvPr/>
        </p:nvGrpSpPr>
        <p:grpSpPr>
          <a:xfrm>
            <a:off x="3632200" y="637953"/>
            <a:ext cx="7976031" cy="2393648"/>
            <a:chOff x="3683000" y="638356"/>
            <a:chExt cx="7976031" cy="2393648"/>
          </a:xfrm>
        </p:grpSpPr>
        <p:sp>
          <p:nvSpPr>
            <p:cNvPr id="151" name="Google Shape;151;p33"/>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2" name="Google Shape;152;p33"/>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3" name="Google Shape;153;p33"/>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54" name="Google Shape;154;p33"/>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155" name="Shape 155"/>
        <p:cNvGrpSpPr/>
        <p:nvPr/>
      </p:nvGrpSpPr>
      <p:grpSpPr>
        <a:xfrm>
          <a:off x="0" y="0"/>
          <a:ext cx="0" cy="0"/>
          <a:chOff x="0" y="0"/>
          <a:chExt cx="0" cy="0"/>
        </a:xfrm>
      </p:grpSpPr>
      <p:sp>
        <p:nvSpPr>
          <p:cNvPr id="156" name="Google Shape;156;p34"/>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57" name="Google Shape;157;p34"/>
          <p:cNvGrpSpPr/>
          <p:nvPr/>
        </p:nvGrpSpPr>
        <p:grpSpPr>
          <a:xfrm rot="10800000">
            <a:off x="10644674" y="5408676"/>
            <a:ext cx="735606" cy="746592"/>
            <a:chOff x="897887" y="745236"/>
            <a:chExt cx="735606" cy="746592"/>
          </a:xfrm>
        </p:grpSpPr>
        <p:sp>
          <p:nvSpPr>
            <p:cNvPr id="158" name="Google Shape;158;p34"/>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9" name="Google Shape;159;p3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60" name="Google Shape;160;p34"/>
          <p:cNvGrpSpPr/>
          <p:nvPr/>
        </p:nvGrpSpPr>
        <p:grpSpPr>
          <a:xfrm flipH="1" rot="10800000">
            <a:off x="789474" y="5408676"/>
            <a:ext cx="735606" cy="746592"/>
            <a:chOff x="897887" y="745236"/>
            <a:chExt cx="735606" cy="746592"/>
          </a:xfrm>
        </p:grpSpPr>
        <p:sp>
          <p:nvSpPr>
            <p:cNvPr id="161" name="Google Shape;161;p34"/>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2" name="Google Shape;162;p3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63" name="Google Shape;163;p34"/>
          <p:cNvGrpSpPr/>
          <p:nvPr/>
        </p:nvGrpSpPr>
        <p:grpSpPr>
          <a:xfrm flipH="1">
            <a:off x="10644674" y="745236"/>
            <a:ext cx="735606" cy="746592"/>
            <a:chOff x="897887" y="745236"/>
            <a:chExt cx="735606" cy="746592"/>
          </a:xfrm>
        </p:grpSpPr>
        <p:sp>
          <p:nvSpPr>
            <p:cNvPr id="164" name="Google Shape;164;p34"/>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5" name="Google Shape;165;p3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66" name="Google Shape;166;p34"/>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7" name="Google Shape;167;p34"/>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68" name="Google Shape;168;p34"/>
          <p:cNvGrpSpPr/>
          <p:nvPr/>
        </p:nvGrpSpPr>
        <p:grpSpPr>
          <a:xfrm flipH="1" rot="-5400000">
            <a:off x="786644" y="682484"/>
            <a:ext cx="731520" cy="747831"/>
            <a:chOff x="897887" y="745236"/>
            <a:chExt cx="731520" cy="747831"/>
          </a:xfrm>
        </p:grpSpPr>
        <p:sp>
          <p:nvSpPr>
            <p:cNvPr id="169" name="Google Shape;169;p34"/>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0" name="Google Shape;170;p34"/>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71" name="Google Shape;171;p34"/>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BABABA"/>
                </a:solidFill>
                <a:latin typeface="Arial"/>
                <a:ea typeface="Arial"/>
                <a:cs typeface="Arial"/>
                <a:sym typeface="Arial"/>
              </a:rPr>
              <a:t>FLORIDA INTERNATIONAL UNIVERSITY</a:t>
            </a:r>
            <a:endParaRPr/>
          </a:p>
        </p:txBody>
      </p:sp>
      <p:sp>
        <p:nvSpPr>
          <p:cNvPr id="172" name="Google Shape;172;p34"/>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73" name="Shape 173"/>
        <p:cNvGrpSpPr/>
        <p:nvPr/>
      </p:nvGrpSpPr>
      <p:grpSpPr>
        <a:xfrm>
          <a:off x="0" y="0"/>
          <a:ext cx="0" cy="0"/>
          <a:chOff x="0" y="0"/>
          <a:chExt cx="0" cy="0"/>
        </a:xfrm>
      </p:grpSpPr>
      <p:pic>
        <p:nvPicPr>
          <p:cNvPr descr="A picture containing screenshot&#10;&#10;Description automatically generated" id="174" name="Google Shape;174;p35"/>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75" name="Google Shape;175;p35"/>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6" name="Google Shape;176;p35"/>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7" name="Google Shape;177;p35"/>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78" name="Shape 178"/>
        <p:cNvGrpSpPr/>
        <p:nvPr/>
      </p:nvGrpSpPr>
      <p:grpSpPr>
        <a:xfrm>
          <a:off x="0" y="0"/>
          <a:ext cx="0" cy="0"/>
          <a:chOff x="0" y="0"/>
          <a:chExt cx="0" cy="0"/>
        </a:xfrm>
      </p:grpSpPr>
      <p:pic>
        <p:nvPicPr>
          <p:cNvPr descr="A close up of a sign&#10;&#10;Description automatically generated" id="179" name="Google Shape;179;p36"/>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80" name="Google Shape;180;p36"/>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3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2" name="Google Shape;182;p36"/>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83" name="Google Shape;183;p3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9"/>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9"/>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9"/>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84" name="Shape 184"/>
        <p:cNvGrpSpPr/>
        <p:nvPr/>
      </p:nvGrpSpPr>
      <p:grpSpPr>
        <a:xfrm>
          <a:off x="0" y="0"/>
          <a:ext cx="0" cy="0"/>
          <a:chOff x="0" y="0"/>
          <a:chExt cx="0" cy="0"/>
        </a:xfrm>
      </p:grpSpPr>
      <p:sp>
        <p:nvSpPr>
          <p:cNvPr id="185" name="Google Shape;185;p3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blue sky&#10;&#10;Description automatically generated" id="186" name="Google Shape;186;p37"/>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87" name="Google Shape;187;p37"/>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88" name="Google Shape;188;p37"/>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 name="Google Shape;189;p37"/>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90" name="Google Shape;190;p37"/>
          <p:cNvGrpSpPr/>
          <p:nvPr/>
        </p:nvGrpSpPr>
        <p:grpSpPr>
          <a:xfrm rot="10800000">
            <a:off x="11087460" y="5596087"/>
            <a:ext cx="522582" cy="530386"/>
            <a:chOff x="2645664" y="2011680"/>
            <a:chExt cx="735606" cy="746592"/>
          </a:xfrm>
        </p:grpSpPr>
        <p:sp>
          <p:nvSpPr>
            <p:cNvPr id="191" name="Google Shape;191;p3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2" name="Google Shape;192;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93" name="Google Shape;193;p37"/>
          <p:cNvGrpSpPr/>
          <p:nvPr/>
        </p:nvGrpSpPr>
        <p:grpSpPr>
          <a:xfrm flipH="1" rot="10800000">
            <a:off x="5539549" y="5593683"/>
            <a:ext cx="522582" cy="530386"/>
            <a:chOff x="2645664" y="2011680"/>
            <a:chExt cx="735606" cy="746592"/>
          </a:xfrm>
        </p:grpSpPr>
        <p:sp>
          <p:nvSpPr>
            <p:cNvPr id="194" name="Google Shape;194;p3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5" name="Google Shape;195;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96" name="Google Shape;196;p37"/>
          <p:cNvGrpSpPr/>
          <p:nvPr/>
        </p:nvGrpSpPr>
        <p:grpSpPr>
          <a:xfrm>
            <a:off x="5540614" y="745361"/>
            <a:ext cx="522582" cy="530386"/>
            <a:chOff x="2645664" y="2011680"/>
            <a:chExt cx="735606" cy="746592"/>
          </a:xfrm>
        </p:grpSpPr>
        <p:sp>
          <p:nvSpPr>
            <p:cNvPr id="197" name="Google Shape;197;p3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8" name="Google Shape;198;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99" name="Google Shape;199;p37"/>
          <p:cNvGrpSpPr/>
          <p:nvPr/>
        </p:nvGrpSpPr>
        <p:grpSpPr>
          <a:xfrm flipH="1">
            <a:off x="11087460" y="742129"/>
            <a:ext cx="522582" cy="530386"/>
            <a:chOff x="2645664" y="2011680"/>
            <a:chExt cx="735606" cy="746592"/>
          </a:xfrm>
        </p:grpSpPr>
        <p:sp>
          <p:nvSpPr>
            <p:cNvPr id="200" name="Google Shape;200;p3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1" name="Google Shape;201;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02" name="Google Shape;202;p37"/>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3" name="Google Shape;203;p37"/>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204" name="Google Shape;204;p37"/>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205" name="Shape 205"/>
        <p:cNvGrpSpPr/>
        <p:nvPr/>
      </p:nvGrpSpPr>
      <p:grpSpPr>
        <a:xfrm>
          <a:off x="0" y="0"/>
          <a:ext cx="0" cy="0"/>
          <a:chOff x="0" y="0"/>
          <a:chExt cx="0" cy="0"/>
        </a:xfrm>
      </p:grpSpPr>
      <p:sp>
        <p:nvSpPr>
          <p:cNvPr id="206" name="Google Shape;206;p3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07" name="Google Shape;207;p38"/>
          <p:cNvGrpSpPr/>
          <p:nvPr/>
        </p:nvGrpSpPr>
        <p:grpSpPr>
          <a:xfrm>
            <a:off x="5539549" y="745237"/>
            <a:ext cx="522582" cy="530387"/>
            <a:chOff x="5537620" y="745237"/>
            <a:chExt cx="522582" cy="530387"/>
          </a:xfrm>
        </p:grpSpPr>
        <p:sp>
          <p:nvSpPr>
            <p:cNvPr id="208" name="Google Shape;208;p38"/>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9" name="Google Shape;209;p38"/>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10" name="Google Shape;210;p38"/>
          <p:cNvGrpSpPr/>
          <p:nvPr/>
        </p:nvGrpSpPr>
        <p:grpSpPr>
          <a:xfrm flipH="1" rot="10800000">
            <a:off x="5539549" y="5593682"/>
            <a:ext cx="522582" cy="530386"/>
            <a:chOff x="5537620" y="745237"/>
            <a:chExt cx="522582" cy="530387"/>
          </a:xfrm>
        </p:grpSpPr>
        <p:sp>
          <p:nvSpPr>
            <p:cNvPr id="211" name="Google Shape;211;p38"/>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2" name="Google Shape;212;p38"/>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13" name="Google Shape;213;p38"/>
          <p:cNvGrpSpPr/>
          <p:nvPr/>
        </p:nvGrpSpPr>
        <p:grpSpPr>
          <a:xfrm>
            <a:off x="11086608" y="745237"/>
            <a:ext cx="522582" cy="530387"/>
            <a:chOff x="11140977" y="745237"/>
            <a:chExt cx="522582" cy="530387"/>
          </a:xfrm>
        </p:grpSpPr>
        <p:sp>
          <p:nvSpPr>
            <p:cNvPr id="214" name="Google Shape;214;p3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5" name="Google Shape;215;p3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16" name="Google Shape;216;p38"/>
          <p:cNvGrpSpPr/>
          <p:nvPr/>
        </p:nvGrpSpPr>
        <p:grpSpPr>
          <a:xfrm flipH="1" rot="10800000">
            <a:off x="11086608" y="5593682"/>
            <a:ext cx="522582" cy="530386"/>
            <a:chOff x="11140977" y="745237"/>
            <a:chExt cx="522582" cy="530387"/>
          </a:xfrm>
        </p:grpSpPr>
        <p:sp>
          <p:nvSpPr>
            <p:cNvPr id="217" name="Google Shape;217;p3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8" name="Google Shape;218;p3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19" name="Google Shape;219;p38"/>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20" name="Google Shape;220;p38"/>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21" name="Google Shape;221;p38"/>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22" name="Google Shape;222;p38"/>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3" name="Google Shape;223;p38"/>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4" name="Google Shape;224;p38"/>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225" name="Google Shape;225;p38"/>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22" name="Shape 22"/>
        <p:cNvGrpSpPr/>
        <p:nvPr/>
      </p:nvGrpSpPr>
      <p:grpSpPr>
        <a:xfrm>
          <a:off x="0" y="0"/>
          <a:ext cx="0" cy="0"/>
          <a:chOff x="0" y="0"/>
          <a:chExt cx="0" cy="0"/>
        </a:xfrm>
      </p:grpSpPr>
      <p:sp>
        <p:nvSpPr>
          <p:cNvPr id="23" name="Google Shape;23;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4" name="Google Shape;24;p20"/>
          <p:cNvGrpSpPr/>
          <p:nvPr/>
        </p:nvGrpSpPr>
        <p:grpSpPr>
          <a:xfrm flipH="1" rot="10800000">
            <a:off x="11185080" y="298640"/>
            <a:ext cx="735606" cy="746592"/>
            <a:chOff x="10666920" y="5421408"/>
            <a:chExt cx="735606" cy="746592"/>
          </a:xfrm>
        </p:grpSpPr>
        <p:sp>
          <p:nvSpPr>
            <p:cNvPr id="25" name="Google Shape;25;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 name="Google Shape;26;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7" name="Google Shape;27;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29" name="Google Shape;29;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30" name="Google Shape;30;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31" name="Google Shape;31;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32" name="Google Shape;32;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33" name="Shape 33"/>
        <p:cNvGrpSpPr/>
        <p:nvPr/>
      </p:nvGrpSpPr>
      <p:grpSpPr>
        <a:xfrm>
          <a:off x="0" y="0"/>
          <a:ext cx="0" cy="0"/>
          <a:chOff x="0" y="0"/>
          <a:chExt cx="0" cy="0"/>
        </a:xfrm>
      </p:grpSpPr>
      <p:sp>
        <p:nvSpPr>
          <p:cNvPr id="34" name="Google Shape;34;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35" name="Google Shape;35;p21"/>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36" name="Google Shape;36;p2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2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38" name="Google Shape;38;p21"/>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39" name="Google Shape;39;p2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0" name="Google Shape;40;p21"/>
          <p:cNvGrpSpPr/>
          <p:nvPr/>
        </p:nvGrpSpPr>
        <p:grpSpPr>
          <a:xfrm flipH="1" rot="10800000">
            <a:off x="5539549" y="5593682"/>
            <a:ext cx="522582" cy="530386"/>
            <a:chOff x="5537620" y="745237"/>
            <a:chExt cx="522582" cy="530387"/>
          </a:xfrm>
        </p:grpSpPr>
        <p:sp>
          <p:nvSpPr>
            <p:cNvPr id="41" name="Google Shape;41;p2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2" name="Google Shape;42;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3" name="Google Shape;43;p21"/>
          <p:cNvGrpSpPr/>
          <p:nvPr/>
        </p:nvGrpSpPr>
        <p:grpSpPr>
          <a:xfrm>
            <a:off x="5539549" y="745237"/>
            <a:ext cx="522582" cy="529650"/>
            <a:chOff x="5537620" y="745237"/>
            <a:chExt cx="522582" cy="529650"/>
          </a:xfrm>
        </p:grpSpPr>
        <p:sp>
          <p:nvSpPr>
            <p:cNvPr id="44" name="Google Shape;44;p2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 name="Google Shape;45;p21"/>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6" name="Google Shape;46;p21"/>
          <p:cNvGrpSpPr/>
          <p:nvPr/>
        </p:nvGrpSpPr>
        <p:grpSpPr>
          <a:xfrm>
            <a:off x="11086608" y="745237"/>
            <a:ext cx="522582" cy="530387"/>
            <a:chOff x="11140977" y="745237"/>
            <a:chExt cx="522582" cy="530387"/>
          </a:xfrm>
        </p:grpSpPr>
        <p:sp>
          <p:nvSpPr>
            <p:cNvPr id="47" name="Google Shape;47;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8" name="Google Shape;48;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9" name="Google Shape;49;p21"/>
          <p:cNvGrpSpPr/>
          <p:nvPr/>
        </p:nvGrpSpPr>
        <p:grpSpPr>
          <a:xfrm flipH="1" rot="10800000">
            <a:off x="11086608" y="5593682"/>
            <a:ext cx="522582" cy="530386"/>
            <a:chOff x="11140977" y="745237"/>
            <a:chExt cx="522582" cy="530387"/>
          </a:xfrm>
        </p:grpSpPr>
        <p:sp>
          <p:nvSpPr>
            <p:cNvPr id="50" name="Google Shape;50;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 name="Google Shape;51;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2" name="Google Shape;52;p2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53" name="Google Shape;53;p2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54" name="Shape 54"/>
        <p:cNvGrpSpPr/>
        <p:nvPr/>
      </p:nvGrpSpPr>
      <p:grpSpPr>
        <a:xfrm>
          <a:off x="0" y="0"/>
          <a:ext cx="0" cy="0"/>
          <a:chOff x="0" y="0"/>
          <a:chExt cx="0" cy="0"/>
        </a:xfrm>
      </p:grpSpPr>
      <p:sp>
        <p:nvSpPr>
          <p:cNvPr id="55" name="Google Shape;55;p22"/>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6" name="Google Shape;56;p2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57" name="Google Shape;57;p22"/>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8" name="Shape 58"/>
        <p:cNvGrpSpPr/>
        <p:nvPr/>
      </p:nvGrpSpPr>
      <p:grpSpPr>
        <a:xfrm>
          <a:off x="0" y="0"/>
          <a:ext cx="0" cy="0"/>
          <a:chOff x="0" y="0"/>
          <a:chExt cx="0" cy="0"/>
        </a:xfrm>
      </p:grpSpPr>
      <p:pic>
        <p:nvPicPr>
          <p:cNvPr descr="A screenshot of a cell phone&#10;&#10;Description automatically generated" id="59" name="Google Shape;59;p23"/>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60" name="Google Shape;60;p23"/>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a:solidFill>
                <a:srgbClr val="3F3F3F"/>
              </a:solidFill>
              <a:latin typeface="Arial"/>
              <a:ea typeface="Arial"/>
              <a:cs typeface="Arial"/>
              <a:sym typeface="Arial"/>
            </a:endParaRPr>
          </a:p>
        </p:txBody>
      </p:sp>
      <p:sp>
        <p:nvSpPr>
          <p:cNvPr id="61" name="Google Shape;61;p23"/>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23"/>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3"/>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4" name="Shape 64"/>
        <p:cNvGrpSpPr/>
        <p:nvPr/>
      </p:nvGrpSpPr>
      <p:grpSpPr>
        <a:xfrm>
          <a:off x="0" y="0"/>
          <a:ext cx="0" cy="0"/>
          <a:chOff x="0" y="0"/>
          <a:chExt cx="0" cy="0"/>
        </a:xfrm>
      </p:grpSpPr>
      <p:pic>
        <p:nvPicPr>
          <p:cNvPr descr="A picture containing holding, yellow, colorful, sign&#10;&#10;Description automatically generated" id="65" name="Google Shape;65;p24"/>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6" name="Google Shape;66;p24"/>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24"/>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2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69" name="Google Shape;69;p2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0" name="Shape 70"/>
        <p:cNvGrpSpPr/>
        <p:nvPr/>
      </p:nvGrpSpPr>
      <p:grpSpPr>
        <a:xfrm>
          <a:off x="0" y="0"/>
          <a:ext cx="0" cy="0"/>
          <a:chOff x="0" y="0"/>
          <a:chExt cx="0" cy="0"/>
        </a:xfrm>
      </p:grpSpPr>
      <p:sp>
        <p:nvSpPr>
          <p:cNvPr id="71" name="Google Shape;71;p25"/>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 name="Google Shape;72;p25"/>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5"/>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4" name="Google Shape;74;p25"/>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75" name="Google Shape;75;p25"/>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76" name="Google Shape;76;p25"/>
          <p:cNvGrpSpPr/>
          <p:nvPr/>
        </p:nvGrpSpPr>
        <p:grpSpPr>
          <a:xfrm>
            <a:off x="2393879" y="0"/>
            <a:ext cx="9798121" cy="6889337"/>
            <a:chOff x="2421466" y="-1"/>
            <a:chExt cx="9810796" cy="6874007"/>
          </a:xfrm>
        </p:grpSpPr>
        <p:sp>
          <p:nvSpPr>
            <p:cNvPr id="77" name="Google Shape;77;p25"/>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8" name="Google Shape;78;p25"/>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9" name="Google Shape;79;p25"/>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0" name="Google Shape;80;p25"/>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81" name="Google Shape;81;p25"/>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82" name="Shape 82"/>
        <p:cNvGrpSpPr/>
        <p:nvPr/>
      </p:nvGrpSpPr>
      <p:grpSpPr>
        <a:xfrm>
          <a:off x="0" y="0"/>
          <a:ext cx="0" cy="0"/>
          <a:chOff x="0" y="0"/>
          <a:chExt cx="0" cy="0"/>
        </a:xfrm>
      </p:grpSpPr>
      <p:pic>
        <p:nvPicPr>
          <p:cNvPr id="83" name="Google Shape;83;p2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84" name="Google Shape;84;p2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5" name="Google Shape;85;p2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86" name="Google Shape;86;p2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87" name="Google Shape;87;p26"/>
          <p:cNvGrpSpPr/>
          <p:nvPr/>
        </p:nvGrpSpPr>
        <p:grpSpPr>
          <a:xfrm>
            <a:off x="3721835" y="773552"/>
            <a:ext cx="7988141" cy="2408473"/>
            <a:chOff x="3673920" y="736031"/>
            <a:chExt cx="7988141" cy="2408473"/>
          </a:xfrm>
        </p:grpSpPr>
        <p:sp>
          <p:nvSpPr>
            <p:cNvPr id="88" name="Google Shape;88;p2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9" name="Google Shape;89;p2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 name="Google Shape;90;p2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 name="Google Shape;91;p2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92" name="Google Shape;92;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slideLayout" Target="../slideLayouts/slideLayout2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23" Type="http://schemas.openxmlformats.org/officeDocument/2006/relationships/theme" Target="../theme/theme2.xml"/><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7"/>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4.png"/><Relationship Id="rId4" Type="http://schemas.openxmlformats.org/officeDocument/2006/relationships/image" Target="../media/image37.png"/><Relationship Id="rId5" Type="http://schemas.openxmlformats.org/officeDocument/2006/relationships/image" Target="../media/image30.png"/><Relationship Id="rId6"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hyperlink" Target="mailto:rmara020@fiu.edu" TargetMode="External"/><Relationship Id="rId4" Type="http://schemas.openxmlformats.org/officeDocument/2006/relationships/hyperlink" Target="mailto:aais001@fiu.edu" TargetMode="External"/><Relationship Id="rId5" Type="http://schemas.openxmlformats.org/officeDocument/2006/relationships/hyperlink" Target="mailto:rship009@fiu.edu" TargetMode="External"/><Relationship Id="rId6" Type="http://schemas.openxmlformats.org/officeDocument/2006/relationships/hyperlink" Target="mailto:rship009@fiu.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1.png"/><Relationship Id="rId4" Type="http://schemas.openxmlformats.org/officeDocument/2006/relationships/image" Target="../media/image14.png"/><Relationship Id="rId9" Type="http://schemas.openxmlformats.org/officeDocument/2006/relationships/image" Target="../media/image15.png"/><Relationship Id="rId5" Type="http://schemas.openxmlformats.org/officeDocument/2006/relationships/image" Target="../media/image18.png"/><Relationship Id="rId6" Type="http://schemas.openxmlformats.org/officeDocument/2006/relationships/image" Target="../media/image13.png"/><Relationship Id="rId7" Type="http://schemas.openxmlformats.org/officeDocument/2006/relationships/image" Target="../media/image16.png"/><Relationship Id="rId8"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3.png"/><Relationship Id="rId4" Type="http://schemas.openxmlformats.org/officeDocument/2006/relationships/image" Target="../media/image13.png"/><Relationship Id="rId5"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5.png"/><Relationship Id="rId5"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
          <p:cNvSpPr txBox="1"/>
          <p:nvPr>
            <p:ph type="title"/>
          </p:nvPr>
        </p:nvSpPr>
        <p:spPr>
          <a:xfrm>
            <a:off x="558162" y="3653546"/>
            <a:ext cx="11075671" cy="13255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accent5"/>
              </a:buClr>
              <a:buSzPct val="100000"/>
              <a:buFont typeface="Arial"/>
              <a:buNone/>
            </a:pPr>
            <a:r>
              <a:rPr lang="en-US" sz="4000"/>
              <a:t>Make My Day!</a:t>
            </a:r>
            <a:br>
              <a:rPr lang="en-US" sz="4000"/>
            </a:br>
            <a:r>
              <a:rPr lang="en-US" sz="2000"/>
              <a:t>Summer 2022</a:t>
            </a:r>
            <a:br>
              <a:rPr lang="en-US"/>
            </a:br>
            <a:br>
              <a:rPr lang="en-US"/>
            </a:br>
            <a:r>
              <a:rPr lang="en-US" sz="2400"/>
              <a:t>Team Members: Rey Jairus Marasigan, Syed Shavez Hussain, Christian Gonzalez Lopez, Kevin Lang Gallego, Ryan Shipman</a:t>
            </a:r>
            <a:br>
              <a:rPr lang="en-US" sz="2400"/>
            </a:br>
            <a:br>
              <a:rPr lang="en-US" sz="2400"/>
            </a:br>
            <a:r>
              <a:rPr lang="en-US" sz="2400"/>
              <a:t>Product Owner: Giri Narasimhan</a:t>
            </a:r>
            <a:br>
              <a:rPr lang="en-US" sz="2400"/>
            </a:br>
            <a:r>
              <a:rPr lang="en-US" sz="2400"/>
              <a:t>Professor: Masoud Sadjadi</a:t>
            </a:r>
            <a:br>
              <a:rPr lang="en-US" sz="2400"/>
            </a:br>
            <a:br>
              <a:rPr lang="en-US" sz="2400"/>
            </a:br>
            <a:r>
              <a:rPr lang="en-US" sz="2000"/>
              <a:t>School of Computing and Information Sciences</a:t>
            </a:r>
            <a:br>
              <a:rPr lang="en-US" sz="2000"/>
            </a:br>
            <a:r>
              <a:rPr lang="en-US" sz="2000"/>
              <a:t>Florida International University</a:t>
            </a:r>
            <a:endParaRPr/>
          </a:p>
        </p:txBody>
      </p:sp>
      <p:pic>
        <p:nvPicPr>
          <p:cNvPr descr="A picture containing drawing&#10;&#10;Description automatically generated" id="232" name="Google Shape;232;p1"/>
          <p:cNvPicPr preferRelativeResize="0"/>
          <p:nvPr/>
        </p:nvPicPr>
        <p:blipFill rotWithShape="1">
          <a:blip r:embed="rId3">
            <a:alphaModFix/>
          </a:blip>
          <a:srcRect b="0" l="0" r="0" t="0"/>
          <a:stretch/>
        </p:blipFill>
        <p:spPr>
          <a:xfrm>
            <a:off x="3766601" y="982970"/>
            <a:ext cx="4658794"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13" name="Shape 313"/>
        <p:cNvGrpSpPr/>
        <p:nvPr/>
      </p:nvGrpSpPr>
      <p:grpSpPr>
        <a:xfrm>
          <a:off x="0" y="0"/>
          <a:ext cx="0" cy="0"/>
          <a:chOff x="0" y="0"/>
          <a:chExt cx="0" cy="0"/>
        </a:xfrm>
      </p:grpSpPr>
      <p:sp>
        <p:nvSpPr>
          <p:cNvPr id="314" name="Google Shape;314;p10"/>
          <p:cNvSpPr txBox="1"/>
          <p:nvPr>
            <p:ph idx="1" type="body"/>
          </p:nvPr>
        </p:nvSpPr>
        <p:spPr>
          <a:xfrm>
            <a:off x="1040658" y="2086458"/>
            <a:ext cx="10110683" cy="3816401"/>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000"/>
              <a:buNone/>
            </a:pPr>
            <a:r>
              <a:rPr b="1" lang="en-US" sz="2000"/>
              <a:t>Sprint 2:</a:t>
            </a:r>
            <a:endParaRPr sz="2000"/>
          </a:p>
          <a:p>
            <a:pPr indent="0" lvl="0" marL="0" rtl="0" algn="l">
              <a:lnSpc>
                <a:spcPct val="90000"/>
              </a:lnSpc>
              <a:spcBef>
                <a:spcPts val="1000"/>
              </a:spcBef>
              <a:spcAft>
                <a:spcPts val="0"/>
              </a:spcAft>
              <a:buClr>
                <a:schemeClr val="lt1"/>
              </a:buClr>
              <a:buSzPts val="1600"/>
              <a:buNone/>
            </a:pPr>
            <a:r>
              <a:rPr lang="en-US" sz="1600"/>
              <a:t>As a developer, I want to:</a:t>
            </a:r>
            <a:endParaRPr/>
          </a:p>
          <a:p>
            <a:pPr indent="-228600" lvl="0" marL="228600" rtl="0" algn="l">
              <a:lnSpc>
                <a:spcPct val="90000"/>
              </a:lnSpc>
              <a:spcBef>
                <a:spcPts val="1000"/>
              </a:spcBef>
              <a:spcAft>
                <a:spcPts val="0"/>
              </a:spcAft>
              <a:buClr>
                <a:schemeClr val="lt1"/>
              </a:buClr>
              <a:buSzPts val="1600"/>
              <a:buChar char="•"/>
            </a:pPr>
            <a:r>
              <a:rPr lang="en-US" sz="1600"/>
              <a:t>[US100] Know if the students receive the questions from email, SMS, whatsApp, or other.</a:t>
            </a:r>
            <a:endParaRPr/>
          </a:p>
          <a:p>
            <a:pPr indent="-228600" lvl="0" marL="228600" rtl="0" algn="l">
              <a:lnSpc>
                <a:spcPct val="90000"/>
              </a:lnSpc>
              <a:spcBef>
                <a:spcPts val="1000"/>
              </a:spcBef>
              <a:spcAft>
                <a:spcPts val="0"/>
              </a:spcAft>
              <a:buClr>
                <a:schemeClr val="lt1"/>
              </a:buClr>
              <a:buSzPts val="1600"/>
              <a:buChar char="•"/>
            </a:pPr>
            <a:r>
              <a:rPr lang="en-US" sz="1600"/>
              <a:t>[US103] Know how the UI is going to look.</a:t>
            </a:r>
            <a:endParaRPr/>
          </a:p>
          <a:p>
            <a:pPr indent="-228600" lvl="0" marL="228600" rtl="0" algn="l">
              <a:lnSpc>
                <a:spcPct val="90000"/>
              </a:lnSpc>
              <a:spcBef>
                <a:spcPts val="1000"/>
              </a:spcBef>
              <a:spcAft>
                <a:spcPts val="0"/>
              </a:spcAft>
              <a:buClr>
                <a:schemeClr val="lt1"/>
              </a:buClr>
              <a:buSzPts val="1600"/>
              <a:buChar char="•"/>
            </a:pPr>
            <a:r>
              <a:rPr lang="en-US" sz="1600"/>
              <a:t>[US105] Know how the database is initially going to be set up to minimize hurdles in eventual implementation and further understand the product owner’s requirements.</a:t>
            </a:r>
            <a:endParaRPr/>
          </a:p>
          <a:p>
            <a:pPr indent="-228600" lvl="0" marL="228600" rtl="0" algn="l">
              <a:lnSpc>
                <a:spcPct val="90000"/>
              </a:lnSpc>
              <a:spcBef>
                <a:spcPts val="1000"/>
              </a:spcBef>
              <a:spcAft>
                <a:spcPts val="0"/>
              </a:spcAft>
              <a:buClr>
                <a:schemeClr val="lt1"/>
              </a:buClr>
              <a:buSzPts val="1600"/>
              <a:buChar char="•"/>
            </a:pPr>
            <a:r>
              <a:rPr lang="en-US" sz="1600"/>
              <a:t>[US106] refine and normalize the database to avoid redundant data and increase data integrity</a:t>
            </a:r>
            <a:endParaRPr/>
          </a:p>
          <a:p>
            <a:pPr indent="-228600" lvl="0" marL="228600" rtl="0" algn="l">
              <a:lnSpc>
                <a:spcPct val="90000"/>
              </a:lnSpc>
              <a:spcBef>
                <a:spcPts val="1000"/>
              </a:spcBef>
              <a:spcAft>
                <a:spcPts val="0"/>
              </a:spcAft>
              <a:buClr>
                <a:schemeClr val="lt1"/>
              </a:buClr>
              <a:buSzPts val="1600"/>
              <a:buChar char="•"/>
            </a:pPr>
            <a:r>
              <a:rPr lang="en-US" sz="1600"/>
              <a:t>[US107] implements the database so that we have a place to store all the information.</a:t>
            </a:r>
            <a:endParaRPr/>
          </a:p>
          <a:p>
            <a:pPr indent="-228600" lvl="0" marL="228600" rtl="0" algn="l">
              <a:lnSpc>
                <a:spcPct val="90000"/>
              </a:lnSpc>
              <a:spcBef>
                <a:spcPts val="1000"/>
              </a:spcBef>
              <a:spcAft>
                <a:spcPts val="0"/>
              </a:spcAft>
              <a:buClr>
                <a:schemeClr val="lt1"/>
              </a:buClr>
              <a:buSzPts val="1600"/>
              <a:buChar char="•"/>
            </a:pPr>
            <a:r>
              <a:rPr lang="en-US" sz="1600"/>
              <a:t>[US110] Create API endpoints in our back-end to return basic information such as questions, answers, courses, etc. from the database.</a:t>
            </a:r>
            <a:endParaRPr/>
          </a:p>
          <a:p>
            <a:pPr indent="-228600" lvl="0" marL="228600" rtl="0" algn="l">
              <a:lnSpc>
                <a:spcPct val="90000"/>
              </a:lnSpc>
              <a:spcBef>
                <a:spcPts val="1000"/>
              </a:spcBef>
              <a:spcAft>
                <a:spcPts val="0"/>
              </a:spcAft>
              <a:buClr>
                <a:schemeClr val="lt1"/>
              </a:buClr>
              <a:buSzPts val="1600"/>
              <a:buChar char="•"/>
            </a:pPr>
            <a:r>
              <a:rPr lang="en-US" sz="1600"/>
              <a:t>[US111]  Create Models for the database tables using ERD that was previously created (US105)</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19" name="Shape 319"/>
        <p:cNvGrpSpPr/>
        <p:nvPr/>
      </p:nvGrpSpPr>
      <p:grpSpPr>
        <a:xfrm>
          <a:off x="0" y="0"/>
          <a:ext cx="0" cy="0"/>
          <a:chOff x="0" y="0"/>
          <a:chExt cx="0" cy="0"/>
        </a:xfrm>
      </p:grpSpPr>
      <p:sp>
        <p:nvSpPr>
          <p:cNvPr id="320" name="Google Shape;320;p11"/>
          <p:cNvSpPr txBox="1"/>
          <p:nvPr>
            <p:ph idx="1" type="body"/>
          </p:nvPr>
        </p:nvSpPr>
        <p:spPr>
          <a:xfrm>
            <a:off x="1040658" y="2086458"/>
            <a:ext cx="10110683" cy="4124219"/>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000"/>
              <a:buNone/>
            </a:pPr>
            <a:r>
              <a:rPr b="1" lang="en-US" sz="2000"/>
              <a:t>Sprint 3:</a:t>
            </a:r>
            <a:endParaRPr sz="2000"/>
          </a:p>
          <a:p>
            <a:pPr indent="0" lvl="0" marL="0" rtl="0" algn="l">
              <a:lnSpc>
                <a:spcPct val="90000"/>
              </a:lnSpc>
              <a:spcBef>
                <a:spcPts val="1000"/>
              </a:spcBef>
              <a:spcAft>
                <a:spcPts val="0"/>
              </a:spcAft>
              <a:buClr>
                <a:schemeClr val="lt1"/>
              </a:buClr>
              <a:buSzPts val="1600"/>
              <a:buNone/>
            </a:pPr>
            <a:r>
              <a:rPr lang="en-US" sz="1600"/>
              <a:t>As a developer, I want to:</a:t>
            </a:r>
            <a:endParaRPr/>
          </a:p>
          <a:p>
            <a:pPr indent="-228600" lvl="0" marL="228600" rtl="0" algn="l">
              <a:lnSpc>
                <a:spcPct val="90000"/>
              </a:lnSpc>
              <a:spcBef>
                <a:spcPts val="1000"/>
              </a:spcBef>
              <a:spcAft>
                <a:spcPts val="0"/>
              </a:spcAft>
              <a:buClr>
                <a:schemeClr val="lt1"/>
              </a:buClr>
              <a:buSzPts val="1600"/>
              <a:buChar char="•"/>
            </a:pPr>
            <a:r>
              <a:rPr lang="en-US" sz="1600"/>
              <a:t>[US112] learn how to send messages to students so that they can answer questions.</a:t>
            </a:r>
            <a:endParaRPr/>
          </a:p>
          <a:p>
            <a:pPr indent="-228600" lvl="0" marL="228600" rtl="0" algn="l">
              <a:lnSpc>
                <a:spcPct val="90000"/>
              </a:lnSpc>
              <a:spcBef>
                <a:spcPts val="1000"/>
              </a:spcBef>
              <a:spcAft>
                <a:spcPts val="0"/>
              </a:spcAft>
              <a:buClr>
                <a:schemeClr val="lt1"/>
              </a:buClr>
              <a:buSzPts val="1600"/>
              <a:buChar char="•"/>
            </a:pPr>
            <a:r>
              <a:rPr lang="en-US" sz="1600"/>
              <a:t>[US113] set up the basic functionalities of a quiz for students to answer questions</a:t>
            </a:r>
            <a:endParaRPr/>
          </a:p>
          <a:p>
            <a:pPr indent="0" lvl="0" marL="0" rtl="0" algn="l">
              <a:lnSpc>
                <a:spcPct val="90000"/>
              </a:lnSpc>
              <a:spcBef>
                <a:spcPts val="1000"/>
              </a:spcBef>
              <a:spcAft>
                <a:spcPts val="0"/>
              </a:spcAft>
              <a:buClr>
                <a:schemeClr val="lt1"/>
              </a:buClr>
              <a:buSzPts val="1600"/>
              <a:buNone/>
            </a:pPr>
            <a:br>
              <a:rPr lang="en-US" sz="1600"/>
            </a:br>
            <a:r>
              <a:rPr lang="en-US" sz="1600"/>
              <a:t>As an Instructor, I want to:</a:t>
            </a:r>
            <a:endParaRPr/>
          </a:p>
          <a:p>
            <a:pPr indent="-228600" lvl="0" marL="228600" rtl="0" algn="l">
              <a:lnSpc>
                <a:spcPct val="90000"/>
              </a:lnSpc>
              <a:spcBef>
                <a:spcPts val="1000"/>
              </a:spcBef>
              <a:spcAft>
                <a:spcPts val="0"/>
              </a:spcAft>
              <a:buClr>
                <a:schemeClr val="lt1"/>
              </a:buClr>
              <a:buSzPts val="1600"/>
              <a:buChar char="•"/>
            </a:pPr>
            <a:r>
              <a:rPr lang="en-US" sz="1600"/>
              <a:t>[US202] Create a list of registered students to keep courses organized</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5" name="Shape 325"/>
        <p:cNvGrpSpPr/>
        <p:nvPr/>
      </p:nvGrpSpPr>
      <p:grpSpPr>
        <a:xfrm>
          <a:off x="0" y="0"/>
          <a:ext cx="0" cy="0"/>
          <a:chOff x="0" y="0"/>
          <a:chExt cx="0" cy="0"/>
        </a:xfrm>
      </p:grpSpPr>
      <p:sp>
        <p:nvSpPr>
          <p:cNvPr id="326" name="Google Shape;326;p12"/>
          <p:cNvSpPr txBox="1"/>
          <p:nvPr>
            <p:ph idx="1" type="body"/>
          </p:nvPr>
        </p:nvSpPr>
        <p:spPr>
          <a:xfrm>
            <a:off x="190124" y="1977817"/>
            <a:ext cx="11869092" cy="406989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000"/>
              <a:buNone/>
            </a:pPr>
            <a:r>
              <a:rPr b="1" lang="en-US" sz="2000"/>
              <a:t>Sprint 4:</a:t>
            </a:r>
            <a:endParaRPr sz="2000"/>
          </a:p>
          <a:p>
            <a:pPr indent="-228600" lvl="0" marL="228600" rtl="0" algn="l">
              <a:lnSpc>
                <a:spcPct val="90000"/>
              </a:lnSpc>
              <a:spcBef>
                <a:spcPts val="1000"/>
              </a:spcBef>
              <a:spcAft>
                <a:spcPts val="0"/>
              </a:spcAft>
              <a:buClr>
                <a:schemeClr val="lt1"/>
              </a:buClr>
              <a:buSzPts val="1200"/>
              <a:buChar char="•"/>
            </a:pPr>
            <a:r>
              <a:rPr lang="en-US" sz="1200"/>
              <a:t>As a student, I want to be able to: </a:t>
            </a:r>
            <a:endParaRPr/>
          </a:p>
          <a:p>
            <a:pPr indent="-228600" lvl="0" marL="228600" rtl="0" algn="l">
              <a:lnSpc>
                <a:spcPct val="90000"/>
              </a:lnSpc>
              <a:spcBef>
                <a:spcPts val="1000"/>
              </a:spcBef>
              <a:spcAft>
                <a:spcPts val="0"/>
              </a:spcAft>
              <a:buClr>
                <a:schemeClr val="lt1"/>
              </a:buClr>
              <a:buSzPts val="1200"/>
              <a:buChar char="•"/>
            </a:pPr>
            <a:r>
              <a:rPr lang="en-US" sz="1200"/>
              <a:t>[US301] register for questions for a course for a specific semester if s/he is on the student list set by the instructor to learn.</a:t>
            </a:r>
            <a:endParaRPr/>
          </a:p>
          <a:p>
            <a:pPr indent="-228600" lvl="0" marL="228600" rtl="0" algn="l">
              <a:lnSpc>
                <a:spcPct val="90000"/>
              </a:lnSpc>
              <a:spcBef>
                <a:spcPts val="1000"/>
              </a:spcBef>
              <a:spcAft>
                <a:spcPts val="0"/>
              </a:spcAft>
              <a:buClr>
                <a:schemeClr val="lt1"/>
              </a:buClr>
              <a:buSzPts val="1200"/>
              <a:buChar char="•"/>
            </a:pPr>
            <a:r>
              <a:rPr lang="en-US" sz="1200"/>
              <a:t>[US302] Respond to the given question and see whether it is correct or incorrect and an explanation as to why so that I can study it.</a:t>
            </a:r>
            <a:endParaRPr/>
          </a:p>
          <a:p>
            <a:pPr indent="-228600" lvl="0" marL="228600" rtl="0" algn="l">
              <a:lnSpc>
                <a:spcPct val="90000"/>
              </a:lnSpc>
              <a:spcBef>
                <a:spcPts val="1000"/>
              </a:spcBef>
              <a:spcAft>
                <a:spcPts val="0"/>
              </a:spcAft>
              <a:buClr>
                <a:schemeClr val="lt1"/>
              </a:buClr>
              <a:buSzPts val="1200"/>
              <a:buChar char="•"/>
            </a:pPr>
            <a:r>
              <a:rPr lang="en-US" sz="1200"/>
              <a:t>[US303] request for questions to be sent at specific times of the day to accommodate my schedule.</a:t>
            </a:r>
            <a:endParaRPr/>
          </a:p>
          <a:p>
            <a:pPr indent="-228600" lvl="0" marL="228600" rtl="0" algn="l">
              <a:lnSpc>
                <a:spcPct val="90000"/>
              </a:lnSpc>
              <a:spcBef>
                <a:spcPts val="1000"/>
              </a:spcBef>
              <a:spcAft>
                <a:spcPts val="0"/>
              </a:spcAft>
              <a:buClr>
                <a:schemeClr val="lt1"/>
              </a:buClr>
              <a:buSzPts val="1200"/>
              <a:buChar char="•"/>
            </a:pPr>
            <a:r>
              <a:rPr lang="en-US" sz="1200"/>
              <a:t>[US304] see my previous responses so that I can study them.</a:t>
            </a:r>
            <a:endParaRPr/>
          </a:p>
          <a:p>
            <a:pPr indent="-228600" lvl="0" marL="228600" rtl="0" algn="l">
              <a:lnSpc>
                <a:spcPct val="90000"/>
              </a:lnSpc>
              <a:spcBef>
                <a:spcPts val="1000"/>
              </a:spcBef>
              <a:spcAft>
                <a:spcPts val="0"/>
              </a:spcAft>
              <a:buClr>
                <a:schemeClr val="lt1"/>
              </a:buClr>
              <a:buSzPts val="1200"/>
              <a:buChar char="•"/>
            </a:pPr>
            <a:r>
              <a:rPr lang="en-US" sz="1200"/>
              <a:t>[US305] receive emails for the questions that need to be answered so that I can keep up to date with the class. </a:t>
            </a:r>
            <a:br>
              <a:rPr lang="en-US" sz="1200"/>
            </a:br>
            <a:endParaRPr sz="1200"/>
          </a:p>
          <a:p>
            <a:pPr indent="0" lvl="0" marL="0" rtl="0" algn="l">
              <a:lnSpc>
                <a:spcPct val="90000"/>
              </a:lnSpc>
              <a:spcBef>
                <a:spcPts val="1000"/>
              </a:spcBef>
              <a:spcAft>
                <a:spcPts val="0"/>
              </a:spcAft>
              <a:buClr>
                <a:schemeClr val="lt1"/>
              </a:buClr>
              <a:buSzPts val="1200"/>
              <a:buNone/>
            </a:pPr>
            <a:r>
              <a:rPr lang="en-US" sz="1200"/>
              <a:t>As an Instructor, I want to:</a:t>
            </a:r>
            <a:endParaRPr/>
          </a:p>
          <a:p>
            <a:pPr indent="-228600" lvl="0" marL="228600" rtl="0" algn="l">
              <a:lnSpc>
                <a:spcPct val="90000"/>
              </a:lnSpc>
              <a:spcBef>
                <a:spcPts val="1000"/>
              </a:spcBef>
              <a:spcAft>
                <a:spcPts val="0"/>
              </a:spcAft>
              <a:buClr>
                <a:schemeClr val="lt1"/>
              </a:buClr>
              <a:buSzPts val="1200"/>
              <a:buChar char="•"/>
            </a:pPr>
            <a:r>
              <a:rPr lang="en-US" sz="1200"/>
              <a:t>[US201] register a course for a specific semester so that I can send questions to my students.</a:t>
            </a:r>
            <a:endParaRPr/>
          </a:p>
          <a:p>
            <a:pPr indent="-228600" lvl="0" marL="228600" rtl="0" algn="l">
              <a:lnSpc>
                <a:spcPct val="90000"/>
              </a:lnSpc>
              <a:spcBef>
                <a:spcPts val="1000"/>
              </a:spcBef>
              <a:spcAft>
                <a:spcPts val="0"/>
              </a:spcAft>
              <a:buClr>
                <a:schemeClr val="lt1"/>
              </a:buClr>
              <a:buSzPts val="1200"/>
              <a:buChar char="•"/>
            </a:pPr>
            <a:r>
              <a:rPr lang="en-US" sz="1200"/>
              <a:t>[US202] Create a list of registered students to keep courses organized.</a:t>
            </a:r>
            <a:endParaRPr/>
          </a:p>
          <a:p>
            <a:pPr indent="0" lvl="0" marL="0" rtl="0" algn="l">
              <a:lnSpc>
                <a:spcPct val="90000"/>
              </a:lnSpc>
              <a:spcBef>
                <a:spcPts val="1000"/>
              </a:spcBef>
              <a:spcAft>
                <a:spcPts val="0"/>
              </a:spcAft>
              <a:buClr>
                <a:schemeClr val="lt1"/>
              </a:buClr>
              <a:buSzPts val="1200"/>
              <a:buNone/>
            </a:pPr>
            <a:r>
              <a:rPr lang="en-US" sz="1200" u="sng"/>
              <a:t>Creating question banks/ questions</a:t>
            </a:r>
            <a:endParaRPr sz="1200"/>
          </a:p>
          <a:p>
            <a:pPr indent="-228600" lvl="0" marL="228600" rtl="0" algn="l">
              <a:lnSpc>
                <a:spcPct val="90000"/>
              </a:lnSpc>
              <a:spcBef>
                <a:spcPts val="1000"/>
              </a:spcBef>
              <a:spcAft>
                <a:spcPts val="0"/>
              </a:spcAft>
              <a:buClr>
                <a:schemeClr val="lt1"/>
              </a:buClr>
              <a:buSzPts val="1200"/>
              <a:buChar char="•"/>
            </a:pPr>
            <a:r>
              <a:rPr lang="en-US" sz="1200"/>
              <a:t>[US203] create a new question bank with some broad parameters so that questions are sent and done under more specific conditions.</a:t>
            </a:r>
            <a:endParaRPr/>
          </a:p>
          <a:p>
            <a:pPr indent="-228600" lvl="0" marL="228600" rtl="0" algn="l">
              <a:lnSpc>
                <a:spcPct val="90000"/>
              </a:lnSpc>
              <a:spcBef>
                <a:spcPts val="1000"/>
              </a:spcBef>
              <a:spcAft>
                <a:spcPts val="0"/>
              </a:spcAft>
              <a:buClr>
                <a:schemeClr val="lt1"/>
              </a:buClr>
              <a:buSzPts val="1200"/>
              <a:buChar char="•"/>
            </a:pPr>
            <a:r>
              <a:rPr lang="en-US" sz="1200"/>
              <a:t>[US208] See the performance of my students to keep track of progress.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1" name="Shape 331"/>
        <p:cNvGrpSpPr/>
        <p:nvPr/>
      </p:nvGrpSpPr>
      <p:grpSpPr>
        <a:xfrm>
          <a:off x="0" y="0"/>
          <a:ext cx="0" cy="0"/>
          <a:chOff x="0" y="0"/>
          <a:chExt cx="0" cy="0"/>
        </a:xfrm>
      </p:grpSpPr>
      <p:sp>
        <p:nvSpPr>
          <p:cNvPr id="332" name="Google Shape;332;p13"/>
          <p:cNvSpPr txBox="1"/>
          <p:nvPr>
            <p:ph idx="1" type="body"/>
          </p:nvPr>
        </p:nvSpPr>
        <p:spPr>
          <a:xfrm>
            <a:off x="1040658" y="2086458"/>
            <a:ext cx="10110683" cy="4124219"/>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000"/>
              <a:buNone/>
            </a:pPr>
            <a:r>
              <a:rPr b="1" lang="en-US" sz="2000"/>
              <a:t>Sprint 5:</a:t>
            </a:r>
            <a:endParaRPr sz="2000"/>
          </a:p>
          <a:p>
            <a:pPr indent="0" lvl="0" marL="0" rtl="0" algn="l">
              <a:lnSpc>
                <a:spcPct val="90000"/>
              </a:lnSpc>
              <a:spcBef>
                <a:spcPts val="1000"/>
              </a:spcBef>
              <a:spcAft>
                <a:spcPts val="0"/>
              </a:spcAft>
              <a:buClr>
                <a:schemeClr val="lt1"/>
              </a:buClr>
              <a:buSzPts val="1600"/>
              <a:buNone/>
            </a:pPr>
            <a:r>
              <a:rPr lang="en-US" sz="1600"/>
              <a:t>As a developer, I want to be able to: </a:t>
            </a:r>
            <a:endParaRPr/>
          </a:p>
          <a:p>
            <a:pPr indent="-228600" lvl="0" marL="228600" rtl="0" algn="l">
              <a:lnSpc>
                <a:spcPct val="90000"/>
              </a:lnSpc>
              <a:spcBef>
                <a:spcPts val="1000"/>
              </a:spcBef>
              <a:spcAft>
                <a:spcPts val="0"/>
              </a:spcAft>
              <a:buClr>
                <a:schemeClr val="lt1"/>
              </a:buClr>
              <a:buSzPts val="1600"/>
              <a:buChar char="•"/>
            </a:pPr>
            <a:r>
              <a:rPr lang="en-US" sz="1600"/>
              <a:t>[US112] clean up the code and remove unnecessary comments so as to accommodate future development.</a:t>
            </a:r>
            <a:endParaRPr/>
          </a:p>
          <a:p>
            <a:pPr indent="-127000" lvl="0" marL="228600" rtl="0" algn="l">
              <a:lnSpc>
                <a:spcPct val="90000"/>
              </a:lnSpc>
              <a:spcBef>
                <a:spcPts val="1000"/>
              </a:spcBef>
              <a:spcAft>
                <a:spcPts val="0"/>
              </a:spcAft>
              <a:buClr>
                <a:schemeClr val="lt1"/>
              </a:buClr>
              <a:buSzPts val="1600"/>
              <a:buNone/>
            </a:pPr>
            <a:r>
              <a:t/>
            </a:r>
            <a:endParaRPr sz="1600"/>
          </a:p>
          <a:p>
            <a:pPr indent="0" lvl="0" marL="0" rtl="0" algn="l">
              <a:lnSpc>
                <a:spcPct val="90000"/>
              </a:lnSpc>
              <a:spcBef>
                <a:spcPts val="1000"/>
              </a:spcBef>
              <a:spcAft>
                <a:spcPts val="0"/>
              </a:spcAft>
              <a:buClr>
                <a:schemeClr val="lt1"/>
              </a:buClr>
              <a:buSzPts val="1600"/>
              <a:buNone/>
            </a:pPr>
            <a:r>
              <a:rPr lang="en-US" sz="1600"/>
              <a:t>As a user, I want to be able to:</a:t>
            </a:r>
            <a:endParaRPr/>
          </a:p>
          <a:p>
            <a:pPr indent="-228600" lvl="0" marL="228600" rtl="0" algn="l">
              <a:lnSpc>
                <a:spcPct val="90000"/>
              </a:lnSpc>
              <a:spcBef>
                <a:spcPts val="1000"/>
              </a:spcBef>
              <a:spcAft>
                <a:spcPts val="0"/>
              </a:spcAft>
              <a:buClr>
                <a:schemeClr val="lt1"/>
              </a:buClr>
              <a:buSzPts val="1600"/>
              <a:buChar char="•"/>
            </a:pPr>
            <a:r>
              <a:rPr lang="en-US" sz="1600"/>
              <a:t>[US401E] have a clean user interface so that navigating through the website is easy and simple.</a:t>
            </a:r>
            <a:endParaRPr/>
          </a:p>
          <a:p>
            <a:pPr indent="0" lvl="0" marL="0" rtl="0" algn="l">
              <a:lnSpc>
                <a:spcPct val="90000"/>
              </a:lnSpc>
              <a:spcBef>
                <a:spcPts val="1000"/>
              </a:spcBef>
              <a:spcAft>
                <a:spcPts val="0"/>
              </a:spcAft>
              <a:buClr>
                <a:schemeClr val="lt1"/>
              </a:buClr>
              <a:buSzPts val="1600"/>
              <a:buNone/>
            </a:pPr>
            <a:r>
              <a:t/>
            </a:r>
            <a:endParaRPr sz="1600"/>
          </a:p>
          <a:p>
            <a:pPr indent="0" lvl="0" marL="0" rtl="0" algn="l">
              <a:lnSpc>
                <a:spcPct val="90000"/>
              </a:lnSpc>
              <a:spcBef>
                <a:spcPts val="1000"/>
              </a:spcBef>
              <a:spcAft>
                <a:spcPts val="0"/>
              </a:spcAft>
              <a:buClr>
                <a:schemeClr val="lt1"/>
              </a:buClr>
              <a:buSzPts val="1600"/>
              <a:buNone/>
            </a:pPr>
            <a:r>
              <a:rPr lang="en-US" sz="1600"/>
              <a:t>As a developer, I want to be able to: </a:t>
            </a:r>
            <a:endParaRPr/>
          </a:p>
          <a:p>
            <a:pPr indent="-228600" lvl="0" marL="228600" rtl="0" algn="l">
              <a:lnSpc>
                <a:spcPct val="90000"/>
              </a:lnSpc>
              <a:spcBef>
                <a:spcPts val="1000"/>
              </a:spcBef>
              <a:spcAft>
                <a:spcPts val="0"/>
              </a:spcAft>
              <a:buClr>
                <a:schemeClr val="lt1"/>
              </a:buClr>
              <a:buSzPts val="1600"/>
              <a:buChar char="•"/>
            </a:pPr>
            <a:r>
              <a:rPr lang="en-US" sz="1600"/>
              <a:t>[US113] create documentation so that future developers can read and understand our code.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14"/>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262626"/>
              </a:buClr>
              <a:buSzPts val="1800"/>
              <a:buNone/>
            </a:pPr>
            <a:r>
              <a:rPr lang="en-US">
                <a:solidFill>
                  <a:srgbClr val="262626"/>
                </a:solidFill>
              </a:rPr>
              <a:t>For students:</a:t>
            </a:r>
            <a:endParaRPr/>
          </a:p>
          <a:p>
            <a:pPr indent="-457200" lvl="0" marL="457200" rtl="0" algn="l">
              <a:lnSpc>
                <a:spcPct val="90000"/>
              </a:lnSpc>
              <a:spcBef>
                <a:spcPts val="1000"/>
              </a:spcBef>
              <a:spcAft>
                <a:spcPts val="0"/>
              </a:spcAft>
              <a:buClr>
                <a:srgbClr val="262626"/>
              </a:buClr>
              <a:buSzPts val="1800"/>
              <a:buChar char="•"/>
            </a:pPr>
            <a:r>
              <a:rPr lang="en-US">
                <a:solidFill>
                  <a:srgbClr val="262626"/>
                </a:solidFill>
              </a:rPr>
              <a:t>Students can sign up for their instructor’s course using a provided access code. </a:t>
            </a:r>
            <a:endParaRPr/>
          </a:p>
          <a:p>
            <a:pPr indent="-457200" lvl="0" marL="457200" rtl="0" algn="l">
              <a:lnSpc>
                <a:spcPct val="90000"/>
              </a:lnSpc>
              <a:spcBef>
                <a:spcPts val="1000"/>
              </a:spcBef>
              <a:spcAft>
                <a:spcPts val="0"/>
              </a:spcAft>
              <a:buClr>
                <a:srgbClr val="262626"/>
              </a:buClr>
              <a:buSzPts val="1800"/>
              <a:buChar char="•"/>
            </a:pPr>
            <a:r>
              <a:rPr lang="en-US">
                <a:solidFill>
                  <a:srgbClr val="262626"/>
                </a:solidFill>
              </a:rPr>
              <a:t>Upon signing up, they are prompted to enter a specific time to receive email notifications daily if any questions open.</a:t>
            </a:r>
            <a:endParaRPr/>
          </a:p>
          <a:p>
            <a:pPr indent="-457200" lvl="0" marL="457200" rtl="0" algn="l">
              <a:lnSpc>
                <a:spcPct val="90000"/>
              </a:lnSpc>
              <a:spcBef>
                <a:spcPts val="1000"/>
              </a:spcBef>
              <a:spcAft>
                <a:spcPts val="0"/>
              </a:spcAft>
              <a:buClr>
                <a:srgbClr val="262626"/>
              </a:buClr>
              <a:buSzPts val="1800"/>
              <a:buChar char="•"/>
            </a:pPr>
            <a:r>
              <a:rPr lang="en-US">
                <a:solidFill>
                  <a:srgbClr val="262626"/>
                </a:solidFill>
              </a:rPr>
              <a:t>On the home page, the student can then pick on the questions for the day.</a:t>
            </a:r>
            <a:endParaRPr/>
          </a:p>
          <a:p>
            <a:pPr indent="-457200" lvl="0" marL="457200" rtl="0" algn="l">
              <a:lnSpc>
                <a:spcPct val="90000"/>
              </a:lnSpc>
              <a:spcBef>
                <a:spcPts val="1000"/>
              </a:spcBef>
              <a:spcAft>
                <a:spcPts val="0"/>
              </a:spcAft>
              <a:buClr>
                <a:srgbClr val="262626"/>
              </a:buClr>
              <a:buSzPts val="1800"/>
              <a:buChar char="•"/>
            </a:pPr>
            <a:r>
              <a:rPr lang="en-US">
                <a:solidFill>
                  <a:srgbClr val="262626"/>
                </a:solidFill>
              </a:rPr>
              <a:t>To look at past questions, students can check them on the specific course pages displayed on their homepage.</a:t>
            </a:r>
            <a:endParaRPr/>
          </a:p>
          <a:p>
            <a:pPr indent="0" lvl="0" marL="0" rtl="0" algn="l">
              <a:lnSpc>
                <a:spcPct val="90000"/>
              </a:lnSpc>
              <a:spcBef>
                <a:spcPts val="1000"/>
              </a:spcBef>
              <a:spcAft>
                <a:spcPts val="0"/>
              </a:spcAft>
              <a:buClr>
                <a:srgbClr val="262626"/>
              </a:buClr>
              <a:buSzPts val="1800"/>
              <a:buNone/>
            </a:pPr>
            <a:r>
              <a:rPr lang="en-US">
                <a:solidFill>
                  <a:srgbClr val="262626"/>
                </a:solidFill>
              </a:rPr>
              <a:t>For instructors:</a:t>
            </a:r>
            <a:endParaRPr/>
          </a:p>
          <a:p>
            <a:pPr indent="-457200" lvl="0" marL="457200" rtl="0" algn="l">
              <a:lnSpc>
                <a:spcPct val="90000"/>
              </a:lnSpc>
              <a:spcBef>
                <a:spcPts val="1000"/>
              </a:spcBef>
              <a:spcAft>
                <a:spcPts val="0"/>
              </a:spcAft>
              <a:buClr>
                <a:srgbClr val="262626"/>
              </a:buClr>
              <a:buSzPts val="1800"/>
              <a:buChar char="•"/>
            </a:pPr>
            <a:r>
              <a:rPr lang="en-US">
                <a:solidFill>
                  <a:srgbClr val="262626"/>
                </a:solidFill>
              </a:rPr>
              <a:t>They can create courses.</a:t>
            </a:r>
            <a:endParaRPr/>
          </a:p>
          <a:p>
            <a:pPr indent="-457200" lvl="0" marL="457200" rtl="0" algn="l">
              <a:lnSpc>
                <a:spcPct val="90000"/>
              </a:lnSpc>
              <a:spcBef>
                <a:spcPts val="1000"/>
              </a:spcBef>
              <a:spcAft>
                <a:spcPts val="0"/>
              </a:spcAft>
              <a:buClr>
                <a:srgbClr val="262626"/>
              </a:buClr>
              <a:buSzPts val="1800"/>
              <a:buChar char="•"/>
            </a:pPr>
            <a:r>
              <a:rPr lang="en-US">
                <a:solidFill>
                  <a:srgbClr val="262626"/>
                </a:solidFill>
              </a:rPr>
              <a:t>To separate topics within a course, they can create sections that can appear within specific times and house questions.</a:t>
            </a:r>
            <a:endParaRPr/>
          </a:p>
          <a:p>
            <a:pPr indent="-114300" lvl="0" marL="228600" rtl="0" algn="l">
              <a:lnSpc>
                <a:spcPct val="90000"/>
              </a:lnSpc>
              <a:spcBef>
                <a:spcPts val="1000"/>
              </a:spcBef>
              <a:spcAft>
                <a:spcPts val="0"/>
              </a:spcAft>
              <a:buClr>
                <a:srgbClr val="3F3F3F"/>
              </a:buClr>
              <a:buSzPts val="1800"/>
              <a:buNone/>
            </a:pPr>
            <a:r>
              <a:t/>
            </a:r>
            <a:endParaRPr/>
          </a:p>
        </p:txBody>
      </p:sp>
      <p:sp>
        <p:nvSpPr>
          <p:cNvPr id="339" name="Google Shape;339;p14"/>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User Abilities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descr="A screenshot of a computer&#10;&#10;Description automatically generated with low confidence" id="345" name="Google Shape;345;p15"/>
          <p:cNvPicPr preferRelativeResize="0"/>
          <p:nvPr/>
        </p:nvPicPr>
        <p:blipFill rotWithShape="1">
          <a:blip r:embed="rId3">
            <a:alphaModFix/>
          </a:blip>
          <a:srcRect b="0" l="0" r="0" t="0"/>
          <a:stretch/>
        </p:blipFill>
        <p:spPr>
          <a:xfrm>
            <a:off x="5916118" y="3337560"/>
            <a:ext cx="6059474" cy="3080233"/>
          </a:xfrm>
          <a:prstGeom prst="rect">
            <a:avLst/>
          </a:prstGeom>
          <a:noFill/>
          <a:ln>
            <a:noFill/>
          </a:ln>
        </p:spPr>
      </p:pic>
      <p:pic>
        <p:nvPicPr>
          <p:cNvPr id="346" name="Google Shape;346;p15"/>
          <p:cNvPicPr preferRelativeResize="0"/>
          <p:nvPr/>
        </p:nvPicPr>
        <p:blipFill>
          <a:blip r:embed="rId4">
            <a:alphaModFix/>
          </a:blip>
          <a:stretch>
            <a:fillRect/>
          </a:stretch>
        </p:blipFill>
        <p:spPr>
          <a:xfrm>
            <a:off x="557150" y="3276775"/>
            <a:ext cx="5062274" cy="2797849"/>
          </a:xfrm>
          <a:prstGeom prst="rect">
            <a:avLst/>
          </a:prstGeom>
          <a:noFill/>
          <a:ln>
            <a:noFill/>
          </a:ln>
        </p:spPr>
      </p:pic>
      <p:pic>
        <p:nvPicPr>
          <p:cNvPr id="347" name="Google Shape;347;p15"/>
          <p:cNvPicPr preferRelativeResize="0"/>
          <p:nvPr/>
        </p:nvPicPr>
        <p:blipFill>
          <a:blip r:embed="rId5">
            <a:alphaModFix/>
          </a:blip>
          <a:stretch>
            <a:fillRect/>
          </a:stretch>
        </p:blipFill>
        <p:spPr>
          <a:xfrm>
            <a:off x="7130350" y="988150"/>
            <a:ext cx="3986028" cy="2189576"/>
          </a:xfrm>
          <a:prstGeom prst="rect">
            <a:avLst/>
          </a:prstGeom>
          <a:noFill/>
          <a:ln>
            <a:noFill/>
          </a:ln>
        </p:spPr>
      </p:pic>
      <p:pic>
        <p:nvPicPr>
          <p:cNvPr id="348" name="Google Shape;348;p15"/>
          <p:cNvPicPr preferRelativeResize="0"/>
          <p:nvPr/>
        </p:nvPicPr>
        <p:blipFill>
          <a:blip r:embed="rId6">
            <a:alphaModFix/>
          </a:blip>
          <a:stretch>
            <a:fillRect/>
          </a:stretch>
        </p:blipFill>
        <p:spPr>
          <a:xfrm>
            <a:off x="721825" y="102900"/>
            <a:ext cx="5066296" cy="27978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16"/>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Contact Info</a:t>
            </a:r>
            <a:endParaRPr/>
          </a:p>
        </p:txBody>
      </p:sp>
      <p:sp>
        <p:nvSpPr>
          <p:cNvPr id="354" name="Google Shape;354;p16"/>
          <p:cNvSpPr txBox="1"/>
          <p:nvPr/>
        </p:nvSpPr>
        <p:spPr>
          <a:xfrm>
            <a:off x="1236663" y="1469983"/>
            <a:ext cx="7583400" cy="4208400"/>
          </a:xfrm>
          <a:prstGeom prst="rect">
            <a:avLst/>
          </a:prstGeom>
          <a:noFill/>
          <a:ln>
            <a:noFill/>
          </a:ln>
        </p:spPr>
        <p:txBody>
          <a:bodyPr anchorCtr="0" anchor="t" bIns="45700" lIns="91425" spcFirstLastPara="1" rIns="91425" wrap="square" tIns="45700">
            <a:noAutofit/>
          </a:bodyPr>
          <a:lstStyle/>
          <a:p>
            <a:pPr indent="-285750" lvl="0" marL="330200" marR="0" rtl="0" algn="l">
              <a:lnSpc>
                <a:spcPct val="90000"/>
              </a:lnSpc>
              <a:spcBef>
                <a:spcPts val="2000"/>
              </a:spcBef>
              <a:spcAft>
                <a:spcPts val="0"/>
              </a:spcAft>
              <a:buClr>
                <a:srgbClr val="001D4D"/>
              </a:buClr>
              <a:buSzPts val="1500"/>
              <a:buFont typeface="Arial"/>
              <a:buChar char="•"/>
            </a:pPr>
            <a:r>
              <a:rPr b="0" i="0" lang="en-US" sz="1500" u="none" cap="none" strike="noStrike">
                <a:solidFill>
                  <a:schemeClr val="accent5"/>
                </a:solidFill>
                <a:latin typeface="Arial"/>
                <a:ea typeface="Arial"/>
                <a:cs typeface="Arial"/>
                <a:sym typeface="Arial"/>
              </a:rPr>
              <a:t>If you have any questions, please feel free to contact us at the following emails:</a:t>
            </a:r>
            <a:endParaRPr b="0" i="0" sz="1400" u="none" cap="none" strike="noStrike">
              <a:solidFill>
                <a:srgbClr val="000000"/>
              </a:solidFill>
              <a:latin typeface="Arial"/>
              <a:ea typeface="Arial"/>
              <a:cs typeface="Arial"/>
              <a:sym typeface="Arial"/>
            </a:endParaRPr>
          </a:p>
          <a:p>
            <a:pPr indent="-171450" lvl="1" marL="673100" marR="0" rtl="0" algn="l">
              <a:lnSpc>
                <a:spcPct val="90000"/>
              </a:lnSpc>
              <a:spcBef>
                <a:spcPts val="2000"/>
              </a:spcBef>
              <a:spcAft>
                <a:spcPts val="0"/>
              </a:spcAft>
              <a:buClr>
                <a:srgbClr val="001D4D"/>
              </a:buClr>
              <a:buSzPts val="1500"/>
              <a:buFont typeface="Noto Sans Symbols"/>
              <a:buChar char="▪"/>
            </a:pPr>
            <a:r>
              <a:rPr b="0" i="0" lang="en-US" sz="1100" u="none" cap="none" strike="noStrike">
                <a:solidFill>
                  <a:schemeClr val="lt1"/>
                </a:solidFill>
                <a:latin typeface="Calibri"/>
                <a:ea typeface="Calibri"/>
                <a:cs typeface="Calibri"/>
                <a:sym typeface="Calibri"/>
              </a:rPr>
              <a:t>Rey Jairus Marasigan: </a:t>
            </a:r>
            <a:r>
              <a:rPr b="0" i="0" lang="en-US" sz="1100" u="sng" cap="none" strike="noStrike">
                <a:solidFill>
                  <a:schemeClr val="hlink"/>
                </a:solidFill>
                <a:latin typeface="Arial"/>
                <a:ea typeface="Arial"/>
                <a:cs typeface="Arial"/>
                <a:sym typeface="Arial"/>
                <a:hlinkClick r:id="rId3"/>
              </a:rPr>
              <a:t>rmara020@fiu.edu</a:t>
            </a:r>
            <a:endParaRPr b="0" i="0" sz="1100" u="none" cap="none" strike="noStrike">
              <a:solidFill>
                <a:schemeClr val="lt1"/>
              </a:solidFill>
              <a:latin typeface="Arial"/>
              <a:ea typeface="Arial"/>
              <a:cs typeface="Arial"/>
              <a:sym typeface="Arial"/>
            </a:endParaRPr>
          </a:p>
          <a:p>
            <a:pPr indent="-171450" lvl="1" marL="673100" marR="0" rtl="0" algn="l">
              <a:lnSpc>
                <a:spcPct val="90000"/>
              </a:lnSpc>
              <a:spcBef>
                <a:spcPts val="2000"/>
              </a:spcBef>
              <a:spcAft>
                <a:spcPts val="0"/>
              </a:spcAft>
              <a:buClr>
                <a:srgbClr val="001D4D"/>
              </a:buClr>
              <a:buSzPts val="1500"/>
              <a:buFont typeface="Noto Sans Symbols"/>
              <a:buChar char="▪"/>
            </a:pPr>
            <a:r>
              <a:rPr b="0" i="0" lang="en-US" sz="1100" u="none" cap="none" strike="noStrike">
                <a:solidFill>
                  <a:schemeClr val="lt1"/>
                </a:solidFill>
                <a:latin typeface="Calibri"/>
                <a:ea typeface="Calibri"/>
                <a:cs typeface="Calibri"/>
                <a:sym typeface="Calibri"/>
              </a:rPr>
              <a:t>Christian Gonzalez Lopez</a:t>
            </a:r>
            <a:r>
              <a:rPr b="0" i="0" lang="en-US" sz="1100" u="none" cap="none" strike="noStrike">
                <a:solidFill>
                  <a:schemeClr val="lt1"/>
                </a:solidFill>
                <a:latin typeface="Arial"/>
                <a:ea typeface="Arial"/>
                <a:cs typeface="Arial"/>
                <a:sym typeface="Arial"/>
              </a:rPr>
              <a:t>: </a:t>
            </a:r>
            <a:r>
              <a:rPr b="0" i="0" lang="en-US" sz="1100" u="sng" cap="none" strike="noStrike">
                <a:solidFill>
                  <a:schemeClr val="hlink"/>
                </a:solidFill>
                <a:latin typeface="Arial"/>
                <a:ea typeface="Arial"/>
                <a:cs typeface="Arial"/>
                <a:sym typeface="Arial"/>
              </a:rPr>
              <a:t>cgonz569@fiu.edu</a:t>
            </a:r>
            <a:endParaRPr b="0" i="0" sz="1100" u="none" cap="none" strike="noStrike">
              <a:solidFill>
                <a:schemeClr val="lt1"/>
              </a:solidFill>
              <a:latin typeface="Arial"/>
              <a:ea typeface="Arial"/>
              <a:cs typeface="Arial"/>
              <a:sym typeface="Arial"/>
            </a:endParaRPr>
          </a:p>
          <a:p>
            <a:pPr indent="-171450" lvl="1" marL="673100" marR="0" rtl="0" algn="l">
              <a:lnSpc>
                <a:spcPct val="90000"/>
              </a:lnSpc>
              <a:spcBef>
                <a:spcPts val="2000"/>
              </a:spcBef>
              <a:spcAft>
                <a:spcPts val="0"/>
              </a:spcAft>
              <a:buClr>
                <a:srgbClr val="001D4D"/>
              </a:buClr>
              <a:buSzPts val="1500"/>
              <a:buFont typeface="Noto Sans Symbols"/>
              <a:buChar char="▪"/>
            </a:pPr>
            <a:r>
              <a:rPr b="0" i="0" lang="en-US" sz="1100" u="none" cap="none" strike="noStrike">
                <a:solidFill>
                  <a:schemeClr val="lt1"/>
                </a:solidFill>
                <a:latin typeface="Calibri"/>
                <a:ea typeface="Calibri"/>
                <a:cs typeface="Calibri"/>
                <a:sym typeface="Calibri"/>
              </a:rPr>
              <a:t>Syed Shavez Hussein</a:t>
            </a:r>
            <a:r>
              <a:rPr b="0" i="0" lang="en-US" sz="1100" u="none" cap="none" strike="noStrike">
                <a:solidFill>
                  <a:schemeClr val="lt1"/>
                </a:solidFill>
                <a:latin typeface="Arial"/>
                <a:ea typeface="Arial"/>
                <a:cs typeface="Arial"/>
                <a:sym typeface="Arial"/>
              </a:rPr>
              <a:t>: </a:t>
            </a:r>
            <a:r>
              <a:rPr b="0" i="0" lang="en-US" sz="1100" u="sng" cap="none" strike="noStrike">
                <a:solidFill>
                  <a:schemeClr val="hlink"/>
                </a:solidFill>
                <a:latin typeface="Calibri"/>
                <a:ea typeface="Calibri"/>
                <a:cs typeface="Calibri"/>
                <a:sym typeface="Calibri"/>
              </a:rPr>
              <a:t>shuss033@fiu.edu</a:t>
            </a:r>
            <a:endParaRPr b="0" i="0" sz="1100" u="none" cap="none" strike="noStrike">
              <a:solidFill>
                <a:schemeClr val="lt1"/>
              </a:solidFill>
              <a:latin typeface="Arial"/>
              <a:ea typeface="Arial"/>
              <a:cs typeface="Arial"/>
              <a:sym typeface="Arial"/>
            </a:endParaRPr>
          </a:p>
          <a:p>
            <a:pPr indent="-171450" lvl="1" marL="673100" marR="0" rtl="0" algn="l">
              <a:lnSpc>
                <a:spcPct val="90000"/>
              </a:lnSpc>
              <a:spcBef>
                <a:spcPts val="2000"/>
              </a:spcBef>
              <a:spcAft>
                <a:spcPts val="0"/>
              </a:spcAft>
              <a:buClr>
                <a:srgbClr val="001D4D"/>
              </a:buClr>
              <a:buSzPts val="1500"/>
              <a:buFont typeface="Noto Sans Symbols"/>
              <a:buChar char="▪"/>
            </a:pPr>
            <a:r>
              <a:rPr b="0" i="0" lang="en-US" sz="1100" u="none" cap="none" strike="noStrike">
                <a:solidFill>
                  <a:schemeClr val="lt1"/>
                </a:solidFill>
                <a:latin typeface="Calibri"/>
                <a:ea typeface="Calibri"/>
                <a:cs typeface="Calibri"/>
                <a:sym typeface="Calibri"/>
              </a:rPr>
              <a:t>Kevin Lang Gallego</a:t>
            </a:r>
            <a:r>
              <a:rPr b="0" i="0" lang="en-US" sz="1100" u="none" cap="none" strike="noStrike">
                <a:solidFill>
                  <a:schemeClr val="lt1"/>
                </a:solidFill>
                <a:latin typeface="Arial"/>
                <a:ea typeface="Arial"/>
                <a:cs typeface="Arial"/>
                <a:sym typeface="Arial"/>
              </a:rPr>
              <a:t>: </a:t>
            </a:r>
            <a:r>
              <a:rPr b="0" i="0" lang="en-US" sz="1100" u="sng" cap="none" strike="noStrike">
                <a:solidFill>
                  <a:schemeClr val="hlink"/>
                </a:solidFill>
                <a:latin typeface="Calibri"/>
                <a:ea typeface="Calibri"/>
                <a:cs typeface="Calibri"/>
                <a:sym typeface="Calibri"/>
                <a:hlinkClick r:id="rId4"/>
              </a:rPr>
              <a:t>k</a:t>
            </a:r>
            <a:r>
              <a:rPr b="0" i="0" lang="en-US" sz="1100" u="sng" cap="none" strike="noStrike">
                <a:solidFill>
                  <a:schemeClr val="hlink"/>
                </a:solidFill>
                <a:latin typeface="Calibri"/>
                <a:ea typeface="Calibri"/>
                <a:cs typeface="Calibri"/>
                <a:sym typeface="Calibri"/>
              </a:rPr>
              <a:t>lang021@fiu.edu</a:t>
            </a:r>
            <a:endParaRPr b="0" i="0" sz="1100" u="sng" cap="none" strike="noStrike">
              <a:solidFill>
                <a:schemeClr val="lt1"/>
              </a:solidFill>
              <a:latin typeface="Arial"/>
              <a:ea typeface="Arial"/>
              <a:cs typeface="Arial"/>
              <a:sym typeface="Arial"/>
            </a:endParaRPr>
          </a:p>
          <a:p>
            <a:pPr indent="-171450" lvl="1" marL="673100" marR="0" rtl="0" algn="l">
              <a:lnSpc>
                <a:spcPct val="90000"/>
              </a:lnSpc>
              <a:spcBef>
                <a:spcPts val="2000"/>
              </a:spcBef>
              <a:spcAft>
                <a:spcPts val="0"/>
              </a:spcAft>
              <a:buClr>
                <a:srgbClr val="001D4D"/>
              </a:buClr>
              <a:buSzPts val="1500"/>
              <a:buFont typeface="Noto Sans Symbols"/>
              <a:buChar char="▪"/>
            </a:pPr>
            <a:r>
              <a:rPr b="0" i="0" lang="en-US" sz="1100" u="none" cap="none" strike="noStrike">
                <a:solidFill>
                  <a:schemeClr val="lt1"/>
                </a:solidFill>
                <a:latin typeface="Calibri"/>
                <a:ea typeface="Calibri"/>
                <a:cs typeface="Calibri"/>
                <a:sym typeface="Calibri"/>
              </a:rPr>
              <a:t>Ryan Shipman</a:t>
            </a:r>
            <a:r>
              <a:rPr b="0" i="0" lang="en-US" sz="1100" u="none" cap="none" strike="noStrike">
                <a:solidFill>
                  <a:schemeClr val="lt1"/>
                </a:solidFill>
                <a:latin typeface="Arial"/>
                <a:ea typeface="Arial"/>
                <a:cs typeface="Arial"/>
                <a:sym typeface="Arial"/>
              </a:rPr>
              <a:t>: </a:t>
            </a:r>
            <a:r>
              <a:rPr b="0" i="0" lang="en-US" sz="1100" u="sng" cap="none" strike="noStrike">
                <a:solidFill>
                  <a:schemeClr val="hlink"/>
                </a:solidFill>
                <a:latin typeface="Calibri"/>
                <a:ea typeface="Calibri"/>
                <a:cs typeface="Calibri"/>
                <a:sym typeface="Calibri"/>
                <a:hlinkClick r:id="rId5"/>
              </a:rPr>
              <a:t>rship009</a:t>
            </a:r>
            <a:r>
              <a:rPr b="0" i="0" lang="en-US" sz="1100" u="sng" cap="none" strike="noStrike">
                <a:solidFill>
                  <a:schemeClr val="hlink"/>
                </a:solidFill>
                <a:latin typeface="Arial"/>
                <a:ea typeface="Arial"/>
                <a:cs typeface="Arial"/>
                <a:sym typeface="Arial"/>
                <a:hlinkClick r:id="rId6"/>
              </a:rPr>
              <a:t>@fiu.edu</a:t>
            </a:r>
            <a:endParaRPr b="0" i="0" sz="1100" u="sng" cap="none" strike="noStrike">
              <a:solidFill>
                <a:schemeClr val="hlink"/>
              </a:solidFill>
              <a:latin typeface="Arial"/>
              <a:ea typeface="Arial"/>
              <a:cs typeface="Arial"/>
              <a:sym typeface="Arial"/>
            </a:endParaRPr>
          </a:p>
          <a:p>
            <a:pPr indent="-171450" lvl="0" marL="215900" marR="0" rtl="0" algn="l">
              <a:lnSpc>
                <a:spcPct val="90000"/>
              </a:lnSpc>
              <a:spcBef>
                <a:spcPts val="2000"/>
              </a:spcBef>
              <a:spcAft>
                <a:spcPts val="0"/>
              </a:spcAft>
              <a:buClr>
                <a:srgbClr val="001D4D"/>
              </a:buClr>
              <a:buSzPts val="1500"/>
              <a:buFont typeface="Noto Sans Symbols"/>
              <a:buChar char="▪"/>
            </a:pPr>
            <a:r>
              <a:rPr b="0" i="0" lang="en-US" sz="1500" u="none" cap="none" strike="noStrike">
                <a:solidFill>
                  <a:schemeClr val="lt1"/>
                </a:solidFill>
                <a:latin typeface="Arial"/>
                <a:ea typeface="Arial"/>
                <a:cs typeface="Arial"/>
                <a:sym typeface="Arial"/>
              </a:rPr>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2"/>
          <p:cNvSpPr txBox="1"/>
          <p:nvPr>
            <p:ph type="title"/>
          </p:nvPr>
        </p:nvSpPr>
        <p:spPr>
          <a:xfrm>
            <a:off x="735330" y="470310"/>
            <a:ext cx="898454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Goal</a:t>
            </a:r>
            <a:endParaRPr/>
          </a:p>
        </p:txBody>
      </p:sp>
      <p:sp>
        <p:nvSpPr>
          <p:cNvPr id="239" name="Google Shape;239;p2"/>
          <p:cNvSpPr txBox="1"/>
          <p:nvPr/>
        </p:nvSpPr>
        <p:spPr>
          <a:xfrm>
            <a:off x="735330" y="1795873"/>
            <a:ext cx="10206990" cy="4338956"/>
          </a:xfrm>
          <a:prstGeom prst="rect">
            <a:avLst/>
          </a:prstGeom>
          <a:noFill/>
          <a:ln>
            <a:noFill/>
          </a:ln>
        </p:spPr>
        <p:txBody>
          <a:bodyPr anchorCtr="0" anchor="t" bIns="45700" lIns="91425" spcFirstLastPara="1" rIns="91425" wrap="square" tIns="45700">
            <a:normAutofit/>
          </a:bodyPr>
          <a:lstStyle/>
          <a:p>
            <a:pPr indent="-457200" lvl="0" marL="457200" marR="0" rtl="0" algn="l">
              <a:lnSpc>
                <a:spcPct val="90000"/>
              </a:lnSpc>
              <a:spcBef>
                <a:spcPts val="0"/>
              </a:spcBef>
              <a:spcAft>
                <a:spcPts val="0"/>
              </a:spcAft>
              <a:buClr>
                <a:schemeClr val="accent5"/>
              </a:buClr>
              <a:buSzPts val="2800"/>
              <a:buFont typeface="Arial"/>
              <a:buChar char="•"/>
            </a:pPr>
            <a:r>
              <a:rPr b="0" i="0" lang="en-US" sz="2800" u="none" cap="none" strike="noStrike">
                <a:solidFill>
                  <a:schemeClr val="accent5"/>
                </a:solidFill>
                <a:latin typeface="Arial"/>
                <a:ea typeface="Arial"/>
                <a:cs typeface="Arial"/>
                <a:sym typeface="Arial"/>
              </a:rPr>
              <a:t>Provide a question a day to students in a class from their instructor at a time of their choice (e.g., morning 8 AM).</a:t>
            </a:r>
            <a:endParaRPr/>
          </a:p>
          <a:p>
            <a:pPr indent="-457200" lvl="0" marL="457200" marR="0" rtl="0" algn="l">
              <a:lnSpc>
                <a:spcPct val="90000"/>
              </a:lnSpc>
              <a:spcBef>
                <a:spcPts val="1000"/>
              </a:spcBef>
              <a:spcAft>
                <a:spcPts val="0"/>
              </a:spcAft>
              <a:buClr>
                <a:schemeClr val="accent5"/>
              </a:buClr>
              <a:buSzPts val="2800"/>
              <a:buFont typeface="Arial"/>
              <a:buChar char="•"/>
            </a:pPr>
            <a:r>
              <a:rPr b="0" i="0" lang="en-US" sz="2800" u="none" cap="none" strike="noStrike">
                <a:solidFill>
                  <a:schemeClr val="accent5"/>
                </a:solidFill>
                <a:latin typeface="Arial"/>
                <a:ea typeface="Arial"/>
                <a:cs typeface="Arial"/>
                <a:sym typeface="Arial"/>
              </a:rPr>
              <a:t>Questions are relevant to what is going on in class that week.</a:t>
            </a:r>
            <a:endParaRPr/>
          </a:p>
          <a:p>
            <a:pPr indent="-457200" lvl="0" marL="457200" marR="0" rtl="0" algn="l">
              <a:lnSpc>
                <a:spcPct val="90000"/>
              </a:lnSpc>
              <a:spcBef>
                <a:spcPts val="1000"/>
              </a:spcBef>
              <a:spcAft>
                <a:spcPts val="0"/>
              </a:spcAft>
              <a:buClr>
                <a:schemeClr val="accent5"/>
              </a:buClr>
              <a:buSzPts val="2800"/>
              <a:buFont typeface="Arial"/>
              <a:buChar char="•"/>
            </a:pPr>
            <a:r>
              <a:rPr b="0" i="0" lang="en-US" sz="2800" u="none" cap="none" strike="noStrike">
                <a:solidFill>
                  <a:schemeClr val="accent5"/>
                </a:solidFill>
                <a:latin typeface="Arial"/>
                <a:ea typeface="Arial"/>
                <a:cs typeface="Arial"/>
                <a:sym typeface="Arial"/>
              </a:rPr>
              <a:t>Provide supplemental information after answering questions.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
          <p:cNvSpPr txBox="1"/>
          <p:nvPr>
            <p:ph type="title"/>
          </p:nvPr>
        </p:nvSpPr>
        <p:spPr>
          <a:xfrm>
            <a:off x="2767853" y="236918"/>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Overview</a:t>
            </a:r>
            <a:endParaRPr/>
          </a:p>
        </p:txBody>
      </p:sp>
      <p:pic>
        <p:nvPicPr>
          <p:cNvPr id="246" name="Google Shape;246;p3"/>
          <p:cNvPicPr preferRelativeResize="0"/>
          <p:nvPr/>
        </p:nvPicPr>
        <p:blipFill>
          <a:blip r:embed="rId3">
            <a:alphaModFix/>
          </a:blip>
          <a:stretch>
            <a:fillRect/>
          </a:stretch>
        </p:blipFill>
        <p:spPr>
          <a:xfrm>
            <a:off x="4092975" y="822724"/>
            <a:ext cx="6256164" cy="556882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Technologies</a:t>
            </a:r>
            <a:endParaRPr/>
          </a:p>
        </p:txBody>
      </p:sp>
      <p:pic>
        <p:nvPicPr>
          <p:cNvPr descr="Icon&#10;&#10;Description automatically generated" id="253" name="Google Shape;253;p4"/>
          <p:cNvPicPr preferRelativeResize="0"/>
          <p:nvPr/>
        </p:nvPicPr>
        <p:blipFill rotWithShape="1">
          <a:blip r:embed="rId3">
            <a:alphaModFix/>
          </a:blip>
          <a:srcRect b="0" l="0" r="0" t="0"/>
          <a:stretch/>
        </p:blipFill>
        <p:spPr>
          <a:xfrm>
            <a:off x="6096000" y="2089479"/>
            <a:ext cx="1339521" cy="1339521"/>
          </a:xfrm>
          <a:prstGeom prst="rect">
            <a:avLst/>
          </a:prstGeom>
          <a:noFill/>
          <a:ln>
            <a:noFill/>
          </a:ln>
        </p:spPr>
      </p:pic>
      <p:pic>
        <p:nvPicPr>
          <p:cNvPr descr="Logo, icon&#10;&#10;Description automatically generated" id="254" name="Google Shape;254;p4"/>
          <p:cNvPicPr preferRelativeResize="0"/>
          <p:nvPr/>
        </p:nvPicPr>
        <p:blipFill rotWithShape="1">
          <a:blip r:embed="rId4">
            <a:alphaModFix/>
          </a:blip>
          <a:srcRect b="0" l="0" r="0" t="0"/>
          <a:stretch/>
        </p:blipFill>
        <p:spPr>
          <a:xfrm>
            <a:off x="4386625" y="4097412"/>
            <a:ext cx="1042777" cy="1325564"/>
          </a:xfrm>
          <a:prstGeom prst="rect">
            <a:avLst/>
          </a:prstGeom>
          <a:noFill/>
          <a:ln>
            <a:noFill/>
          </a:ln>
        </p:spPr>
      </p:pic>
      <p:pic>
        <p:nvPicPr>
          <p:cNvPr descr="Logo&#10;&#10;Description automatically generated with medium confidence" id="255" name="Google Shape;255;p4"/>
          <p:cNvPicPr preferRelativeResize="0"/>
          <p:nvPr/>
        </p:nvPicPr>
        <p:blipFill rotWithShape="1">
          <a:blip r:embed="rId5">
            <a:alphaModFix/>
          </a:blip>
          <a:srcRect b="0" l="0" r="0" t="0"/>
          <a:stretch/>
        </p:blipFill>
        <p:spPr>
          <a:xfrm>
            <a:off x="5989931" y="4083454"/>
            <a:ext cx="1339522" cy="1339522"/>
          </a:xfrm>
          <a:prstGeom prst="rect">
            <a:avLst/>
          </a:prstGeom>
          <a:noFill/>
          <a:ln>
            <a:noFill/>
          </a:ln>
        </p:spPr>
      </p:pic>
      <p:pic>
        <p:nvPicPr>
          <p:cNvPr descr="A picture containing text, clipart, first-aid kit, sign&#10;&#10;Description automatically generated" id="256" name="Google Shape;256;p4"/>
          <p:cNvPicPr preferRelativeResize="0"/>
          <p:nvPr/>
        </p:nvPicPr>
        <p:blipFill rotWithShape="1">
          <a:blip r:embed="rId6">
            <a:alphaModFix/>
          </a:blip>
          <a:srcRect b="0" l="0" r="0" t="0"/>
          <a:stretch/>
        </p:blipFill>
        <p:spPr>
          <a:xfrm>
            <a:off x="2324804" y="2103437"/>
            <a:ext cx="3402892" cy="1325563"/>
          </a:xfrm>
          <a:prstGeom prst="rect">
            <a:avLst/>
          </a:prstGeom>
          <a:noFill/>
          <a:ln>
            <a:noFill/>
          </a:ln>
        </p:spPr>
      </p:pic>
      <p:pic>
        <p:nvPicPr>
          <p:cNvPr id="257" name="Google Shape;257;p4"/>
          <p:cNvPicPr preferRelativeResize="0"/>
          <p:nvPr/>
        </p:nvPicPr>
        <p:blipFill rotWithShape="1">
          <a:blip r:embed="rId7">
            <a:alphaModFix/>
          </a:blip>
          <a:srcRect b="0" l="0" r="0" t="0"/>
          <a:stretch/>
        </p:blipFill>
        <p:spPr>
          <a:xfrm>
            <a:off x="7803825" y="2089479"/>
            <a:ext cx="1332411" cy="1332411"/>
          </a:xfrm>
          <a:prstGeom prst="rect">
            <a:avLst/>
          </a:prstGeom>
          <a:noFill/>
          <a:ln>
            <a:noFill/>
          </a:ln>
        </p:spPr>
      </p:pic>
      <p:pic>
        <p:nvPicPr>
          <p:cNvPr descr="Icon&#10;&#10;Description automatically generated" id="258" name="Google Shape;258;p4"/>
          <p:cNvPicPr preferRelativeResize="0"/>
          <p:nvPr/>
        </p:nvPicPr>
        <p:blipFill rotWithShape="1">
          <a:blip r:embed="rId8">
            <a:alphaModFix/>
          </a:blip>
          <a:srcRect b="0" l="0" r="0" t="0"/>
          <a:stretch/>
        </p:blipFill>
        <p:spPr>
          <a:xfrm>
            <a:off x="2324804" y="4097412"/>
            <a:ext cx="1663888" cy="1325564"/>
          </a:xfrm>
          <a:prstGeom prst="rect">
            <a:avLst/>
          </a:prstGeom>
          <a:noFill/>
          <a:ln>
            <a:noFill/>
          </a:ln>
        </p:spPr>
      </p:pic>
      <p:pic>
        <p:nvPicPr>
          <p:cNvPr descr="Icon&#10;&#10;Description automatically generated" id="259" name="Google Shape;259;p4"/>
          <p:cNvPicPr preferRelativeResize="0"/>
          <p:nvPr/>
        </p:nvPicPr>
        <p:blipFill rotWithShape="1">
          <a:blip r:embed="rId9">
            <a:alphaModFix/>
          </a:blip>
          <a:srcRect b="0" l="0" r="0" t="0"/>
          <a:stretch/>
        </p:blipFill>
        <p:spPr>
          <a:xfrm>
            <a:off x="7803824" y="4097674"/>
            <a:ext cx="1332412" cy="133241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pic>
        <p:nvPicPr>
          <p:cNvPr id="265" name="Google Shape;265;p5"/>
          <p:cNvPicPr preferRelativeResize="0"/>
          <p:nvPr>
            <p:ph idx="1" type="body"/>
          </p:nvPr>
        </p:nvPicPr>
        <p:blipFill rotWithShape="1">
          <a:blip r:embed="rId3">
            <a:alphaModFix/>
          </a:blip>
          <a:srcRect b="0" l="0" r="0" t="0"/>
          <a:stretch/>
        </p:blipFill>
        <p:spPr>
          <a:xfrm>
            <a:off x="5822680" y="2321345"/>
            <a:ext cx="5551487" cy="2928454"/>
          </a:xfrm>
          <a:prstGeom prst="rect">
            <a:avLst/>
          </a:prstGeom>
          <a:noFill/>
          <a:ln>
            <a:noFill/>
          </a:ln>
        </p:spPr>
      </p:pic>
      <p:sp>
        <p:nvSpPr>
          <p:cNvPr id="266" name="Google Shape;266;p5"/>
          <p:cNvSpPr txBox="1"/>
          <p:nvPr>
            <p:ph type="title"/>
          </p:nvPr>
        </p:nvSpPr>
        <p:spPr>
          <a:xfrm>
            <a:off x="0" y="1039190"/>
            <a:ext cx="4961299"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System Design: Architecture</a:t>
            </a:r>
            <a:endParaRPr/>
          </a:p>
        </p:txBody>
      </p:sp>
      <p:sp>
        <p:nvSpPr>
          <p:cNvPr id="267" name="Google Shape;267;p5"/>
          <p:cNvSpPr txBox="1"/>
          <p:nvPr/>
        </p:nvSpPr>
        <p:spPr>
          <a:xfrm>
            <a:off x="545290" y="1852474"/>
            <a:ext cx="3802775" cy="3280664"/>
          </a:xfrm>
          <a:prstGeom prst="rect">
            <a:avLst/>
          </a:prstGeom>
          <a:noFill/>
          <a:ln>
            <a:noFill/>
          </a:ln>
        </p:spPr>
        <p:txBody>
          <a:bodyPr anchorCtr="0" anchor="t" bIns="45700" lIns="91425" spcFirstLastPara="1" rIns="91425" wrap="square" tIns="45700">
            <a:normAutofit lnSpcReduction="10000"/>
          </a:bodyPr>
          <a:lstStyle/>
          <a:p>
            <a:pPr indent="-228600" lvl="0" marL="228600" marR="0" rtl="0" algn="l">
              <a:lnSpc>
                <a:spcPct val="90000"/>
              </a:lnSpc>
              <a:spcBef>
                <a:spcPts val="0"/>
              </a:spcBef>
              <a:spcAft>
                <a:spcPts val="0"/>
              </a:spcAft>
              <a:buClr>
                <a:srgbClr val="3F3F3F"/>
              </a:buClr>
              <a:buSzPts val="1800"/>
              <a:buFont typeface="Arial"/>
              <a:buChar char="•"/>
            </a:pPr>
            <a:r>
              <a:rPr b="0" i="0" lang="en-US" sz="1800" u="none" cap="none" strike="noStrike">
                <a:solidFill>
                  <a:srgbClr val="3F3F3F"/>
                </a:solidFill>
                <a:latin typeface="Arial"/>
                <a:ea typeface="Arial"/>
                <a:cs typeface="Arial"/>
                <a:sym typeface="Arial"/>
              </a:rPr>
              <a:t>URL: </a:t>
            </a:r>
            <a:endParaRPr/>
          </a:p>
          <a:p>
            <a:pPr indent="0" lvl="0" marL="0" marR="0" rtl="0" algn="l">
              <a:lnSpc>
                <a:spcPct val="90000"/>
              </a:lnSpc>
              <a:spcBef>
                <a:spcPts val="1000"/>
              </a:spcBef>
              <a:spcAft>
                <a:spcPts val="0"/>
              </a:spcAft>
              <a:buClr>
                <a:srgbClr val="3F3F3F"/>
              </a:buClr>
              <a:buSzPts val="1800"/>
              <a:buFont typeface="Arial"/>
              <a:buNone/>
            </a:pPr>
            <a:r>
              <a:rPr b="0" i="0" lang="en-US" sz="1800" u="none" cap="none" strike="noStrike">
                <a:solidFill>
                  <a:srgbClr val="3F3F3F"/>
                </a:solidFill>
                <a:latin typeface="Arial"/>
                <a:ea typeface="Arial"/>
                <a:cs typeface="Arial"/>
                <a:sym typeface="Arial"/>
              </a:rPr>
              <a:t>Connects to a specific view</a:t>
            </a:r>
            <a:endParaRPr/>
          </a:p>
          <a:p>
            <a:pPr indent="-228600" lvl="0" marL="228600" marR="0" rtl="0" algn="l">
              <a:lnSpc>
                <a:spcPct val="90000"/>
              </a:lnSpc>
              <a:spcBef>
                <a:spcPts val="1000"/>
              </a:spcBef>
              <a:spcAft>
                <a:spcPts val="0"/>
              </a:spcAft>
              <a:buClr>
                <a:srgbClr val="3F3F3F"/>
              </a:buClr>
              <a:buSzPts val="1800"/>
              <a:buFont typeface="Arial"/>
              <a:buChar char="•"/>
            </a:pPr>
            <a:r>
              <a:rPr b="0" i="0" lang="en-US" sz="1800" u="none" cap="none" strike="noStrike">
                <a:solidFill>
                  <a:srgbClr val="3F3F3F"/>
                </a:solidFill>
                <a:latin typeface="Arial"/>
                <a:ea typeface="Arial"/>
                <a:cs typeface="Arial"/>
                <a:sym typeface="Arial"/>
              </a:rPr>
              <a:t>View (controller): </a:t>
            </a:r>
            <a:endParaRPr/>
          </a:p>
          <a:p>
            <a:pPr indent="0" lvl="0" marL="0" marR="0" rtl="0" algn="l">
              <a:lnSpc>
                <a:spcPct val="90000"/>
              </a:lnSpc>
              <a:spcBef>
                <a:spcPts val="1000"/>
              </a:spcBef>
              <a:spcAft>
                <a:spcPts val="0"/>
              </a:spcAft>
              <a:buClr>
                <a:srgbClr val="3F3F3F"/>
              </a:buClr>
              <a:buSzPts val="1800"/>
              <a:buFont typeface="Arial"/>
              <a:buNone/>
            </a:pPr>
            <a:r>
              <a:rPr b="0" i="0" lang="en-US" sz="1800" u="none" cap="none" strike="noStrike">
                <a:solidFill>
                  <a:srgbClr val="3F3F3F"/>
                </a:solidFill>
                <a:latin typeface="Arial"/>
                <a:ea typeface="Arial"/>
                <a:cs typeface="Arial"/>
                <a:sym typeface="Arial"/>
              </a:rPr>
              <a:t>Queries the required models, sets up a specific template, and returns information to the user</a:t>
            </a:r>
            <a:endParaRPr/>
          </a:p>
          <a:p>
            <a:pPr indent="-228600" lvl="0" marL="228600" marR="0" rtl="0" algn="l">
              <a:lnSpc>
                <a:spcPct val="90000"/>
              </a:lnSpc>
              <a:spcBef>
                <a:spcPts val="1000"/>
              </a:spcBef>
              <a:spcAft>
                <a:spcPts val="0"/>
              </a:spcAft>
              <a:buClr>
                <a:srgbClr val="3F3F3F"/>
              </a:buClr>
              <a:buSzPts val="1800"/>
              <a:buFont typeface="Arial"/>
              <a:buChar char="•"/>
            </a:pPr>
            <a:r>
              <a:rPr b="0" i="0" lang="en-US" sz="1800" u="none" cap="none" strike="noStrike">
                <a:solidFill>
                  <a:srgbClr val="3F3F3F"/>
                </a:solidFill>
                <a:latin typeface="Arial"/>
                <a:ea typeface="Arial"/>
                <a:cs typeface="Arial"/>
                <a:sym typeface="Arial"/>
              </a:rPr>
              <a:t>Model (database): </a:t>
            </a:r>
            <a:endParaRPr/>
          </a:p>
          <a:p>
            <a:pPr indent="0" lvl="0" marL="0" marR="0" rtl="0" algn="l">
              <a:lnSpc>
                <a:spcPct val="90000"/>
              </a:lnSpc>
              <a:spcBef>
                <a:spcPts val="1000"/>
              </a:spcBef>
              <a:spcAft>
                <a:spcPts val="0"/>
              </a:spcAft>
              <a:buClr>
                <a:srgbClr val="3F3F3F"/>
              </a:buClr>
              <a:buSzPts val="1800"/>
              <a:buFont typeface="Arial"/>
              <a:buNone/>
            </a:pPr>
            <a:r>
              <a:rPr b="0" i="0" lang="en-US" sz="1800" u="none" cap="none" strike="noStrike">
                <a:solidFill>
                  <a:srgbClr val="3F3F3F"/>
                </a:solidFill>
                <a:latin typeface="Arial"/>
                <a:ea typeface="Arial"/>
                <a:cs typeface="Arial"/>
                <a:sym typeface="Arial"/>
              </a:rPr>
              <a:t>Holds persistent data</a:t>
            </a:r>
            <a:endParaRPr/>
          </a:p>
          <a:p>
            <a:pPr indent="-228600" lvl="0" marL="228600" marR="0" rtl="0" algn="l">
              <a:lnSpc>
                <a:spcPct val="90000"/>
              </a:lnSpc>
              <a:spcBef>
                <a:spcPts val="1000"/>
              </a:spcBef>
              <a:spcAft>
                <a:spcPts val="0"/>
              </a:spcAft>
              <a:buClr>
                <a:srgbClr val="3F3F3F"/>
              </a:buClr>
              <a:buSzPts val="1800"/>
              <a:buFont typeface="Arial"/>
              <a:buChar char="•"/>
            </a:pPr>
            <a:r>
              <a:rPr b="0" i="0" lang="en-US" sz="1800" u="none" cap="none" strike="noStrike">
                <a:solidFill>
                  <a:srgbClr val="3F3F3F"/>
                </a:solidFill>
                <a:latin typeface="Arial"/>
                <a:ea typeface="Arial"/>
                <a:cs typeface="Arial"/>
                <a:sym typeface="Arial"/>
              </a:rPr>
              <a:t>Template:</a:t>
            </a:r>
            <a:endParaRPr/>
          </a:p>
          <a:p>
            <a:pPr indent="0" lvl="0" marL="0" marR="0" rtl="0" algn="l">
              <a:lnSpc>
                <a:spcPct val="90000"/>
              </a:lnSpc>
              <a:spcBef>
                <a:spcPts val="1000"/>
              </a:spcBef>
              <a:spcAft>
                <a:spcPts val="0"/>
              </a:spcAft>
              <a:buClr>
                <a:srgbClr val="3F3F3F"/>
              </a:buClr>
              <a:buSzPts val="1800"/>
              <a:buFont typeface="Arial"/>
              <a:buNone/>
            </a:pPr>
            <a:r>
              <a:rPr b="0" i="0" lang="en-US" sz="1800" u="none" cap="none" strike="noStrike">
                <a:solidFill>
                  <a:srgbClr val="3F3F3F"/>
                </a:solidFill>
                <a:latin typeface="Arial"/>
                <a:ea typeface="Arial"/>
                <a:cs typeface="Arial"/>
                <a:sym typeface="Arial"/>
              </a:rPr>
              <a:t>HTML, CSS, JS</a:t>
            </a:r>
            <a:endParaRPr/>
          </a:p>
        </p:txBody>
      </p:sp>
      <p:pic>
        <p:nvPicPr>
          <p:cNvPr descr="A picture containing text, clipart, first-aid kit, sign&#10;&#10;Description automatically generated" id="268" name="Google Shape;268;p5"/>
          <p:cNvPicPr preferRelativeResize="0"/>
          <p:nvPr/>
        </p:nvPicPr>
        <p:blipFill rotWithShape="1">
          <a:blip r:embed="rId4">
            <a:alphaModFix/>
          </a:blip>
          <a:srcRect b="0" l="0" r="0" t="0"/>
          <a:stretch/>
        </p:blipFill>
        <p:spPr>
          <a:xfrm>
            <a:off x="2679827" y="4536654"/>
            <a:ext cx="1830736" cy="713145"/>
          </a:xfrm>
          <a:prstGeom prst="rect">
            <a:avLst/>
          </a:prstGeom>
          <a:noFill/>
          <a:ln>
            <a:noFill/>
          </a:ln>
        </p:spPr>
      </p:pic>
      <p:pic>
        <p:nvPicPr>
          <p:cNvPr descr="Logo, icon&#10;&#10;Description automatically generated" id="269" name="Google Shape;269;p5"/>
          <p:cNvPicPr preferRelativeResize="0"/>
          <p:nvPr/>
        </p:nvPicPr>
        <p:blipFill rotWithShape="1">
          <a:blip r:embed="rId5">
            <a:alphaModFix/>
          </a:blip>
          <a:srcRect b="0" l="0" r="0" t="0"/>
          <a:stretch/>
        </p:blipFill>
        <p:spPr>
          <a:xfrm>
            <a:off x="8269789" y="1185315"/>
            <a:ext cx="657267" cy="83550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descr="Diagram&#10;&#10;Description automatically generated" id="275" name="Google Shape;275;p6"/>
          <p:cNvPicPr preferRelativeResize="0"/>
          <p:nvPr/>
        </p:nvPicPr>
        <p:blipFill rotWithShape="1">
          <a:blip r:embed="rId3">
            <a:alphaModFix/>
          </a:blip>
          <a:srcRect b="0" l="0" r="0" t="0"/>
          <a:stretch/>
        </p:blipFill>
        <p:spPr>
          <a:xfrm>
            <a:off x="3404102" y="1141605"/>
            <a:ext cx="8398843" cy="4574789"/>
          </a:xfrm>
          <a:prstGeom prst="rect">
            <a:avLst/>
          </a:prstGeom>
          <a:noFill/>
          <a:ln>
            <a:noFill/>
          </a:ln>
        </p:spPr>
      </p:pic>
      <p:sp>
        <p:nvSpPr>
          <p:cNvPr id="276" name="Google Shape;276;p6"/>
          <p:cNvSpPr txBox="1"/>
          <p:nvPr/>
        </p:nvSpPr>
        <p:spPr>
          <a:xfrm>
            <a:off x="389055" y="1846906"/>
            <a:ext cx="2634802"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lt1"/>
                </a:solidFill>
                <a:latin typeface="Arial"/>
                <a:ea typeface="Arial"/>
                <a:cs typeface="Arial"/>
                <a:sym typeface="Arial"/>
              </a:rPr>
              <a:t>Design Patterns:</a:t>
            </a:r>
            <a:endParaRPr/>
          </a:p>
          <a:p>
            <a:pPr indent="-342900" lvl="0" marL="342900" marR="0" rtl="0" algn="l">
              <a:spcBef>
                <a:spcPts val="0"/>
              </a:spcBef>
              <a:spcAft>
                <a:spcPts val="0"/>
              </a:spcAft>
              <a:buClr>
                <a:schemeClr val="lt1"/>
              </a:buClr>
              <a:buSzPts val="2400"/>
              <a:buFont typeface="Arial"/>
              <a:buChar char="•"/>
            </a:pPr>
            <a:r>
              <a:rPr lang="en-US" sz="2400">
                <a:solidFill>
                  <a:schemeClr val="lt1"/>
                </a:solidFill>
                <a:latin typeface="Arial"/>
                <a:ea typeface="Arial"/>
                <a:cs typeface="Arial"/>
                <a:sym typeface="Arial"/>
              </a:rPr>
              <a:t>Façade</a:t>
            </a:r>
            <a:endParaRPr/>
          </a:p>
          <a:p>
            <a:pPr indent="-342900" lvl="0" marL="342900" marR="0" rtl="0" algn="l">
              <a:spcBef>
                <a:spcPts val="0"/>
              </a:spcBef>
              <a:spcAft>
                <a:spcPts val="0"/>
              </a:spcAft>
              <a:buClr>
                <a:schemeClr val="lt1"/>
              </a:buClr>
              <a:buSzPts val="2400"/>
              <a:buFont typeface="Arial"/>
              <a:buChar char="•"/>
            </a:pPr>
            <a:r>
              <a:rPr lang="en-US" sz="2400">
                <a:solidFill>
                  <a:schemeClr val="lt1"/>
                </a:solidFill>
                <a:latin typeface="Arial"/>
                <a:ea typeface="Arial"/>
                <a:cs typeface="Arial"/>
                <a:sym typeface="Arial"/>
              </a:rPr>
              <a:t>Iterator</a:t>
            </a:r>
            <a:endParaRPr/>
          </a:p>
          <a:p>
            <a:pPr indent="-342900" lvl="0" marL="342900" marR="0" rtl="0" algn="l">
              <a:spcBef>
                <a:spcPts val="0"/>
              </a:spcBef>
              <a:spcAft>
                <a:spcPts val="0"/>
              </a:spcAft>
              <a:buClr>
                <a:schemeClr val="lt1"/>
              </a:buClr>
              <a:buSzPts val="2400"/>
              <a:buFont typeface="Arial"/>
              <a:buChar char="•"/>
            </a:pPr>
            <a:r>
              <a:rPr lang="en-US" sz="2400">
                <a:solidFill>
                  <a:schemeClr val="lt1"/>
                </a:solidFill>
                <a:latin typeface="Arial"/>
                <a:ea typeface="Arial"/>
                <a:cs typeface="Arial"/>
                <a:sym typeface="Arial"/>
              </a:rPr>
              <a:t>Observer</a:t>
            </a:r>
            <a:endParaRPr/>
          </a:p>
          <a:p>
            <a:pPr indent="-342900" lvl="0" marL="342900" marR="0" rtl="0" algn="l">
              <a:spcBef>
                <a:spcPts val="0"/>
              </a:spcBef>
              <a:spcAft>
                <a:spcPts val="0"/>
              </a:spcAft>
              <a:buClr>
                <a:schemeClr val="lt1"/>
              </a:buClr>
              <a:buSzPts val="2400"/>
              <a:buFont typeface="Arial"/>
              <a:buChar char="•"/>
            </a:pPr>
            <a:r>
              <a:rPr lang="en-US" sz="2400">
                <a:solidFill>
                  <a:schemeClr val="lt1"/>
                </a:solidFill>
                <a:latin typeface="Arial"/>
                <a:ea typeface="Arial"/>
                <a:cs typeface="Arial"/>
                <a:sym typeface="Arial"/>
              </a:rPr>
              <a:t>Mediator</a:t>
            </a:r>
            <a:endParaRPr/>
          </a:p>
        </p:txBody>
      </p:sp>
      <p:sp>
        <p:nvSpPr>
          <p:cNvPr id="277" name="Google Shape;277;p6"/>
          <p:cNvSpPr txBox="1"/>
          <p:nvPr/>
        </p:nvSpPr>
        <p:spPr>
          <a:xfrm>
            <a:off x="292477" y="326680"/>
            <a:ext cx="7583487" cy="61488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5"/>
              </a:buClr>
              <a:buSzPts val="3600"/>
              <a:buFont typeface="Arial"/>
              <a:buNone/>
            </a:pPr>
            <a:r>
              <a:rPr b="0" lang="en-US" sz="3600" u="none">
                <a:solidFill>
                  <a:schemeClr val="accent5"/>
                </a:solidFill>
                <a:latin typeface="Arial"/>
                <a:ea typeface="Arial"/>
                <a:cs typeface="Arial"/>
                <a:sym typeface="Arial"/>
              </a:rPr>
              <a:t>Minimal Class Diagram</a:t>
            </a:r>
            <a:endParaRPr/>
          </a:p>
        </p:txBody>
      </p:sp>
      <p:pic>
        <p:nvPicPr>
          <p:cNvPr id="278" name="Google Shape;278;p6"/>
          <p:cNvPicPr preferRelativeResize="0"/>
          <p:nvPr/>
        </p:nvPicPr>
        <p:blipFill rotWithShape="1">
          <a:blip r:embed="rId4">
            <a:alphaModFix/>
          </a:blip>
          <a:srcRect b="31595" l="35434" r="33806" t="41452"/>
          <a:stretch/>
        </p:blipFill>
        <p:spPr>
          <a:xfrm>
            <a:off x="0" y="4409039"/>
            <a:ext cx="1584356" cy="1388324"/>
          </a:xfrm>
          <a:prstGeom prst="rect">
            <a:avLst/>
          </a:prstGeom>
          <a:noFill/>
          <a:ln>
            <a:noFill/>
          </a:ln>
        </p:spPr>
      </p:pic>
      <p:pic>
        <p:nvPicPr>
          <p:cNvPr id="279" name="Google Shape;279;p6"/>
          <p:cNvPicPr preferRelativeResize="0"/>
          <p:nvPr/>
        </p:nvPicPr>
        <p:blipFill rotWithShape="1">
          <a:blip r:embed="rId5">
            <a:alphaModFix/>
          </a:blip>
          <a:srcRect b="0" l="0" r="0" t="0"/>
          <a:stretch/>
        </p:blipFill>
        <p:spPr>
          <a:xfrm>
            <a:off x="1435727" y="4409039"/>
            <a:ext cx="1888683" cy="125912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7"/>
          <p:cNvSpPr txBox="1"/>
          <p:nvPr>
            <p:ph type="title"/>
          </p:nvPr>
        </p:nvSpPr>
        <p:spPr>
          <a:xfrm>
            <a:off x="4017514" y="1435987"/>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Email System</a:t>
            </a:r>
            <a:endParaRPr/>
          </a:p>
        </p:txBody>
      </p:sp>
      <p:pic>
        <p:nvPicPr>
          <p:cNvPr descr="Logo&#10;&#10;Description automatically generated with medium confidence" id="286" name="Google Shape;286;p7"/>
          <p:cNvPicPr preferRelativeResize="0"/>
          <p:nvPr/>
        </p:nvPicPr>
        <p:blipFill rotWithShape="1">
          <a:blip r:embed="rId3">
            <a:alphaModFix/>
          </a:blip>
          <a:srcRect b="0" l="0" r="0" t="0"/>
          <a:stretch/>
        </p:blipFill>
        <p:spPr>
          <a:xfrm>
            <a:off x="762784" y="2183443"/>
            <a:ext cx="1339522" cy="1339522"/>
          </a:xfrm>
          <a:prstGeom prst="rect">
            <a:avLst/>
          </a:prstGeom>
          <a:noFill/>
          <a:ln>
            <a:noFill/>
          </a:ln>
        </p:spPr>
      </p:pic>
      <p:pic>
        <p:nvPicPr>
          <p:cNvPr descr="Icon&#10;&#10;Description automatically generated" id="287" name="Google Shape;287;p7"/>
          <p:cNvPicPr preferRelativeResize="0"/>
          <p:nvPr/>
        </p:nvPicPr>
        <p:blipFill rotWithShape="1">
          <a:blip r:embed="rId4">
            <a:alphaModFix/>
          </a:blip>
          <a:srcRect b="0" l="0" r="0" t="0"/>
          <a:stretch/>
        </p:blipFill>
        <p:spPr>
          <a:xfrm>
            <a:off x="762784" y="4144386"/>
            <a:ext cx="1332412" cy="1332412"/>
          </a:xfrm>
          <a:prstGeom prst="rect">
            <a:avLst/>
          </a:prstGeom>
          <a:noFill/>
          <a:ln>
            <a:noFill/>
          </a:ln>
        </p:spPr>
      </p:pic>
      <p:pic>
        <p:nvPicPr>
          <p:cNvPr id="288" name="Google Shape;288;p7"/>
          <p:cNvPicPr preferRelativeResize="0"/>
          <p:nvPr/>
        </p:nvPicPr>
        <p:blipFill rotWithShape="1">
          <a:blip r:embed="rId5">
            <a:alphaModFix/>
          </a:blip>
          <a:srcRect b="13438" l="9760" r="9969" t="14469"/>
          <a:stretch/>
        </p:blipFill>
        <p:spPr>
          <a:xfrm>
            <a:off x="2532625" y="2046250"/>
            <a:ext cx="9307848" cy="38493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93" name="Shape 293"/>
        <p:cNvGrpSpPr/>
        <p:nvPr/>
      </p:nvGrpSpPr>
      <p:grpSpPr>
        <a:xfrm>
          <a:off x="0" y="0"/>
          <a:ext cx="0" cy="0"/>
          <a:chOff x="0" y="0"/>
          <a:chExt cx="0" cy="0"/>
        </a:xfrm>
      </p:grpSpPr>
      <p:grpSp>
        <p:nvGrpSpPr>
          <p:cNvPr id="294" name="Google Shape;294;p8"/>
          <p:cNvGrpSpPr/>
          <p:nvPr/>
        </p:nvGrpSpPr>
        <p:grpSpPr>
          <a:xfrm>
            <a:off x="2597976" y="2179318"/>
            <a:ext cx="487681" cy="2279905"/>
            <a:chOff x="1975104" y="2011680"/>
            <a:chExt cx="487681" cy="2779777"/>
          </a:xfrm>
        </p:grpSpPr>
        <p:sp>
          <p:nvSpPr>
            <p:cNvPr id="295" name="Google Shape;295;p8"/>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FFFF"/>
                </a:solidFill>
                <a:latin typeface="Calibri"/>
                <a:ea typeface="Calibri"/>
                <a:cs typeface="Calibri"/>
                <a:sym typeface="Calibri"/>
              </a:endParaRPr>
            </a:p>
          </p:txBody>
        </p:sp>
        <p:sp>
          <p:nvSpPr>
            <p:cNvPr id="296" name="Google Shape;296;p8"/>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FFFF"/>
                </a:solidFill>
                <a:latin typeface="Calibri"/>
                <a:ea typeface="Calibri"/>
                <a:cs typeface="Calibri"/>
                <a:sym typeface="Calibri"/>
              </a:endParaRPr>
            </a:p>
          </p:txBody>
        </p:sp>
        <p:sp>
          <p:nvSpPr>
            <p:cNvPr id="297" name="Google Shape;297;p8"/>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FFFF"/>
                </a:solidFill>
                <a:latin typeface="Calibri"/>
                <a:ea typeface="Calibri"/>
                <a:cs typeface="Calibri"/>
                <a:sym typeface="Calibri"/>
              </a:endParaRPr>
            </a:p>
          </p:txBody>
        </p:sp>
      </p:grpSp>
      <p:grpSp>
        <p:nvGrpSpPr>
          <p:cNvPr id="298" name="Google Shape;298;p8"/>
          <p:cNvGrpSpPr/>
          <p:nvPr/>
        </p:nvGrpSpPr>
        <p:grpSpPr>
          <a:xfrm rot="10800000">
            <a:off x="9106345" y="2179317"/>
            <a:ext cx="487681" cy="2279905"/>
            <a:chOff x="1975104" y="2011680"/>
            <a:chExt cx="487681" cy="2779777"/>
          </a:xfrm>
        </p:grpSpPr>
        <p:sp>
          <p:nvSpPr>
            <p:cNvPr id="299" name="Google Shape;299;p8"/>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0" name="Google Shape;300;p8"/>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1" name="Google Shape;301;p8"/>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2" name="Google Shape;302;p8"/>
          <p:cNvSpPr txBox="1"/>
          <p:nvPr/>
        </p:nvSpPr>
        <p:spPr>
          <a:xfrm>
            <a:off x="3615350" y="2811437"/>
            <a:ext cx="4961299"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6000">
                <a:solidFill>
                  <a:schemeClr val="lt1"/>
                </a:solidFill>
                <a:latin typeface="Arial"/>
                <a:ea typeface="Arial"/>
                <a:cs typeface="Arial"/>
                <a:sym typeface="Arial"/>
              </a:rPr>
              <a:t>User Stories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07" name="Shape 307"/>
        <p:cNvGrpSpPr/>
        <p:nvPr/>
      </p:nvGrpSpPr>
      <p:grpSpPr>
        <a:xfrm>
          <a:off x="0" y="0"/>
          <a:ext cx="0" cy="0"/>
          <a:chOff x="0" y="0"/>
          <a:chExt cx="0" cy="0"/>
        </a:xfrm>
      </p:grpSpPr>
      <p:sp>
        <p:nvSpPr>
          <p:cNvPr id="308" name="Google Shape;308;p9"/>
          <p:cNvSpPr txBox="1"/>
          <p:nvPr>
            <p:ph idx="1" type="body"/>
          </p:nvPr>
        </p:nvSpPr>
        <p:spPr>
          <a:xfrm>
            <a:off x="1040658" y="2086458"/>
            <a:ext cx="10110683" cy="2168671"/>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000"/>
              <a:buNone/>
            </a:pPr>
            <a:r>
              <a:rPr b="1" lang="en-US" sz="2000"/>
              <a:t>Sprint 1:</a:t>
            </a:r>
            <a:endParaRPr sz="2000"/>
          </a:p>
          <a:p>
            <a:pPr indent="0" lvl="0" marL="0" rtl="0" algn="l">
              <a:lnSpc>
                <a:spcPct val="90000"/>
              </a:lnSpc>
              <a:spcBef>
                <a:spcPts val="1000"/>
              </a:spcBef>
              <a:spcAft>
                <a:spcPts val="0"/>
              </a:spcAft>
              <a:buClr>
                <a:schemeClr val="lt1"/>
              </a:buClr>
              <a:buSzPts val="1600"/>
              <a:buNone/>
            </a:pPr>
            <a:r>
              <a:rPr lang="en-US" sz="1600"/>
              <a:t>As a developer, I want to:</a:t>
            </a:r>
            <a:endParaRPr/>
          </a:p>
          <a:p>
            <a:pPr indent="-228600" lvl="0" marL="228600" rtl="0" algn="l">
              <a:lnSpc>
                <a:spcPct val="90000"/>
              </a:lnSpc>
              <a:spcBef>
                <a:spcPts val="1000"/>
              </a:spcBef>
              <a:spcAft>
                <a:spcPts val="0"/>
              </a:spcAft>
              <a:buClr>
                <a:schemeClr val="lt1"/>
              </a:buClr>
              <a:buSzPts val="1600"/>
              <a:buChar char="•"/>
            </a:pPr>
            <a:r>
              <a:rPr lang="en-US" sz="1600"/>
              <a:t>[US101] Know if we are building a website or an App</a:t>
            </a:r>
            <a:endParaRPr/>
          </a:p>
          <a:p>
            <a:pPr indent="-228600" lvl="0" marL="228600" rtl="0" algn="l">
              <a:lnSpc>
                <a:spcPct val="90000"/>
              </a:lnSpc>
              <a:spcBef>
                <a:spcPts val="1000"/>
              </a:spcBef>
              <a:spcAft>
                <a:spcPts val="0"/>
              </a:spcAft>
              <a:buClr>
                <a:schemeClr val="lt1"/>
              </a:buClr>
              <a:buSzPts val="1600"/>
              <a:buChar char="•"/>
            </a:pPr>
            <a:r>
              <a:rPr lang="en-US" sz="1600"/>
              <a:t>[US102] Know what database is being used to store the various information.</a:t>
            </a:r>
            <a:endParaRPr/>
          </a:p>
          <a:p>
            <a:pPr indent="-228600" lvl="0" marL="228600" rtl="0" algn="l">
              <a:lnSpc>
                <a:spcPct val="90000"/>
              </a:lnSpc>
              <a:spcBef>
                <a:spcPts val="1000"/>
              </a:spcBef>
              <a:spcAft>
                <a:spcPts val="0"/>
              </a:spcAft>
              <a:buClr>
                <a:schemeClr val="lt1"/>
              </a:buClr>
              <a:buSzPts val="1600"/>
              <a:buChar char="•"/>
            </a:pPr>
            <a:r>
              <a:rPr lang="en-US" sz="1600"/>
              <a:t>[US104] Know my position in developing the product so that no redundant work is done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