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gYYbbDpDeNyeoNdylFsJqj5HcIq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txBox="1"/>
          <p:nvPr/>
        </p:nvSpPr>
        <p:spPr>
          <a:xfrm>
            <a:off x="21667030" y="4240582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000" u="none" cap="none" strike="noStrike">
                <a:solidFill>
                  <a:srgbClr val="AEABAB"/>
                </a:solidFill>
                <a:latin typeface="Arial"/>
                <a:ea typeface="Arial"/>
                <a:cs typeface="Arial"/>
                <a:sym typeface="Arial"/>
              </a:rPr>
              <a:t>FLORIDA INTERNATIONAL UNIVERSITY</a:t>
            </a:r>
            <a:endParaRPr/>
          </a:p>
        </p:txBody>
      </p:sp>
      <p:sp>
        <p:nvSpPr>
          <p:cNvPr id="8" name="Google Shape;8;p3"/>
          <p:cNvSpPr/>
          <p:nvPr/>
        </p:nvSpPr>
        <p:spPr>
          <a:xfrm>
            <a:off x="0" y="39892949"/>
            <a:ext cx="32918400"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4860" u="none" cap="none" strike="noStrike">
              <a:solidFill>
                <a:schemeClr val="lt1"/>
              </a:solidFill>
              <a:latin typeface="Calibri"/>
              <a:ea typeface="Calibri"/>
              <a:cs typeface="Calibri"/>
              <a:sym typeface="Calibri"/>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745665" y="41269424"/>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sp>
        <p:nvSpPr>
          <p:cNvPr id="17" name="Google Shape;17;p6"/>
          <p:cNvSpPr txBox="1"/>
          <p:nvPr/>
        </p:nvSpPr>
        <p:spPr>
          <a:xfrm>
            <a:off x="21667030" y="4240582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sp>
        <p:nvSpPr>
          <p:cNvPr id="18" name="Google Shape;18;p6"/>
          <p:cNvSpPr/>
          <p:nvPr/>
        </p:nvSpPr>
        <p:spPr>
          <a:xfrm>
            <a:off x="0" y="39892949"/>
            <a:ext cx="32918400"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860">
              <a:solidFill>
                <a:schemeClr val="lt1"/>
              </a:solidFill>
              <a:latin typeface="Calibri"/>
              <a:ea typeface="Calibri"/>
              <a:cs typeface="Calibri"/>
              <a:sym typeface="Calibri"/>
            </a:endParaRPr>
          </a:p>
        </p:txBody>
      </p:sp>
      <p:pic>
        <p:nvPicPr>
          <p:cNvPr descr="A close up of a sign&#10;&#10;Description automatically generated" id="19" name="Google Shape;19;p6"/>
          <p:cNvPicPr preferRelativeResize="0"/>
          <p:nvPr/>
        </p:nvPicPr>
        <p:blipFill rotWithShape="1">
          <a:blip r:embed="rId2">
            <a:alphaModFix/>
          </a:blip>
          <a:srcRect b="0" l="0" r="0" t="0"/>
          <a:stretch/>
        </p:blipFill>
        <p:spPr>
          <a:xfrm>
            <a:off x="745665" y="41267399"/>
            <a:ext cx="2651530" cy="227685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txBox="1"/>
          <p:nvPr/>
        </p:nvSpPr>
        <p:spPr>
          <a:xfrm>
            <a:off x="3272729" y="40482393"/>
            <a:ext cx="659918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rgbClr val="081E3F"/>
                </a:solidFill>
                <a:latin typeface="Arial"/>
                <a:ea typeface="Arial"/>
                <a:cs typeface="Arial"/>
                <a:sym typeface="Arial"/>
              </a:rPr>
              <a:t>ACKNOWLEDGEMENT</a:t>
            </a:r>
            <a:endParaRPr/>
          </a:p>
        </p:txBody>
      </p:sp>
      <p:sp>
        <p:nvSpPr>
          <p:cNvPr id="25" name="Google Shape;25;p1"/>
          <p:cNvSpPr txBox="1"/>
          <p:nvPr/>
        </p:nvSpPr>
        <p:spPr>
          <a:xfrm>
            <a:off x="7504835" y="335034"/>
            <a:ext cx="18516600" cy="2555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8800">
                <a:solidFill>
                  <a:schemeClr val="lt2"/>
                </a:solidFill>
              </a:rPr>
              <a:t>FIU KFSCIS</a:t>
            </a:r>
            <a:endParaRPr/>
          </a:p>
          <a:p>
            <a:pPr indent="0" lvl="0" marL="0" marR="0" rtl="0" algn="ctr">
              <a:spcBef>
                <a:spcPts val="0"/>
              </a:spcBef>
              <a:spcAft>
                <a:spcPts val="0"/>
              </a:spcAft>
              <a:buNone/>
            </a:pPr>
            <a:r>
              <a:rPr i="1" lang="en-US" sz="7200">
                <a:solidFill>
                  <a:schemeClr val="lt2"/>
                </a:solidFill>
              </a:rPr>
              <a:t>Summer</a:t>
            </a:r>
            <a:r>
              <a:rPr b="0" i="1" lang="en-US" sz="7200" u="none" cap="none" strike="noStrike">
                <a:solidFill>
                  <a:schemeClr val="lt2"/>
                </a:solidFill>
                <a:latin typeface="Arial"/>
                <a:ea typeface="Arial"/>
                <a:cs typeface="Arial"/>
                <a:sym typeface="Arial"/>
              </a:rPr>
              <a:t> </a:t>
            </a:r>
            <a:r>
              <a:rPr i="1" lang="en-US" sz="7200">
                <a:solidFill>
                  <a:schemeClr val="lt2"/>
                </a:solidFill>
              </a:rPr>
              <a:t>2022</a:t>
            </a:r>
            <a:r>
              <a:rPr b="0" i="1" lang="en-US" sz="7200" u="none" cap="none" strike="noStrike">
                <a:solidFill>
                  <a:schemeClr val="lt2"/>
                </a:solidFill>
                <a:latin typeface="Arial"/>
                <a:ea typeface="Arial"/>
                <a:cs typeface="Arial"/>
                <a:sym typeface="Arial"/>
              </a:rPr>
              <a:t> </a:t>
            </a:r>
            <a:r>
              <a:rPr i="1" lang="en-US" sz="7200">
                <a:solidFill>
                  <a:schemeClr val="lt2"/>
                </a:solidFill>
              </a:rPr>
              <a:t>Capstone 1</a:t>
            </a:r>
            <a:endParaRPr/>
          </a:p>
        </p:txBody>
      </p:sp>
      <p:sp>
        <p:nvSpPr>
          <p:cNvPr id="26" name="Google Shape;26;p1"/>
          <p:cNvSpPr txBox="1"/>
          <p:nvPr/>
        </p:nvSpPr>
        <p:spPr>
          <a:xfrm>
            <a:off x="4457700" y="3102750"/>
            <a:ext cx="24574500" cy="4550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Clr>
                <a:schemeClr val="lt2"/>
              </a:buClr>
              <a:buSzPts val="10000"/>
              <a:buFont typeface="Arial"/>
              <a:buNone/>
            </a:pPr>
            <a:r>
              <a:rPr b="1" lang="en-US" sz="10000">
                <a:solidFill>
                  <a:schemeClr val="lt2"/>
                </a:solidFill>
              </a:rPr>
              <a:t>Make My Day!</a:t>
            </a:r>
            <a:endParaRPr/>
          </a:p>
          <a:p>
            <a:pPr indent="0" lvl="0" marL="0" marR="0" rtl="0" algn="ctr">
              <a:spcBef>
                <a:spcPts val="0"/>
              </a:spcBef>
              <a:spcAft>
                <a:spcPts val="0"/>
              </a:spcAft>
              <a:buClr>
                <a:schemeClr val="lt2"/>
              </a:buClr>
              <a:buSzPts val="3500"/>
              <a:buFont typeface="Arial"/>
              <a:buNone/>
            </a:pPr>
            <a:r>
              <a:rPr b="1" i="0" lang="en-US" sz="4800" u="none" cap="none" strike="noStrike">
                <a:solidFill>
                  <a:schemeClr val="lt2"/>
                </a:solidFill>
                <a:latin typeface="Arial"/>
                <a:ea typeface="Arial"/>
                <a:cs typeface="Arial"/>
                <a:sym typeface="Arial"/>
              </a:rPr>
              <a:t>Students: </a:t>
            </a:r>
            <a:r>
              <a:rPr lang="en-US" sz="4800">
                <a:solidFill>
                  <a:srgbClr val="FFFFFF"/>
                </a:solidFill>
              </a:rPr>
              <a:t>Mariela Torres Zuniga, Daniel Richard Carlson, Sehyun Cho, Daniel Alejandro Gonzalez Del Giovane, Jose Antonio Saleh</a:t>
            </a:r>
            <a:endParaRPr sz="4800"/>
          </a:p>
          <a:p>
            <a:pPr indent="0" lvl="0" marL="0" marR="0" rtl="0" algn="ctr">
              <a:spcBef>
                <a:spcPts val="0"/>
              </a:spcBef>
              <a:spcAft>
                <a:spcPts val="0"/>
              </a:spcAft>
              <a:buClr>
                <a:schemeClr val="lt2"/>
              </a:buClr>
              <a:buSzPts val="3500"/>
              <a:buFont typeface="Arial"/>
              <a:buNone/>
            </a:pPr>
            <a:r>
              <a:rPr b="1" i="0" lang="en-US" sz="4800" u="none" cap="none" strike="noStrike">
                <a:solidFill>
                  <a:schemeClr val="lt2"/>
                </a:solidFill>
                <a:latin typeface="Arial"/>
                <a:ea typeface="Arial"/>
                <a:cs typeface="Arial"/>
                <a:sym typeface="Arial"/>
              </a:rPr>
              <a:t>Mentor:</a:t>
            </a:r>
            <a:r>
              <a:rPr b="1" i="1" lang="en-US" sz="4800" u="none" cap="none" strike="noStrike">
                <a:solidFill>
                  <a:schemeClr val="lt2"/>
                </a:solidFill>
                <a:latin typeface="Arial"/>
                <a:ea typeface="Arial"/>
                <a:cs typeface="Arial"/>
                <a:sym typeface="Arial"/>
              </a:rPr>
              <a:t> </a:t>
            </a:r>
            <a:r>
              <a:rPr lang="en-US" sz="4800">
                <a:solidFill>
                  <a:srgbClr val="FFFFFF"/>
                </a:solidFill>
              </a:rPr>
              <a:t>Giri Narasimhan, Product Owner</a:t>
            </a:r>
            <a:endParaRPr sz="4800"/>
          </a:p>
          <a:p>
            <a:pPr indent="0" lvl="0" marL="0" marR="0" rtl="0" algn="ctr">
              <a:spcBef>
                <a:spcPts val="0"/>
              </a:spcBef>
              <a:spcAft>
                <a:spcPts val="0"/>
              </a:spcAft>
              <a:buClr>
                <a:schemeClr val="lt2"/>
              </a:buClr>
              <a:buSzPts val="3500"/>
              <a:buFont typeface="Arial"/>
              <a:buNone/>
            </a:pPr>
            <a:r>
              <a:rPr b="1" i="0" lang="en-US" sz="4800" u="none" cap="none" strike="noStrike">
                <a:solidFill>
                  <a:schemeClr val="lt2"/>
                </a:solidFill>
                <a:latin typeface="Arial"/>
                <a:ea typeface="Arial"/>
                <a:cs typeface="Arial"/>
                <a:sym typeface="Arial"/>
              </a:rPr>
              <a:t>Instructor/Faculty:</a:t>
            </a:r>
            <a:r>
              <a:rPr b="1" i="1" lang="en-US" sz="4800" u="none" cap="none" strike="noStrike">
                <a:solidFill>
                  <a:schemeClr val="lt2"/>
                </a:solidFill>
                <a:latin typeface="Arial"/>
                <a:ea typeface="Arial"/>
                <a:cs typeface="Arial"/>
                <a:sym typeface="Arial"/>
              </a:rPr>
              <a:t> </a:t>
            </a:r>
            <a:r>
              <a:rPr lang="en-US" sz="4800">
                <a:solidFill>
                  <a:srgbClr val="FFFFFF"/>
                </a:solidFill>
              </a:rPr>
              <a:t>Dr. Masoud Sadjadi</a:t>
            </a:r>
            <a:r>
              <a:rPr b="0" i="0" lang="en-US" sz="4800" u="none" cap="none" strike="noStrike">
                <a:solidFill>
                  <a:schemeClr val="lt2"/>
                </a:solidFill>
                <a:latin typeface="Arial"/>
                <a:ea typeface="Arial"/>
                <a:cs typeface="Arial"/>
                <a:sym typeface="Arial"/>
              </a:rPr>
              <a:t>,</a:t>
            </a:r>
            <a:r>
              <a:rPr b="0" i="1" lang="en-US" sz="4800" u="none" cap="none" strike="noStrike">
                <a:solidFill>
                  <a:schemeClr val="lt2"/>
                </a:solidFill>
                <a:latin typeface="Arial"/>
                <a:ea typeface="Arial"/>
                <a:cs typeface="Arial"/>
                <a:sym typeface="Arial"/>
              </a:rPr>
              <a:t> </a:t>
            </a:r>
            <a:r>
              <a:rPr b="0" i="0" lang="en-US" sz="4800" u="none" cap="none" strike="noStrike">
                <a:solidFill>
                  <a:schemeClr val="lt2"/>
                </a:solidFill>
                <a:latin typeface="Arial"/>
                <a:ea typeface="Arial"/>
                <a:cs typeface="Arial"/>
                <a:sym typeface="Arial"/>
              </a:rPr>
              <a:t>Florida International University</a:t>
            </a:r>
            <a:endParaRPr sz="4800"/>
          </a:p>
        </p:txBody>
      </p:sp>
      <p:sp>
        <p:nvSpPr>
          <p:cNvPr id="27" name="Google Shape;27;p1"/>
          <p:cNvSpPr txBox="1"/>
          <p:nvPr/>
        </p:nvSpPr>
        <p:spPr>
          <a:xfrm>
            <a:off x="3422588" y="8228528"/>
            <a:ext cx="5406600" cy="8871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5400" u="none" cap="none" strike="noStrike">
                <a:solidFill>
                  <a:schemeClr val="lt2"/>
                </a:solidFill>
                <a:latin typeface="Arial"/>
                <a:ea typeface="Arial"/>
                <a:cs typeface="Arial"/>
                <a:sym typeface="Arial"/>
              </a:rPr>
              <a:t>PROBLEM</a:t>
            </a:r>
            <a:endParaRPr sz="5400"/>
          </a:p>
        </p:txBody>
      </p:sp>
      <p:sp>
        <p:nvSpPr>
          <p:cNvPr id="28" name="Google Shape;28;p1"/>
          <p:cNvSpPr txBox="1"/>
          <p:nvPr/>
        </p:nvSpPr>
        <p:spPr>
          <a:xfrm>
            <a:off x="23822549" y="8228536"/>
            <a:ext cx="5406600" cy="8871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5400">
                <a:solidFill>
                  <a:schemeClr val="lt2"/>
                </a:solidFill>
              </a:rPr>
              <a:t>GOAL</a:t>
            </a:r>
            <a:endParaRPr sz="5400"/>
          </a:p>
        </p:txBody>
      </p:sp>
      <p:sp>
        <p:nvSpPr>
          <p:cNvPr id="29" name="Google Shape;29;p1"/>
          <p:cNvSpPr txBox="1"/>
          <p:nvPr/>
        </p:nvSpPr>
        <p:spPr>
          <a:xfrm>
            <a:off x="12922654" y="17381475"/>
            <a:ext cx="7073100" cy="8871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5400">
                <a:solidFill>
                  <a:schemeClr val="lt2"/>
                </a:solidFill>
              </a:rPr>
              <a:t>REQUIREMENTS</a:t>
            </a:r>
            <a:endParaRPr sz="5400"/>
          </a:p>
        </p:txBody>
      </p:sp>
      <p:sp>
        <p:nvSpPr>
          <p:cNvPr id="30" name="Google Shape;30;p1"/>
          <p:cNvSpPr txBox="1"/>
          <p:nvPr/>
        </p:nvSpPr>
        <p:spPr>
          <a:xfrm>
            <a:off x="12922650" y="8228525"/>
            <a:ext cx="7073100" cy="8871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5400" u="none" cap="none" strike="noStrike">
                <a:solidFill>
                  <a:schemeClr val="lt2"/>
                </a:solidFill>
                <a:latin typeface="Arial"/>
                <a:ea typeface="Arial"/>
                <a:cs typeface="Arial"/>
                <a:sym typeface="Arial"/>
              </a:rPr>
              <a:t>IMPLEMENTATION</a:t>
            </a:r>
            <a:endParaRPr sz="5400"/>
          </a:p>
        </p:txBody>
      </p:sp>
      <p:sp>
        <p:nvSpPr>
          <p:cNvPr id="31" name="Google Shape;31;p1"/>
          <p:cNvSpPr txBox="1"/>
          <p:nvPr/>
        </p:nvSpPr>
        <p:spPr>
          <a:xfrm>
            <a:off x="4426404" y="28936725"/>
            <a:ext cx="7073100" cy="8871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5400">
                <a:solidFill>
                  <a:schemeClr val="lt2"/>
                </a:solidFill>
              </a:rPr>
              <a:t>OBJECT DESIGN</a:t>
            </a:r>
            <a:endParaRPr sz="5400"/>
          </a:p>
        </p:txBody>
      </p:sp>
      <p:sp>
        <p:nvSpPr>
          <p:cNvPr id="32" name="Google Shape;32;p1"/>
          <p:cNvSpPr txBox="1"/>
          <p:nvPr/>
        </p:nvSpPr>
        <p:spPr>
          <a:xfrm>
            <a:off x="21973649" y="28936730"/>
            <a:ext cx="5406600" cy="8871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5400" u="none" cap="none" strike="noStrike">
                <a:solidFill>
                  <a:schemeClr val="lt2"/>
                </a:solidFill>
                <a:latin typeface="Arial"/>
                <a:ea typeface="Arial"/>
                <a:cs typeface="Arial"/>
                <a:sym typeface="Arial"/>
              </a:rPr>
              <a:t>SUMMARY</a:t>
            </a:r>
            <a:endParaRPr sz="5400"/>
          </a:p>
        </p:txBody>
      </p:sp>
      <p:pic>
        <p:nvPicPr>
          <p:cNvPr id="33" name="Google Shape;33;p1"/>
          <p:cNvPicPr preferRelativeResize="0"/>
          <p:nvPr/>
        </p:nvPicPr>
        <p:blipFill>
          <a:blip r:embed="rId3">
            <a:alphaModFix/>
          </a:blip>
          <a:stretch>
            <a:fillRect/>
          </a:stretch>
        </p:blipFill>
        <p:spPr>
          <a:xfrm>
            <a:off x="939400" y="892063"/>
            <a:ext cx="9726861" cy="1441025"/>
          </a:xfrm>
          <a:prstGeom prst="rect">
            <a:avLst/>
          </a:prstGeom>
          <a:noFill/>
          <a:ln>
            <a:noFill/>
          </a:ln>
        </p:spPr>
      </p:pic>
      <p:sp>
        <p:nvSpPr>
          <p:cNvPr id="34" name="Google Shape;34;p1"/>
          <p:cNvSpPr txBox="1"/>
          <p:nvPr/>
        </p:nvSpPr>
        <p:spPr>
          <a:xfrm>
            <a:off x="1585550" y="9690700"/>
            <a:ext cx="9080700" cy="6110700"/>
          </a:xfrm>
          <a:prstGeom prst="rect">
            <a:avLst/>
          </a:prstGeom>
          <a:no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lang="en-US" sz="4000">
                <a:solidFill>
                  <a:schemeClr val="lt1"/>
                </a:solidFill>
              </a:rPr>
              <a:t>There are few resources available to students that allow a stress-free way to practice things that they have learned in class. The high pressure and stress that come with assignments, quizzes, and tests might be discouraging to some students. There is an opening here to provide a judgment-free daily practice for students, improving morale and knowledge of the subject.</a:t>
            </a:r>
            <a:endParaRPr sz="4000">
              <a:solidFill>
                <a:schemeClr val="lt1"/>
              </a:solidFill>
            </a:endParaRPr>
          </a:p>
        </p:txBody>
      </p:sp>
      <p:sp>
        <p:nvSpPr>
          <p:cNvPr id="35" name="Google Shape;35;p1"/>
          <p:cNvSpPr txBox="1"/>
          <p:nvPr/>
        </p:nvSpPr>
        <p:spPr>
          <a:xfrm>
            <a:off x="1546175" y="20471075"/>
            <a:ext cx="29480700" cy="6110700"/>
          </a:xfrm>
          <a:prstGeom prst="rect">
            <a:avLst/>
          </a:prstGeom>
          <a:noFill/>
          <a:ln>
            <a:noFill/>
          </a:ln>
        </p:spPr>
        <p:txBody>
          <a:bodyPr anchorCtr="0" anchor="ctr" bIns="91425" lIns="91425" spcFirstLastPara="1" rIns="91425" wrap="square" tIns="91425">
            <a:noAutofit/>
          </a:bodyPr>
          <a:lstStyle/>
          <a:p>
            <a:pPr indent="-482600" lvl="0" marL="457200" rtl="0" algn="just">
              <a:lnSpc>
                <a:spcPct val="115000"/>
              </a:lnSpc>
              <a:spcBef>
                <a:spcPts val="1200"/>
              </a:spcBef>
              <a:spcAft>
                <a:spcPts val="0"/>
              </a:spcAft>
              <a:buClr>
                <a:schemeClr val="lt1"/>
              </a:buClr>
              <a:buSzPts val="4000"/>
              <a:buChar char="●"/>
            </a:pPr>
            <a:r>
              <a:rPr lang="en-US" sz="4000">
                <a:solidFill>
                  <a:schemeClr val="lt1"/>
                </a:solidFill>
              </a:rPr>
              <a:t>As a user, I want to be able to have a clean interface so navigating through the website is easy and simple</a:t>
            </a:r>
            <a:endParaRPr sz="4000">
              <a:solidFill>
                <a:schemeClr val="lt1"/>
              </a:solidFill>
            </a:endParaRPr>
          </a:p>
          <a:p>
            <a:pPr indent="-482600" lvl="0" marL="457200" rtl="0" algn="just">
              <a:lnSpc>
                <a:spcPct val="115000"/>
              </a:lnSpc>
              <a:spcBef>
                <a:spcPts val="0"/>
              </a:spcBef>
              <a:spcAft>
                <a:spcPts val="0"/>
              </a:spcAft>
              <a:buClr>
                <a:schemeClr val="lt1"/>
              </a:buClr>
              <a:buSzPts val="4000"/>
              <a:buChar char="●"/>
            </a:pPr>
            <a:r>
              <a:rPr lang="en-US" sz="4000">
                <a:solidFill>
                  <a:schemeClr val="lt1"/>
                </a:solidFill>
              </a:rPr>
              <a:t>As a student user, I want to be able to register for a course for a specific semester if they are on the student list set by the instructor</a:t>
            </a:r>
            <a:endParaRPr sz="4000">
              <a:solidFill>
                <a:schemeClr val="lt1"/>
              </a:solidFill>
            </a:endParaRPr>
          </a:p>
          <a:p>
            <a:pPr indent="-482600" lvl="0" marL="457200" rtl="0" algn="just">
              <a:lnSpc>
                <a:spcPct val="115000"/>
              </a:lnSpc>
              <a:spcBef>
                <a:spcPts val="0"/>
              </a:spcBef>
              <a:spcAft>
                <a:spcPts val="0"/>
              </a:spcAft>
              <a:buClr>
                <a:schemeClr val="lt1"/>
              </a:buClr>
              <a:buSzPts val="4000"/>
              <a:buChar char="●"/>
            </a:pPr>
            <a:r>
              <a:rPr lang="en-US" sz="4000">
                <a:solidFill>
                  <a:schemeClr val="lt1"/>
                </a:solidFill>
              </a:rPr>
              <a:t>As an instructor user, I want to delete, add, or edit questions or answers to questions so that my students can learn.</a:t>
            </a:r>
            <a:endParaRPr sz="4000">
              <a:solidFill>
                <a:schemeClr val="lt1"/>
              </a:solidFill>
            </a:endParaRPr>
          </a:p>
          <a:p>
            <a:pPr indent="-482600" lvl="0" marL="457200" rtl="0" algn="just">
              <a:lnSpc>
                <a:spcPct val="115000"/>
              </a:lnSpc>
              <a:spcBef>
                <a:spcPts val="0"/>
              </a:spcBef>
              <a:spcAft>
                <a:spcPts val="0"/>
              </a:spcAft>
              <a:buClr>
                <a:schemeClr val="lt1"/>
              </a:buClr>
              <a:buSzPts val="4000"/>
              <a:buChar char="●"/>
            </a:pPr>
            <a:r>
              <a:rPr lang="en-US" sz="4000">
                <a:solidFill>
                  <a:schemeClr val="lt1"/>
                </a:solidFill>
              </a:rPr>
              <a:t>As a developer, I want to set up the basic functionalities of a quiz for students to answer questions</a:t>
            </a:r>
            <a:endParaRPr sz="4000">
              <a:solidFill>
                <a:schemeClr val="lt1"/>
              </a:solidFill>
            </a:endParaRPr>
          </a:p>
          <a:p>
            <a:pPr indent="-482600" lvl="0" marL="457200" rtl="0" algn="just">
              <a:lnSpc>
                <a:spcPct val="115000"/>
              </a:lnSpc>
              <a:spcBef>
                <a:spcPts val="0"/>
              </a:spcBef>
              <a:spcAft>
                <a:spcPts val="0"/>
              </a:spcAft>
              <a:buClr>
                <a:schemeClr val="lt1"/>
              </a:buClr>
              <a:buSzPts val="4000"/>
              <a:buChar char="●"/>
            </a:pPr>
            <a:r>
              <a:rPr lang="en-US" sz="4000">
                <a:solidFill>
                  <a:schemeClr val="lt1"/>
                </a:solidFill>
              </a:rPr>
              <a:t>As a student user, I want to respond to the given question, and see whether it is correct or incorrect and an explanation as to why so that I can study it.</a:t>
            </a:r>
            <a:endParaRPr sz="4000">
              <a:solidFill>
                <a:schemeClr val="lt1"/>
              </a:solidFill>
            </a:endParaRPr>
          </a:p>
          <a:p>
            <a:pPr indent="-482600" lvl="0" marL="457200" rtl="0" algn="just">
              <a:lnSpc>
                <a:spcPct val="115000"/>
              </a:lnSpc>
              <a:spcBef>
                <a:spcPts val="0"/>
              </a:spcBef>
              <a:spcAft>
                <a:spcPts val="0"/>
              </a:spcAft>
              <a:buClr>
                <a:schemeClr val="lt1"/>
              </a:buClr>
              <a:buSzPts val="4000"/>
              <a:buChar char="●"/>
            </a:pPr>
            <a:r>
              <a:rPr lang="en-US" sz="4000">
                <a:solidFill>
                  <a:schemeClr val="lt1"/>
                </a:solidFill>
              </a:rPr>
              <a:t>As a student user, I want to receive emails for the questions that need to be answered so that I can keep up to date with the class</a:t>
            </a:r>
            <a:endParaRPr sz="4000">
              <a:solidFill>
                <a:schemeClr val="lt1"/>
              </a:solidFill>
            </a:endParaRPr>
          </a:p>
          <a:p>
            <a:pPr indent="-482600" lvl="0" marL="457200" rtl="0" algn="just">
              <a:lnSpc>
                <a:spcPct val="115000"/>
              </a:lnSpc>
              <a:spcBef>
                <a:spcPts val="0"/>
              </a:spcBef>
              <a:spcAft>
                <a:spcPts val="0"/>
              </a:spcAft>
              <a:buClr>
                <a:schemeClr val="lt1"/>
              </a:buClr>
              <a:buSzPts val="4000"/>
              <a:buChar char="●"/>
            </a:pPr>
            <a:r>
              <a:rPr lang="en-US" sz="4000">
                <a:solidFill>
                  <a:schemeClr val="lt1"/>
                </a:solidFill>
              </a:rPr>
              <a:t>As an instructor user, I want to register a course and a list of registered students for a specific semester so that I can send questions to my students.</a:t>
            </a:r>
            <a:endParaRPr sz="4000">
              <a:solidFill>
                <a:schemeClr val="lt1"/>
              </a:solidFill>
            </a:endParaRPr>
          </a:p>
          <a:p>
            <a:pPr indent="-482600" lvl="0" marL="457200" rtl="0" algn="just">
              <a:lnSpc>
                <a:spcPct val="115000"/>
              </a:lnSpc>
              <a:spcBef>
                <a:spcPts val="0"/>
              </a:spcBef>
              <a:spcAft>
                <a:spcPts val="0"/>
              </a:spcAft>
              <a:buClr>
                <a:schemeClr val="lt1"/>
              </a:buClr>
              <a:buSzPts val="4000"/>
              <a:buChar char="●"/>
            </a:pPr>
            <a:r>
              <a:rPr lang="en-US" sz="4000">
                <a:solidFill>
                  <a:schemeClr val="lt1"/>
                </a:solidFill>
              </a:rPr>
              <a:t>As a student user, I want to request for questions to be sent at specific times of the day to accommodate my schedule</a:t>
            </a:r>
            <a:endParaRPr sz="4000">
              <a:solidFill>
                <a:schemeClr val="lt1"/>
              </a:solidFill>
            </a:endParaRPr>
          </a:p>
          <a:p>
            <a:pPr indent="-482600" lvl="0" marL="457200" rtl="0" algn="just">
              <a:lnSpc>
                <a:spcPct val="115000"/>
              </a:lnSpc>
              <a:spcBef>
                <a:spcPts val="0"/>
              </a:spcBef>
              <a:spcAft>
                <a:spcPts val="0"/>
              </a:spcAft>
              <a:buClr>
                <a:schemeClr val="lt1"/>
              </a:buClr>
              <a:buSzPts val="4000"/>
              <a:buChar char="●"/>
            </a:pPr>
            <a:r>
              <a:rPr lang="en-US" sz="4000">
                <a:solidFill>
                  <a:schemeClr val="lt1"/>
                </a:solidFill>
              </a:rPr>
              <a:t>As a developer, I want to host the site so that it can be accessible</a:t>
            </a:r>
            <a:endParaRPr sz="4000">
              <a:solidFill>
                <a:schemeClr val="lt1"/>
              </a:solidFill>
            </a:endParaRPr>
          </a:p>
        </p:txBody>
      </p:sp>
      <p:pic>
        <p:nvPicPr>
          <p:cNvPr id="36" name="Google Shape;36;p1"/>
          <p:cNvPicPr preferRelativeResize="0"/>
          <p:nvPr/>
        </p:nvPicPr>
        <p:blipFill>
          <a:blip r:embed="rId4">
            <a:alphaModFix/>
          </a:blip>
          <a:stretch>
            <a:fillRect/>
          </a:stretch>
        </p:blipFill>
        <p:spPr>
          <a:xfrm>
            <a:off x="3929113" y="30509600"/>
            <a:ext cx="8067675" cy="1924050"/>
          </a:xfrm>
          <a:prstGeom prst="rect">
            <a:avLst/>
          </a:prstGeom>
          <a:noFill/>
          <a:ln>
            <a:noFill/>
          </a:ln>
        </p:spPr>
      </p:pic>
      <p:pic>
        <p:nvPicPr>
          <p:cNvPr id="37" name="Google Shape;37;p1"/>
          <p:cNvPicPr preferRelativeResize="0"/>
          <p:nvPr/>
        </p:nvPicPr>
        <p:blipFill>
          <a:blip r:embed="rId5">
            <a:alphaModFix/>
          </a:blip>
          <a:stretch>
            <a:fillRect/>
          </a:stretch>
        </p:blipFill>
        <p:spPr>
          <a:xfrm>
            <a:off x="3929125" y="32586050"/>
            <a:ext cx="8067675" cy="5718875"/>
          </a:xfrm>
          <a:prstGeom prst="rect">
            <a:avLst/>
          </a:prstGeom>
          <a:noFill/>
          <a:ln>
            <a:noFill/>
          </a:ln>
        </p:spPr>
      </p:pic>
      <p:sp>
        <p:nvSpPr>
          <p:cNvPr id="38" name="Google Shape;38;p1"/>
          <p:cNvSpPr txBox="1"/>
          <p:nvPr/>
        </p:nvSpPr>
        <p:spPr>
          <a:xfrm>
            <a:off x="18288000" y="29463300"/>
            <a:ext cx="12777900" cy="6110700"/>
          </a:xfrm>
          <a:prstGeom prst="rect">
            <a:avLst/>
          </a:prstGeom>
          <a:no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lang="en-US" sz="4000">
                <a:solidFill>
                  <a:schemeClr val="lt1"/>
                </a:solidFill>
              </a:rPr>
              <a:t>The Make My Day! Project team built a full stack web application that would give professors and students an easy way to ask and receive questions at predetermined intervals. Students can slowly advance their abilities during a semester by responding to a question posted on the website every day or every week by being alerted through email.</a:t>
            </a:r>
            <a:endParaRPr sz="4000">
              <a:solidFill>
                <a:schemeClr val="lt1"/>
              </a:solidFill>
            </a:endParaRPr>
          </a:p>
        </p:txBody>
      </p:sp>
      <p:pic>
        <p:nvPicPr>
          <p:cNvPr id="39" name="Google Shape;39;p1"/>
          <p:cNvPicPr preferRelativeResize="0"/>
          <p:nvPr/>
        </p:nvPicPr>
        <p:blipFill rotWithShape="1">
          <a:blip r:embed="rId6">
            <a:alphaModFix/>
          </a:blip>
          <a:srcRect b="0" l="0" r="0" t="1787"/>
          <a:stretch/>
        </p:blipFill>
        <p:spPr>
          <a:xfrm>
            <a:off x="12530837" y="9690688"/>
            <a:ext cx="7856725" cy="6650263"/>
          </a:xfrm>
          <a:prstGeom prst="rect">
            <a:avLst/>
          </a:prstGeom>
          <a:noFill/>
          <a:ln>
            <a:noFill/>
          </a:ln>
        </p:spPr>
      </p:pic>
      <p:sp>
        <p:nvSpPr>
          <p:cNvPr id="40" name="Google Shape;40;p1"/>
          <p:cNvSpPr txBox="1"/>
          <p:nvPr/>
        </p:nvSpPr>
        <p:spPr>
          <a:xfrm>
            <a:off x="21985200" y="9690700"/>
            <a:ext cx="9080700" cy="66501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Clr>
                <a:schemeClr val="dk1"/>
              </a:buClr>
              <a:buSzPts val="1100"/>
              <a:buFont typeface="Arial"/>
              <a:buNone/>
            </a:pPr>
            <a:r>
              <a:rPr lang="en-US" sz="4000">
                <a:solidFill>
                  <a:schemeClr val="lt1"/>
                </a:solidFill>
              </a:rPr>
              <a:t>The goal is to create a web application for students and professors that provides an efficient way of asking and receiving questions. Creating a clean interface will allow for ease of access for basic functionalities like deleting and adding  questions, receiving emails at intervals, and being able to register for courses. By utilizing Python with Django, the features were able to be implemented.</a:t>
            </a:r>
            <a:endParaRPr sz="40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