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SXUuyOWYyS8lRhyHNOF0KOU4G5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19" name="Google Shape;19;p3"/>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a:off x="41216985" y="1016366"/>
            <a:ext cx="1881297" cy="2545856"/>
            <a:chOff x="11140977" y="745237"/>
            <a:chExt cx="522582" cy="530387"/>
          </a:xfrm>
        </p:grpSpPr>
        <p:sp>
          <p:nvSpPr>
            <p:cNvPr id="21" name="Google Shape;21;p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23" name="Google Shape;23;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25" name="Shape 25"/>
        <p:cNvGrpSpPr/>
        <p:nvPr/>
      </p:nvGrpSpPr>
      <p:grpSpPr>
        <a:xfrm>
          <a:off x="0" y="0"/>
          <a:ext cx="0" cy="0"/>
          <a:chOff x="0" y="0"/>
          <a:chExt cx="0" cy="0"/>
        </a:xfrm>
      </p:grpSpPr>
      <p:pic>
        <p:nvPicPr>
          <p:cNvPr descr="A close up of a logo&#10;&#10;Description automatically generated" id="26" name="Google Shape;26;p4"/>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27" name="Google Shape;27;p4"/>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28" name="Google Shape;28;p4"/>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9" name="Google Shape;29;p4"/>
          <p:cNvGrpSpPr/>
          <p:nvPr/>
        </p:nvGrpSpPr>
        <p:grpSpPr>
          <a:xfrm flipH="1">
            <a:off x="41218359" y="992179"/>
            <a:ext cx="1881295" cy="2545853"/>
            <a:chOff x="2645664" y="2011680"/>
            <a:chExt cx="735606" cy="746592"/>
          </a:xfrm>
        </p:grpSpPr>
        <p:sp>
          <p:nvSpPr>
            <p:cNvPr id="30" name="Google Shape;30;p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 name="Google Shape;31;p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33" name="Google Shape;33;p4"/>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7" name="Google Shape;37;p5"/>
          <p:cNvGrpSpPr/>
          <p:nvPr/>
        </p:nvGrpSpPr>
        <p:grpSpPr>
          <a:xfrm>
            <a:off x="41216985" y="1016366"/>
            <a:ext cx="1881297" cy="2545856"/>
            <a:chOff x="11140977" y="745237"/>
            <a:chExt cx="522582" cy="530387"/>
          </a:xfrm>
        </p:grpSpPr>
        <p:sp>
          <p:nvSpPr>
            <p:cNvPr id="38" name="Google Shape;38;p5"/>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 name="Google Shape;39;p5"/>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2" name="Shape 42"/>
        <p:cNvGrpSpPr/>
        <p:nvPr/>
      </p:nvGrpSpPr>
      <p:grpSpPr>
        <a:xfrm>
          <a:off x="0" y="0"/>
          <a:ext cx="0" cy="0"/>
          <a:chOff x="0" y="0"/>
          <a:chExt cx="0" cy="0"/>
        </a:xfrm>
      </p:grpSpPr>
      <p:pic>
        <p:nvPicPr>
          <p:cNvPr descr="A picture containing bird&#10;&#10;Description automatically generated" id="43" name="Google Shape;43;p6"/>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44" name="Google Shape;44;p6"/>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5" name="Google Shape;45;p6"/>
          <p:cNvGrpSpPr/>
          <p:nvPr/>
        </p:nvGrpSpPr>
        <p:grpSpPr>
          <a:xfrm flipH="1">
            <a:off x="41218359" y="992179"/>
            <a:ext cx="1881295" cy="2545853"/>
            <a:chOff x="2645664" y="2011680"/>
            <a:chExt cx="735606" cy="746592"/>
          </a:xfrm>
        </p:grpSpPr>
        <p:sp>
          <p:nvSpPr>
            <p:cNvPr id="46" name="Google Shape;46;p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 name="Google Shape;47;p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48" name="Google Shape;48;p6"/>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4.png"/><Relationship Id="rId7"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725" y="617855"/>
            <a:ext cx="35205000" cy="2154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000" u="none" cap="none" strike="noStrike">
                <a:solidFill>
                  <a:srgbClr val="3F3F3F"/>
                </a:solidFill>
                <a:latin typeface="Arial"/>
                <a:ea typeface="Arial"/>
                <a:cs typeface="Arial"/>
                <a:sym typeface="Arial"/>
              </a:rPr>
              <a:t>Knight Foundation School of Computing &amp; Information Sciences</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Summer 2022 Capstone </a:t>
            </a:r>
            <a:r>
              <a:rPr i="1" lang="en-US" sz="5400">
                <a:solidFill>
                  <a:srgbClr val="3F3F3F"/>
                </a:solidFill>
              </a:rPr>
              <a:t>I</a:t>
            </a:r>
            <a:endParaRPr/>
          </a:p>
        </p:txBody>
      </p:sp>
      <p:sp>
        <p:nvSpPr>
          <p:cNvPr id="55" name="Google Shape;55;p1"/>
          <p:cNvSpPr txBox="1"/>
          <p:nvPr/>
        </p:nvSpPr>
        <p:spPr>
          <a:xfrm>
            <a:off x="8034338" y="7832724"/>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56" name="Google Shape;56;p1"/>
          <p:cNvSpPr txBox="1"/>
          <p:nvPr/>
        </p:nvSpPr>
        <p:spPr>
          <a:xfrm>
            <a:off x="21790819" y="779332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57" name="Google Shape;57;p1"/>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dk1"/>
                </a:solidFill>
                <a:latin typeface="Arial"/>
                <a:ea typeface="Arial"/>
                <a:cs typeface="Arial"/>
                <a:sym typeface="Arial"/>
              </a:rPr>
              <a:t>REQUIREMENTS</a:t>
            </a:r>
            <a:endParaRPr/>
          </a:p>
        </p:txBody>
      </p:sp>
      <p:sp>
        <p:nvSpPr>
          <p:cNvPr id="58" name="Google Shape;58;p1"/>
          <p:cNvSpPr txBox="1"/>
          <p:nvPr/>
        </p:nvSpPr>
        <p:spPr>
          <a:xfrm>
            <a:off x="8080058" y="1509389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59" name="Google Shape;59;p1"/>
          <p:cNvSpPr txBox="1"/>
          <p:nvPr/>
        </p:nvSpPr>
        <p:spPr>
          <a:xfrm>
            <a:off x="21767959" y="14966156"/>
            <a:ext cx="4114800"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60" name="Google Shape;60;p1"/>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61" name="Google Shape;61;p1"/>
          <p:cNvSpPr txBox="1"/>
          <p:nvPr/>
        </p:nvSpPr>
        <p:spPr>
          <a:xfrm>
            <a:off x="7533072" y="238944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VERIFICATION</a:t>
            </a:r>
            <a:endParaRPr/>
          </a:p>
        </p:txBody>
      </p:sp>
      <p:sp>
        <p:nvSpPr>
          <p:cNvPr id="62" name="Google Shape;62;p1"/>
          <p:cNvSpPr txBox="1"/>
          <p:nvPr/>
        </p:nvSpPr>
        <p:spPr>
          <a:xfrm>
            <a:off x="21790831" y="2288609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63" name="Google Shape;63;p1"/>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REFERENCES</a:t>
            </a:r>
            <a:endParaRPr/>
          </a:p>
        </p:txBody>
      </p:sp>
      <p:sp>
        <p:nvSpPr>
          <p:cNvPr id="64" name="Google Shape;64;p1"/>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Project: PluMA 2.0 Machine Learning Pipeline Refactor</a:t>
            </a:r>
            <a:endParaRPr/>
          </a:p>
          <a:p>
            <a:pPr indent="0" lvl="0" marL="0" marR="0" rtl="0" algn="l">
              <a:spcBef>
                <a:spcPts val="0"/>
              </a:spcBef>
              <a:spcAft>
                <a:spcPts val="0"/>
              </a:spcAft>
              <a:buClr>
                <a:srgbClr val="3F3F3F"/>
              </a:buClr>
              <a:buSzPts val="3500"/>
              <a:buFont typeface="Arial"/>
              <a:buNone/>
            </a:pPr>
            <a:r>
              <a:rPr b="1" lang="en-US" sz="3500">
                <a:solidFill>
                  <a:srgbClr val="3F3F3F"/>
                </a:solidFill>
              </a:rPr>
              <a:t>Capstone I</a:t>
            </a:r>
            <a:r>
              <a:rPr b="1" i="0" lang="en-US" sz="3500" u="none" cap="none" strike="noStrike">
                <a:solidFill>
                  <a:srgbClr val="3F3F3F"/>
                </a:solidFill>
                <a:latin typeface="Arial"/>
                <a:ea typeface="Arial"/>
                <a:cs typeface="Arial"/>
                <a:sym typeface="Arial"/>
              </a:rPr>
              <a:t>: </a:t>
            </a:r>
            <a:r>
              <a:rPr b="1" lang="en-US" sz="3500">
                <a:solidFill>
                  <a:srgbClr val="3F3F3F"/>
                </a:solidFill>
              </a:rPr>
              <a:t>Leonardo Canizares, Eduardo Marcucci, Kevin Winters, Alfredo Cabanas, Adrian Alpizar</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Dr. Trevor Cickovski, PhD, Florida International University, Bioinformatics Research Group (BioRG) </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Dr. Masoud Sadjadi, PhD, Florida International University</a:t>
            </a:r>
            <a:endParaRPr/>
          </a:p>
        </p:txBody>
      </p:sp>
      <p:sp>
        <p:nvSpPr>
          <p:cNvPr id="65" name="Google Shape;65;p1"/>
          <p:cNvSpPr txBox="1"/>
          <p:nvPr/>
        </p:nvSpPr>
        <p:spPr>
          <a:xfrm>
            <a:off x="6655820" y="31775400"/>
            <a:ext cx="21444395" cy="81216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Dr Trevor Cickovski. We thank Dr. Trevor Cickovski for his assistance and mentorship that we received throughout the senior design project.</a:t>
            </a:r>
            <a:endParaRPr/>
          </a:p>
        </p:txBody>
      </p:sp>
      <p:sp>
        <p:nvSpPr>
          <p:cNvPr id="66" name="Google Shape;66;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67" name="Google Shape;67;p1"/>
          <p:cNvSpPr txBox="1"/>
          <p:nvPr/>
        </p:nvSpPr>
        <p:spPr>
          <a:xfrm>
            <a:off x="2219325" y="30212665"/>
            <a:ext cx="309880" cy="36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descr="github" id="68" name="Google Shape;68;p1"/>
          <p:cNvPicPr preferRelativeResize="0"/>
          <p:nvPr/>
        </p:nvPicPr>
        <p:blipFill rotWithShape="1">
          <a:blip r:embed="rId3">
            <a:alphaModFix/>
          </a:blip>
          <a:srcRect b="0" l="0" r="0" t="0"/>
          <a:stretch/>
        </p:blipFill>
        <p:spPr>
          <a:xfrm>
            <a:off x="34888328" y="16528286"/>
            <a:ext cx="5661343" cy="2039620"/>
          </a:xfrm>
          <a:prstGeom prst="rect">
            <a:avLst/>
          </a:prstGeom>
          <a:noFill/>
          <a:ln>
            <a:noFill/>
          </a:ln>
        </p:spPr>
      </p:pic>
      <p:sp>
        <p:nvSpPr>
          <p:cNvPr id="69" name="Google Shape;69;p1"/>
          <p:cNvSpPr txBox="1"/>
          <p:nvPr/>
        </p:nvSpPr>
        <p:spPr>
          <a:xfrm>
            <a:off x="6816725" y="8704580"/>
            <a:ext cx="11778615" cy="60016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chemeClr val="dk1"/>
                </a:solidFill>
                <a:latin typeface="Calibri"/>
                <a:ea typeface="Calibri"/>
                <a:cs typeface="Calibri"/>
                <a:sym typeface="Calibri"/>
              </a:rPr>
              <a:t>Bioinformaticians cannot reuse internal stages of existing pipelines often resulting in time reinventing the wheel that could be more optimally used to advance research. PluMA attempts to fix this problem by providing a pool where bioinformaticians can prototype algorithms and wrap them as plugins that can be reused by other users in other pipelines. </a:t>
            </a:r>
            <a:endParaRPr/>
          </a:p>
        </p:txBody>
      </p:sp>
      <p:sp>
        <p:nvSpPr>
          <p:cNvPr id="70" name="Google Shape;70;p1"/>
          <p:cNvSpPr txBox="1"/>
          <p:nvPr/>
        </p:nvSpPr>
        <p:spPr>
          <a:xfrm>
            <a:off x="20919440" y="8571864"/>
            <a:ext cx="11057890" cy="378565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chemeClr val="dk1"/>
                </a:solidFill>
                <a:latin typeface="Calibri"/>
                <a:ea typeface="Calibri"/>
                <a:cs typeface="Calibri"/>
                <a:sym typeface="Calibri"/>
              </a:rPr>
              <a:t>The inherently interdisciplinary bioinformatics landscape currently contains a great deal of pipelines, often implemented as single large scripts of functions.</a:t>
            </a:r>
            <a:endParaRPr/>
          </a:p>
        </p:txBody>
      </p:sp>
      <p:sp>
        <p:nvSpPr>
          <p:cNvPr id="71" name="Google Shape;71;p1"/>
          <p:cNvSpPr txBox="1"/>
          <p:nvPr/>
        </p:nvSpPr>
        <p:spPr>
          <a:xfrm>
            <a:off x="33449260" y="8681720"/>
            <a:ext cx="9582785" cy="304698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chemeClr val="dk1"/>
                </a:solidFill>
                <a:latin typeface="Calibri"/>
                <a:ea typeface="Calibri"/>
                <a:cs typeface="Calibri"/>
                <a:sym typeface="Calibri"/>
              </a:rPr>
              <a:t>Properly refactor machine learning pipelines developed by collaborators with BioRG as a series of plugins to make compatible with PluMA</a:t>
            </a:r>
            <a:endParaRPr sz="4800">
              <a:solidFill>
                <a:schemeClr val="dk1"/>
              </a:solidFill>
              <a:latin typeface="Calibri"/>
              <a:ea typeface="Calibri"/>
              <a:cs typeface="Calibri"/>
              <a:sym typeface="Calibri"/>
            </a:endParaRPr>
          </a:p>
        </p:txBody>
      </p:sp>
      <p:sp>
        <p:nvSpPr>
          <p:cNvPr id="72" name="Google Shape;72;p1"/>
          <p:cNvSpPr txBox="1"/>
          <p:nvPr/>
        </p:nvSpPr>
        <p:spPr>
          <a:xfrm>
            <a:off x="6816725" y="24626690"/>
            <a:ext cx="9206865" cy="60016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4800"/>
              <a:buFont typeface="Arial"/>
              <a:buNone/>
            </a:pPr>
            <a:r>
              <a:rPr lang="en-US" sz="4800">
                <a:solidFill>
                  <a:schemeClr val="dk1"/>
                </a:solidFill>
                <a:latin typeface="Calibri"/>
                <a:ea typeface="Calibri"/>
                <a:cs typeface="Calibri"/>
                <a:sym typeface="Calibri"/>
              </a:rPr>
              <a:t>Files were tested during the processes of debugging and modularization to verify that they run as well as to check for other errors that may arise. Pipelines that were built at the end were tested to verify that they run. </a:t>
            </a:r>
            <a:endParaRPr/>
          </a:p>
          <a:p>
            <a:pPr indent="0" lvl="0" marL="0" marR="0" rtl="0" algn="l">
              <a:spcBef>
                <a:spcPts val="0"/>
              </a:spcBef>
              <a:spcAft>
                <a:spcPts val="0"/>
              </a:spcAft>
              <a:buClr>
                <a:schemeClr val="dk1"/>
              </a:buClr>
              <a:buSzPts val="4800"/>
              <a:buFont typeface="Arial"/>
              <a:buNone/>
            </a:pPr>
            <a:r>
              <a:t/>
            </a:r>
            <a:endParaRPr sz="4800">
              <a:solidFill>
                <a:schemeClr val="dk1"/>
              </a:solidFill>
              <a:latin typeface="Calibri"/>
              <a:ea typeface="Calibri"/>
              <a:cs typeface="Calibri"/>
              <a:sym typeface="Calibri"/>
            </a:endParaRPr>
          </a:p>
        </p:txBody>
      </p:sp>
      <p:sp>
        <p:nvSpPr>
          <p:cNvPr id="73" name="Google Shape;73;p1"/>
          <p:cNvSpPr txBox="1"/>
          <p:nvPr/>
        </p:nvSpPr>
        <p:spPr>
          <a:xfrm>
            <a:off x="35196780" y="25003125"/>
            <a:ext cx="7835265" cy="452431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800">
                <a:solidFill>
                  <a:schemeClr val="dk1"/>
                </a:solidFill>
                <a:latin typeface="Calibri"/>
                <a:ea typeface="Calibri"/>
                <a:cs typeface="Calibri"/>
                <a:sym typeface="Calibri"/>
              </a:rPr>
              <a:t>Research materials provided by Dr. Trevor Cickovski of Bioinformatics Research Group at Florida International University </a:t>
            </a:r>
            <a:endParaRPr/>
          </a:p>
          <a:p>
            <a:pPr indent="0" lvl="0" marL="0" marR="0" rtl="0" algn="l">
              <a:spcBef>
                <a:spcPts val="0"/>
              </a:spcBef>
              <a:spcAft>
                <a:spcPts val="0"/>
              </a:spcAft>
              <a:buClr>
                <a:schemeClr val="dk1"/>
              </a:buClr>
              <a:buSzPts val="4800"/>
              <a:buFont typeface="Arial"/>
              <a:buNone/>
            </a:pPr>
            <a:r>
              <a:t/>
            </a:r>
            <a:endParaRPr sz="4800">
              <a:solidFill>
                <a:schemeClr val="dk1"/>
              </a:solidFill>
              <a:latin typeface="Calibri"/>
              <a:ea typeface="Calibri"/>
              <a:cs typeface="Calibri"/>
              <a:sym typeface="Calibri"/>
            </a:endParaRPr>
          </a:p>
        </p:txBody>
      </p:sp>
      <p:pic>
        <p:nvPicPr>
          <p:cNvPr descr="KFSCIS-vrt-white-gold" id="74" name="Google Shape;74;p1"/>
          <p:cNvPicPr preferRelativeResize="0"/>
          <p:nvPr/>
        </p:nvPicPr>
        <p:blipFill rotWithShape="1">
          <a:blip r:embed="rId4">
            <a:alphaModFix/>
          </a:blip>
          <a:srcRect b="0" l="0" r="0" t="0"/>
          <a:stretch/>
        </p:blipFill>
        <p:spPr>
          <a:xfrm>
            <a:off x="427355" y="617855"/>
            <a:ext cx="4862830" cy="2997200"/>
          </a:xfrm>
          <a:prstGeom prst="rect">
            <a:avLst/>
          </a:prstGeom>
          <a:noFill/>
          <a:ln>
            <a:noFill/>
          </a:ln>
        </p:spPr>
      </p:pic>
      <p:pic>
        <p:nvPicPr>
          <p:cNvPr id="75" name="Google Shape;75;p1"/>
          <p:cNvPicPr preferRelativeResize="0"/>
          <p:nvPr/>
        </p:nvPicPr>
        <p:blipFill rotWithShape="1">
          <a:blip r:embed="rId5">
            <a:alphaModFix/>
          </a:blip>
          <a:srcRect b="0" l="0" r="0" t="0"/>
          <a:stretch/>
        </p:blipFill>
        <p:spPr>
          <a:xfrm>
            <a:off x="36549806" y="19481919"/>
            <a:ext cx="2586513" cy="2324100"/>
          </a:xfrm>
          <a:prstGeom prst="rect">
            <a:avLst/>
          </a:prstGeom>
          <a:noFill/>
          <a:ln>
            <a:noFill/>
          </a:ln>
        </p:spPr>
      </p:pic>
      <p:pic>
        <p:nvPicPr>
          <p:cNvPr id="76" name="Google Shape;76;p1"/>
          <p:cNvPicPr preferRelativeResize="0"/>
          <p:nvPr/>
        </p:nvPicPr>
        <p:blipFill rotWithShape="1">
          <a:blip r:embed="rId6">
            <a:alphaModFix/>
          </a:blip>
          <a:srcRect b="0" l="0" r="0" t="0"/>
          <a:stretch/>
        </p:blipFill>
        <p:spPr>
          <a:xfrm>
            <a:off x="6140767" y="15714545"/>
            <a:ext cx="12016741" cy="7171547"/>
          </a:xfrm>
          <a:prstGeom prst="rect">
            <a:avLst/>
          </a:prstGeom>
          <a:noFill/>
          <a:ln>
            <a:noFill/>
          </a:ln>
        </p:spPr>
      </p:pic>
      <p:pic>
        <p:nvPicPr>
          <p:cNvPr id="77" name="Google Shape;77;p1"/>
          <p:cNvPicPr preferRelativeResize="0"/>
          <p:nvPr/>
        </p:nvPicPr>
        <p:blipFill rotWithShape="1">
          <a:blip r:embed="rId7">
            <a:alphaModFix/>
          </a:blip>
          <a:srcRect b="0" l="0" r="0" t="0"/>
          <a:stretch/>
        </p:blipFill>
        <p:spPr>
          <a:xfrm>
            <a:off x="17521872" y="17180226"/>
            <a:ext cx="16506825" cy="3429000"/>
          </a:xfrm>
          <a:prstGeom prst="rect">
            <a:avLst/>
          </a:prstGeom>
          <a:noFill/>
          <a:ln>
            <a:noFill/>
          </a:ln>
        </p:spPr>
      </p:pic>
      <p:sp>
        <p:nvSpPr>
          <p:cNvPr id="78" name="Google Shape;78;p1"/>
          <p:cNvSpPr txBox="1"/>
          <p:nvPr/>
        </p:nvSpPr>
        <p:spPr>
          <a:xfrm>
            <a:off x="18289025" y="23742663"/>
            <a:ext cx="12260400" cy="884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4800">
                <a:latin typeface="Calibri"/>
                <a:ea typeface="Calibri"/>
                <a:cs typeface="Calibri"/>
                <a:sym typeface="Calibri"/>
              </a:rPr>
              <a:t>Our contribution to the project was to shadow and facilitate capstone II members tasks. We split into pairs of CapI and CapII tackling the process of debugging and modularizing the code in the 5 main folders of the project. This involved preparing the original code to run in the Delphi environment and debugging involved included sorting missing </a:t>
            </a:r>
            <a:r>
              <a:rPr lang="en-US" sz="4800">
                <a:latin typeface="Calibri"/>
                <a:ea typeface="Calibri"/>
                <a:cs typeface="Calibri"/>
                <a:sym typeface="Calibri"/>
              </a:rPr>
              <a:t>dependencies</a:t>
            </a:r>
            <a:r>
              <a:rPr lang="en-US" sz="4800">
                <a:latin typeface="Calibri"/>
                <a:ea typeface="Calibri"/>
                <a:cs typeface="Calibri"/>
                <a:sym typeface="Calibri"/>
              </a:rPr>
              <a:t>, files, and data. Refactoring the code involved breaking down sections of rewriting it into more flexible and modular structure.</a:t>
            </a:r>
            <a:endParaRPr sz="480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2019-06-25T19:12:00Z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ICV">
    <vt:lpwstr>2EDF27F9561F436FB5D9D9629DE14F96</vt:lpwstr>
  </property>
  <property fmtid="{D5CDD505-2E9C-101B-9397-08002B2CF9AE}" pid="11" name="KSOProductBuildVer">
    <vt:lpwstr>1033-11.2.0.11074</vt:lpwstr>
  </property>
</Properties>
</file>