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embeddedFontLst>
    <p:embeddedFont>
      <p:font typeface="Roboto"/>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2" roundtripDataSignature="AMtx7mgB1DEwHA4ovHdZHsg3Mi0/tfEW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italic.fntdata"/><Relationship Id="rId11" Type="http://schemas.openxmlformats.org/officeDocument/2006/relationships/slide" Target="slides/slide7.xml"/><Relationship Id="rId22" Type="http://customschemas.google.com/relationships/presentationmetadata" Target="metadata"/><Relationship Id="rId10" Type="http://schemas.openxmlformats.org/officeDocument/2006/relationships/slide" Target="slides/slide6.xml"/><Relationship Id="rId21" Type="http://schemas.openxmlformats.org/officeDocument/2006/relationships/font" Target="fonts/Roboto-bold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Roboto-bold.fntdata"/><Relationship Id="rId6" Type="http://schemas.openxmlformats.org/officeDocument/2006/relationships/slide" Target="slides/slide2.xml"/><Relationship Id="rId18" Type="http://schemas.openxmlformats.org/officeDocument/2006/relationships/font" Target="fonts/Roboto-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eldon.io/what-is-a-machine-learning-pipelin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100">
                <a:latin typeface="Arial"/>
                <a:ea typeface="Arial"/>
                <a:cs typeface="Arial"/>
                <a:sym typeface="Arial"/>
              </a:rPr>
              <a:t>Hello and thank you for viewing our presentation. My name is Alana Barned and I am a Capstone II collaborator for the PluMA 2.0 Machine Learning Pipeline Refactor project for Summer 2022. In this video, I will give a brief introduction to our project and our team, explaining what PluMA is, some current problems of the application, and what we accomplished this semester.</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17500" lvl="0" marL="457200" rtl="0" algn="l">
              <a:lnSpc>
                <a:spcPct val="100000"/>
              </a:lnSpc>
              <a:spcBef>
                <a:spcPts val="0"/>
              </a:spcBef>
              <a:spcAft>
                <a:spcPts val="0"/>
              </a:spcAft>
              <a:buSzPts val="1400"/>
              <a:buChar char="●"/>
            </a:pPr>
            <a:r>
              <a:rPr lang="en-US"/>
              <a:t>In this project we implemented Python version 3.6.8</a:t>
            </a:r>
            <a:endParaRPr/>
          </a:p>
          <a:p>
            <a:pPr indent="-317500" lvl="0" marL="457200" rtl="0" algn="l">
              <a:lnSpc>
                <a:spcPct val="100000"/>
              </a:lnSpc>
              <a:spcBef>
                <a:spcPts val="0"/>
              </a:spcBef>
              <a:spcAft>
                <a:spcPts val="0"/>
              </a:spcAft>
              <a:buSzPts val="1400"/>
              <a:buChar char="●"/>
            </a:pPr>
            <a:r>
              <a:rPr lang="en-US"/>
              <a:t>We utilized Github for development and proper version control</a:t>
            </a:r>
            <a:endParaRPr/>
          </a:p>
          <a:p>
            <a:pPr indent="-317500" lvl="0" marL="457200" rtl="0" algn="l">
              <a:lnSpc>
                <a:spcPct val="100000"/>
              </a:lnSpc>
              <a:spcBef>
                <a:spcPts val="0"/>
              </a:spcBef>
              <a:spcAft>
                <a:spcPts val="0"/>
              </a:spcAft>
              <a:buSzPts val="1400"/>
              <a:buChar char="●"/>
            </a:pPr>
            <a:r>
              <a:rPr lang="en-US"/>
              <a:t>We ran and tested our files on a remote Linux machine called delphi </a:t>
            </a:r>
            <a:endParaRPr/>
          </a:p>
          <a:p>
            <a:pPr indent="-317500" lvl="0" marL="457200" rtl="0" algn="l">
              <a:lnSpc>
                <a:spcPct val="100000"/>
              </a:lnSpc>
              <a:spcBef>
                <a:spcPts val="0"/>
              </a:spcBef>
              <a:spcAft>
                <a:spcPts val="0"/>
              </a:spcAft>
              <a:buSzPts val="1400"/>
              <a:buChar char="●"/>
            </a:pPr>
            <a:r>
              <a:rPr lang="en-US"/>
              <a:t>We had to install python package and libraries as dependencies for our files </a:t>
            </a:r>
            <a:r>
              <a:rPr lang="en-US"/>
              <a:t>including</a:t>
            </a:r>
            <a:r>
              <a:rPr lang="en-US"/>
              <a:t>:</a:t>
            </a:r>
            <a:endParaRPr/>
          </a:p>
          <a:p>
            <a:pPr indent="-317500" lvl="1" marL="914400" rtl="0" algn="l">
              <a:lnSpc>
                <a:spcPct val="100000"/>
              </a:lnSpc>
              <a:spcBef>
                <a:spcPts val="0"/>
              </a:spcBef>
              <a:spcAft>
                <a:spcPts val="0"/>
              </a:spcAft>
              <a:buSzPts val="1400"/>
              <a:buChar char="○"/>
            </a:pPr>
            <a:r>
              <a:rPr lang="en-US"/>
              <a:t>Pandas</a:t>
            </a:r>
            <a:endParaRPr/>
          </a:p>
          <a:p>
            <a:pPr indent="-317500" lvl="1" marL="914400" rtl="0" algn="l">
              <a:lnSpc>
                <a:spcPct val="100000"/>
              </a:lnSpc>
              <a:spcBef>
                <a:spcPts val="0"/>
              </a:spcBef>
              <a:spcAft>
                <a:spcPts val="0"/>
              </a:spcAft>
              <a:buSzPts val="1400"/>
              <a:buChar char="○"/>
            </a:pPr>
            <a:r>
              <a:rPr lang="en-US"/>
              <a:t>Numpy</a:t>
            </a:r>
            <a:endParaRPr/>
          </a:p>
          <a:p>
            <a:pPr indent="-317500" lvl="1" marL="914400" rtl="0" algn="l">
              <a:lnSpc>
                <a:spcPct val="100000"/>
              </a:lnSpc>
              <a:spcBef>
                <a:spcPts val="0"/>
              </a:spcBef>
              <a:spcAft>
                <a:spcPts val="0"/>
              </a:spcAft>
              <a:buSzPts val="1400"/>
              <a:buChar char="○"/>
            </a:pPr>
            <a:r>
              <a:rPr lang="en-US"/>
              <a:t>Dask</a:t>
            </a:r>
            <a:endParaRPr/>
          </a:p>
          <a:p>
            <a:pPr indent="-317500" lvl="1" marL="914400" rtl="0" algn="l">
              <a:lnSpc>
                <a:spcPct val="100000"/>
              </a:lnSpc>
              <a:spcBef>
                <a:spcPts val="0"/>
              </a:spcBef>
              <a:spcAft>
                <a:spcPts val="0"/>
              </a:spcAft>
              <a:buSzPts val="1400"/>
              <a:buChar char="○"/>
            </a:pPr>
            <a:r>
              <a:rPr lang="en-US"/>
              <a:t>Xarray</a:t>
            </a:r>
            <a:endParaRPr/>
          </a:p>
          <a:p>
            <a:pPr indent="-317500" lvl="0" marL="457200" rtl="0" algn="l">
              <a:lnSpc>
                <a:spcPct val="100000"/>
              </a:lnSpc>
              <a:spcBef>
                <a:spcPts val="0"/>
              </a:spcBef>
              <a:spcAft>
                <a:spcPts val="0"/>
              </a:spcAft>
              <a:buSzPts val="1400"/>
              <a:buChar char="●"/>
            </a:pPr>
            <a:r>
              <a:rPr lang="en-US"/>
              <a:t>Some of the machine learning models were trained via SKLearn and Keras</a:t>
            </a:r>
            <a:endParaRPr/>
          </a:p>
          <a:p>
            <a:pPr indent="-317500" lvl="0" marL="457200" rtl="0" algn="l">
              <a:lnSpc>
                <a:spcPct val="100000"/>
              </a:lnSpc>
              <a:spcBef>
                <a:spcPts val="0"/>
              </a:spcBef>
              <a:spcAft>
                <a:spcPts val="0"/>
              </a:spcAft>
              <a:buSzPts val="1400"/>
              <a:buChar char="●"/>
            </a:pPr>
            <a:r>
              <a:rPr lang="en-US"/>
              <a:t>Also the majority of the data we used came from the Climate Data Store (CDS) API which contains a vast amount of information on climate systems around the world, including that of  floods. </a:t>
            </a:r>
            <a:endParaRPr/>
          </a:p>
        </p:txBody>
      </p:sp>
      <p:sp>
        <p:nvSpPr>
          <p:cNvPr id="292" name="Google Shape;29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Testing was done frequently throughout the entire development process. The pipelines were developed using Test-Driven-Development. Files were constantly tested during the processes of debugging and modularization to verify that they run as well as to check for other errors that may arise. Each unit in a pipeline was tested according to its expected input and output. More testing needs to be done for type-checking and in case more customization of the pipeline is needed.</a:t>
            </a:r>
            <a:endParaRPr/>
          </a:p>
        </p:txBody>
      </p:sp>
      <p:sp>
        <p:nvSpPr>
          <p:cNvPr id="309" name="Google Shape;30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Our successfully refactored pipelines include:</a:t>
            </a:r>
            <a:endParaRPr/>
          </a:p>
          <a:p>
            <a:pPr indent="-317500" lvl="0" marL="457200" rtl="0" algn="l">
              <a:lnSpc>
                <a:spcPct val="100000"/>
              </a:lnSpc>
              <a:spcBef>
                <a:spcPts val="0"/>
              </a:spcBef>
              <a:spcAft>
                <a:spcPts val="0"/>
              </a:spcAft>
              <a:buSzPts val="1400"/>
              <a:buChar char="●"/>
            </a:pPr>
            <a:r>
              <a:rPr lang="en-US"/>
              <a:t>LSTM – Long-short Term Memory</a:t>
            </a:r>
            <a:endParaRPr/>
          </a:p>
          <a:p>
            <a:pPr indent="-317500" lvl="0" marL="457200" rtl="0" algn="l">
              <a:lnSpc>
                <a:spcPct val="100000"/>
              </a:lnSpc>
              <a:spcBef>
                <a:spcPts val="0"/>
              </a:spcBef>
              <a:spcAft>
                <a:spcPts val="0"/>
              </a:spcAft>
              <a:buSzPts val="1400"/>
              <a:buChar char="●"/>
            </a:pPr>
            <a:r>
              <a:rPr lang="en-US"/>
              <a:t>GRU – Grated Recurring Units</a:t>
            </a:r>
            <a:endParaRPr/>
          </a:p>
          <a:p>
            <a:pPr indent="-317500" lvl="0" marL="457200" rtl="0" algn="l">
              <a:lnSpc>
                <a:spcPct val="100000"/>
              </a:lnSpc>
              <a:spcBef>
                <a:spcPts val="0"/>
              </a:spcBef>
              <a:spcAft>
                <a:spcPts val="0"/>
              </a:spcAft>
              <a:buSzPts val="1400"/>
              <a:buChar char="●"/>
            </a:pPr>
            <a:r>
              <a:rPr lang="en-US"/>
              <a:t>RNN – Recurrent Neural Network</a:t>
            </a:r>
            <a:endParaRPr/>
          </a:p>
          <a:p>
            <a:pPr indent="-317500" lvl="0" marL="457200" rtl="0" algn="l">
              <a:lnSpc>
                <a:spcPct val="100000"/>
              </a:lnSpc>
              <a:spcBef>
                <a:spcPts val="0"/>
              </a:spcBef>
              <a:spcAft>
                <a:spcPts val="0"/>
              </a:spcAft>
              <a:buSzPts val="1400"/>
              <a:buChar char="●"/>
            </a:pPr>
            <a:r>
              <a:rPr lang="en-US"/>
              <a:t>and LSTM Neural Networks for ahead-of-time flood level prediction</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US"/>
              <a:t>We worked </a:t>
            </a:r>
            <a:r>
              <a:rPr lang="en-US"/>
              <a:t>extensively on but were not able to complete modularization for:</a:t>
            </a:r>
            <a:endParaRPr/>
          </a:p>
          <a:p>
            <a:pPr indent="-317500" lvl="0" marL="457200" rtl="0" algn="l">
              <a:lnSpc>
                <a:spcPct val="100000"/>
              </a:lnSpc>
              <a:spcBef>
                <a:spcPts val="0"/>
              </a:spcBef>
              <a:spcAft>
                <a:spcPts val="0"/>
              </a:spcAft>
              <a:buSzPts val="1400"/>
              <a:buChar char="●"/>
            </a:pPr>
            <a:r>
              <a:rPr lang="en-US"/>
              <a:t>Linear and Logistic Regression</a:t>
            </a:r>
            <a:endParaRPr/>
          </a:p>
          <a:p>
            <a:pPr indent="-317500" lvl="0" marL="457200" rtl="0" algn="l">
              <a:lnSpc>
                <a:spcPct val="100000"/>
              </a:lnSpc>
              <a:spcBef>
                <a:spcPts val="0"/>
              </a:spcBef>
              <a:spcAft>
                <a:spcPts val="0"/>
              </a:spcAft>
              <a:buSzPts val="1400"/>
              <a:buChar char="●"/>
            </a:pPr>
            <a:r>
              <a:rPr lang="en-US"/>
              <a:t>Support Vector Regression via SKLearn</a:t>
            </a:r>
            <a:endParaRPr/>
          </a:p>
          <a:p>
            <a:pPr indent="-317500" lvl="0" marL="457200" rtl="0" algn="l">
              <a:lnSpc>
                <a:spcPct val="100000"/>
              </a:lnSpc>
              <a:spcBef>
                <a:spcPts val="0"/>
              </a:spcBef>
              <a:spcAft>
                <a:spcPts val="0"/>
              </a:spcAft>
              <a:buSzPts val="1400"/>
              <a:buChar char="●"/>
            </a:pPr>
            <a:r>
              <a:rPr lang="en-US"/>
              <a:t>Gradient Boost Regression via SKLearn</a:t>
            </a:r>
            <a:endParaRPr/>
          </a:p>
          <a:p>
            <a:pPr indent="-317500" lvl="0" marL="457200" rtl="0" algn="l">
              <a:lnSpc>
                <a:spcPct val="100000"/>
              </a:lnSpc>
              <a:spcBef>
                <a:spcPts val="0"/>
              </a:spcBef>
              <a:spcAft>
                <a:spcPts val="0"/>
              </a:spcAft>
              <a:buSzPts val="1400"/>
              <a:buChar char="●"/>
            </a:pPr>
            <a:r>
              <a:rPr lang="en-US"/>
              <a:t>or Time-delayed Nueral Net via keras</a:t>
            </a:r>
            <a:endParaRPr/>
          </a:p>
          <a:p>
            <a:pPr indent="0" lvl="0" marL="0" rtl="0" algn="l">
              <a:lnSpc>
                <a:spcPct val="100000"/>
              </a:lnSpc>
              <a:spcBef>
                <a:spcPts val="0"/>
              </a:spcBef>
              <a:spcAft>
                <a:spcPts val="0"/>
              </a:spcAft>
              <a:buNone/>
            </a:pPr>
            <a:r>
              <a:t/>
            </a:r>
            <a:endParaRPr/>
          </a:p>
        </p:txBody>
      </p:sp>
      <p:sp>
        <p:nvSpPr>
          <p:cNvPr id="315" name="Google Shape;31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3fc0a6aa07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13fc0a6aa07_0_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Closing: This is the end of the video. Thank you for watching! </a:t>
            </a:r>
            <a:endParaRPr/>
          </a:p>
        </p:txBody>
      </p:sp>
      <p:sp>
        <p:nvSpPr>
          <p:cNvPr id="322" name="Google Shape;322;g13fc0a6aa07_0_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PluMA is hosted by the Bioinformatics Research Group (BioRG) at Florida International University. The bioinformatics landscape already contains many pipelines which are typically implemented as single large scripts of functions. This can be problematic for bioinformaticians however, because it doesn’t allow for the recycling of internal stages of these pipelines. This often results in time being spent reinventing the wheel, time that more ideally could be used for research.</a:t>
            </a:r>
            <a:endParaRPr/>
          </a:p>
        </p:txBody>
      </p:sp>
      <p:sp>
        <p:nvSpPr>
          <p:cNvPr id="229" name="Google Shape;22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rPr lang="en-US"/>
              <a:t>Specifically in metagenomics analysis, there are several software pipelines that work the same way and may even share stages that are still made independently. This is due to there not being an official structure for developing, testing, and integrating them. Programmers in microbiome analysis usually don’t contribute a full pipeline, but rather one stage of a pipeline. They then need to figure out which existing metagenomics pipeline to test it in and locate where the proper stage in the pipeline is to be able to successfully integrate it into the system. Other problems may present themselves as well: the stages may be written in different languages, or languages that may be unfamiliar to the programmer, the input/output files may not match the programmer’s, there may be too many dependencies, - and the list goes on. Because of this, a programmer may be more inclined to create their own version of a pipeline with the languages, interfaces, and parameters that they are more familiar with. Hence the term “time reinventing the wheel”</a:t>
            </a:r>
            <a:r>
              <a:rPr lang="en-US">
                <a:latin typeface="Arial"/>
                <a:ea typeface="Arial"/>
                <a:cs typeface="Arial"/>
                <a:sym typeface="Arial"/>
              </a:rPr>
              <a:t>.</a:t>
            </a:r>
            <a:endParaRPr sz="1300"/>
          </a:p>
        </p:txBody>
      </p:sp>
      <p:sp>
        <p:nvSpPr>
          <p:cNvPr id="235" name="Google Shape;23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highlight>
                  <a:srgbClr val="FFFFFF"/>
                </a:highlight>
              </a:rPr>
              <a:t>P</a:t>
            </a:r>
            <a:r>
              <a:rPr lang="en-US" sz="1100">
                <a:highlight>
                  <a:srgbClr val="FFFFFF"/>
                </a:highlight>
              </a:rPr>
              <a:t>lu</a:t>
            </a:r>
            <a:r>
              <a:rPr lang="en-US">
                <a:highlight>
                  <a:srgbClr val="FFFFFF"/>
                </a:highlight>
              </a:rPr>
              <a:t>MA</a:t>
            </a:r>
            <a:r>
              <a:rPr lang="en-US" sz="1100">
                <a:highlight>
                  <a:srgbClr val="FFFFFF"/>
                </a:highlight>
              </a:rPr>
              <a:t>, or</a:t>
            </a:r>
            <a:r>
              <a:rPr lang="en-US">
                <a:highlight>
                  <a:srgbClr val="FFFFFF"/>
                </a:highlight>
              </a:rPr>
              <a:t> </a:t>
            </a:r>
            <a:r>
              <a:rPr lang="en-US" sz="1100">
                <a:highlight>
                  <a:srgbClr val="FFFFFF"/>
                </a:highlight>
              </a:rPr>
              <a:t>Plugin-Based Microbiome Analysis, </a:t>
            </a:r>
            <a:r>
              <a:rPr lang="en-US">
                <a:highlight>
                  <a:srgbClr val="FFFFFF"/>
                </a:highlight>
              </a:rPr>
              <a:t>is designed to address this </a:t>
            </a:r>
            <a:r>
              <a:rPr lang="en-US" sz="1100">
                <a:highlight>
                  <a:srgbClr val="FFFFFF"/>
                </a:highlight>
              </a:rPr>
              <a:t>problem of wasted time</a:t>
            </a:r>
            <a:r>
              <a:rPr lang="en-US">
                <a:highlight>
                  <a:srgbClr val="FFFFFF"/>
                </a:highlight>
              </a:rPr>
              <a:t> by providing a lightweight and generic backend that can execute these stages as dynamically loaded plugins. On this platform bioinformaticians can prototype algorithms in one of many supported languages and wrap them as plugins. They </a:t>
            </a:r>
            <a:r>
              <a:rPr lang="en-US">
                <a:highlight>
                  <a:srgbClr val="FFFFFF"/>
                </a:highlight>
              </a:rPr>
              <a:t>would</a:t>
            </a:r>
            <a:r>
              <a:rPr lang="en-US">
                <a:highlight>
                  <a:srgbClr val="FFFFFF"/>
                </a:highlight>
              </a:rPr>
              <a:t> be easily insertable and removable from other users’ pipelines without knowledge of underlying implementation. Collaborators with the Bioinformatics Research Group (BioRG) have developed several machine learning pipelines that require software refactoring for compatibility with PluMA. These are implemented primarily with Python. The goal of this project will be to properly refactor these pipelines as a series of plugins using software design patterns, each of which will then be redistributed open-source and usable in other pipelines. This will in turn increase the efficiency of the work of our collaborators as well as facilitate community-based development.</a:t>
            </a:r>
            <a:endParaRPr/>
          </a:p>
        </p:txBody>
      </p:sp>
      <p:sp>
        <p:nvSpPr>
          <p:cNvPr id="243" name="Google Shape;24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13fc0a6aa0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13fc0a6aa07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pipelines we refactored were retrieved from a github repository called Flood and implement different machine learning models for flood prediction. There are 5 pipelining projects within the repository which we divided among our team to work on:</a:t>
            </a:r>
            <a:endParaRPr/>
          </a:p>
          <a:p>
            <a:pPr indent="0" lvl="0" marL="0" rtl="0" algn="l">
              <a:spcBef>
                <a:spcPts val="0"/>
              </a:spcBef>
              <a:spcAft>
                <a:spcPts val="0"/>
              </a:spcAft>
              <a:buNone/>
            </a:pPr>
            <a:r>
              <a:rPr lang="en-US"/>
              <a:t>•	Flood-Cas</a:t>
            </a:r>
            <a:endParaRPr/>
          </a:p>
          <a:p>
            <a:pPr indent="0" lvl="0" marL="0" rtl="0" algn="l">
              <a:spcBef>
                <a:spcPts val="0"/>
              </a:spcBef>
              <a:spcAft>
                <a:spcPts val="0"/>
              </a:spcAft>
              <a:buNone/>
            </a:pPr>
            <a:r>
              <a:rPr lang="en-US"/>
              <a:t>•	Flood-Prediction</a:t>
            </a:r>
            <a:endParaRPr/>
          </a:p>
          <a:p>
            <a:pPr indent="0" lvl="0" marL="0" rtl="0" algn="l">
              <a:spcBef>
                <a:spcPts val="0"/>
              </a:spcBef>
              <a:spcAft>
                <a:spcPts val="0"/>
              </a:spcAft>
              <a:buNone/>
            </a:pPr>
            <a:r>
              <a:rPr lang="en-US"/>
              <a:t>•	Jupyter</a:t>
            </a:r>
            <a:endParaRPr/>
          </a:p>
          <a:p>
            <a:pPr indent="0" lvl="0" marL="0" rtl="0" algn="l">
              <a:spcBef>
                <a:spcPts val="0"/>
              </a:spcBef>
              <a:spcAft>
                <a:spcPts val="0"/>
              </a:spcAft>
              <a:buNone/>
            </a:pPr>
            <a:r>
              <a:rPr lang="en-US"/>
              <a:t>•	lstm-flood-prediction</a:t>
            </a:r>
            <a:endParaRPr/>
          </a:p>
          <a:p>
            <a:pPr indent="0" lvl="0" marL="0" rtl="0" algn="l">
              <a:spcBef>
                <a:spcPts val="0"/>
              </a:spcBef>
              <a:spcAft>
                <a:spcPts val="0"/>
              </a:spcAft>
              <a:buNone/>
            </a:pPr>
            <a:r>
              <a:rPr lang="en-US"/>
              <a:t>•	ml-flood</a:t>
            </a:r>
            <a:endParaRPr/>
          </a:p>
          <a:p>
            <a:pPr indent="0" lvl="0" marL="0" rtl="0" algn="l">
              <a:spcBef>
                <a:spcPts val="0"/>
              </a:spcBef>
              <a:spcAft>
                <a:spcPts val="0"/>
              </a:spcAft>
              <a:buNone/>
            </a:pPr>
            <a:r>
              <a:t/>
            </a:r>
            <a:endParaRPr/>
          </a:p>
        </p:txBody>
      </p:sp>
      <p:sp>
        <p:nvSpPr>
          <p:cNvPr id="252" name="Google Shape;252;g13fc0a6aa07_0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114300" rtl="0" algn="l">
              <a:lnSpc>
                <a:spcPct val="90000"/>
              </a:lnSpc>
              <a:spcBef>
                <a:spcPts val="0"/>
              </a:spcBef>
              <a:spcAft>
                <a:spcPts val="0"/>
              </a:spcAft>
              <a:buClr>
                <a:schemeClr val="lt1"/>
              </a:buClr>
              <a:buSzPts val="1800"/>
              <a:buFont typeface="Arial"/>
              <a:buNone/>
            </a:pPr>
            <a:r>
              <a:rPr lang="en-US"/>
              <a:t>This is the conceptual design of PLUMA, which follows a Problem-Solving Environment using three conceptual tiers: a compiled machine layer, a middle scripted layer, and an upper user layer. </a:t>
            </a:r>
            <a:r>
              <a:rPr lang="en-US"/>
              <a:t>Users interact with the software through the user layer, where they can assemble pipelines using plugin extensions in a variety of languages.</a:t>
            </a:r>
            <a:endParaRPr/>
          </a:p>
        </p:txBody>
      </p:sp>
      <p:sp>
        <p:nvSpPr>
          <p:cNvPr id="258" name="Google Shape;25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t>The software pipeline is a standard analysis tool in bioinformatics. “Pipeline” is a generic term for any sequential software control flow, where the output of one program feeds as input to the next.</a:t>
            </a:r>
            <a:endParaRPr u="sng">
              <a:solidFill>
                <a:srgbClr val="FF0000"/>
              </a:solidFill>
            </a:endParaRPr>
          </a:p>
          <a:p>
            <a:pPr indent="0" lvl="0" marL="0" rtl="0" algn="l">
              <a:lnSpc>
                <a:spcPct val="100000"/>
              </a:lnSpc>
              <a:spcBef>
                <a:spcPts val="0"/>
              </a:spcBef>
              <a:spcAft>
                <a:spcPts val="0"/>
              </a:spcAft>
              <a:buSzPts val="1400"/>
              <a:buNone/>
            </a:pPr>
            <a:r>
              <a:t/>
            </a:r>
            <a:endParaRPr/>
          </a:p>
        </p:txBody>
      </p:sp>
      <p:sp>
        <p:nvSpPr>
          <p:cNvPr id="265" name="Google Shape;26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3fc0a6aa07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rPr lang="en-US"/>
              <a:t>A machine learning pipeline is a series of defined steps taken to develop, deploy and monitor a machine learning model. It is used to map and automate end-to-end processes.</a:t>
            </a:r>
            <a:endParaRPr u="sng"/>
          </a:p>
          <a:p>
            <a:pPr indent="0" lvl="0" marL="0" rtl="0" algn="l">
              <a:lnSpc>
                <a:spcPct val="115000"/>
              </a:lnSpc>
              <a:spcBef>
                <a:spcPts val="0"/>
              </a:spcBef>
              <a:spcAft>
                <a:spcPts val="0"/>
              </a:spcAft>
              <a:buSzPts val="1100"/>
              <a:buNone/>
            </a:pPr>
            <a:r>
              <a:t/>
            </a:r>
            <a:endParaRPr u="sng"/>
          </a:p>
          <a:p>
            <a:pPr indent="0" lvl="0" marL="0" rtl="0" algn="l">
              <a:lnSpc>
                <a:spcPct val="115000"/>
              </a:lnSpc>
              <a:spcBef>
                <a:spcPts val="0"/>
              </a:spcBef>
              <a:spcAft>
                <a:spcPts val="0"/>
              </a:spcAft>
              <a:buSzPts val="1100"/>
              <a:buNone/>
            </a:pPr>
            <a:r>
              <a:rPr lang="en-US"/>
              <a:t>Before machine learning, bioinformatics algorithms had to be written manually. Now, machine learning models have the ability to learn data set features without the programmer having to define them. They can then be trained to combine these features to create new ones. If a model is trained well, it can make advanced predictions.</a:t>
            </a:r>
            <a:endParaRPr/>
          </a:p>
        </p:txBody>
      </p:sp>
      <p:sp>
        <p:nvSpPr>
          <p:cNvPr id="278" name="Google Shape;278;g13fc0a6aa07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a:t>Our approach for this project involved refactoring each file based on some general steps used in building machine learning pipelines including:</a:t>
            </a:r>
            <a:endParaRPr/>
          </a:p>
          <a:p>
            <a:pPr indent="-317500" lvl="0" marL="457200" rtl="0" algn="l">
              <a:lnSpc>
                <a:spcPct val="100000"/>
              </a:lnSpc>
              <a:spcBef>
                <a:spcPts val="0"/>
              </a:spcBef>
              <a:spcAft>
                <a:spcPts val="0"/>
              </a:spcAft>
              <a:buSzPts val="1400"/>
              <a:buChar char="●"/>
            </a:pPr>
            <a:r>
              <a:rPr lang="en-US"/>
              <a:t>Data collection and cleaning </a:t>
            </a:r>
            <a:endParaRPr/>
          </a:p>
          <a:p>
            <a:pPr indent="-317500" lvl="0" marL="457200" rtl="0" algn="l">
              <a:lnSpc>
                <a:spcPct val="100000"/>
              </a:lnSpc>
              <a:spcBef>
                <a:spcPts val="0"/>
              </a:spcBef>
              <a:spcAft>
                <a:spcPts val="0"/>
              </a:spcAft>
              <a:buSzPts val="1400"/>
              <a:buChar char="●"/>
            </a:pPr>
            <a:r>
              <a:rPr lang="en-US"/>
              <a:t>Data validation </a:t>
            </a:r>
            <a:endParaRPr/>
          </a:p>
          <a:p>
            <a:pPr indent="-317500" lvl="0" marL="457200" rtl="0" algn="l">
              <a:lnSpc>
                <a:spcPct val="100000"/>
              </a:lnSpc>
              <a:spcBef>
                <a:spcPts val="0"/>
              </a:spcBef>
              <a:spcAft>
                <a:spcPts val="0"/>
              </a:spcAft>
              <a:buSzPts val="1400"/>
              <a:buChar char="●"/>
            </a:pPr>
            <a:r>
              <a:rPr lang="en-US"/>
              <a:t>Training of the model </a:t>
            </a:r>
            <a:endParaRPr/>
          </a:p>
          <a:p>
            <a:pPr indent="-317500" lvl="0" marL="457200" rtl="0" algn="l">
              <a:lnSpc>
                <a:spcPct val="100000"/>
              </a:lnSpc>
              <a:spcBef>
                <a:spcPts val="0"/>
              </a:spcBef>
              <a:spcAft>
                <a:spcPts val="0"/>
              </a:spcAft>
              <a:buSzPts val="1400"/>
              <a:buChar char="●"/>
            </a:pPr>
            <a:r>
              <a:rPr lang="en-US"/>
              <a:t>Evaluation and Validation of the Model </a:t>
            </a:r>
            <a:endParaRPr/>
          </a:p>
          <a:p>
            <a:pPr indent="-317500" lvl="0" marL="457200" rtl="0" algn="l">
              <a:lnSpc>
                <a:spcPct val="100000"/>
              </a:lnSpc>
              <a:spcBef>
                <a:spcPts val="0"/>
              </a:spcBef>
              <a:spcAft>
                <a:spcPts val="0"/>
              </a:spcAft>
              <a:buSzPts val="1400"/>
              <a:buChar char="●"/>
            </a:pPr>
            <a:r>
              <a:rPr lang="en-US"/>
              <a:t>Optimization and Retraining </a:t>
            </a:r>
            <a:endParaRPr/>
          </a:p>
          <a:p>
            <a:pPr indent="0" lvl="0" marL="0" rtl="0" algn="l">
              <a:lnSpc>
                <a:spcPct val="100000"/>
              </a:lnSpc>
              <a:spcBef>
                <a:spcPts val="0"/>
              </a:spcBef>
              <a:spcAft>
                <a:spcPts val="0"/>
              </a:spcAft>
              <a:buNone/>
            </a:pPr>
            <a:r>
              <a:rPr lang="en-US"/>
              <a:t>We broke down the code for our given pipelines and categorized them by each step. They could then be used as a stage, or plugin, for a pipeline on PluMA.</a:t>
            </a:r>
            <a:endParaRPr/>
          </a:p>
          <a:p>
            <a:pPr indent="0" lvl="0" marL="0" rtl="0" algn="l">
              <a:lnSpc>
                <a:spcPct val="100000"/>
              </a:lnSpc>
              <a:spcBef>
                <a:spcPts val="0"/>
              </a:spcBef>
              <a:spcAft>
                <a:spcPts val="0"/>
              </a:spcAft>
              <a:buNone/>
            </a:pPr>
            <a:r>
              <a:rPr lang="en-US" u="sng">
                <a:solidFill>
                  <a:schemeClr val="hlink"/>
                </a:solidFill>
                <a:hlinkClick r:id="rId2"/>
              </a:rPr>
              <a:t>https://www.seldon.io/what-is-a-machine-learning-pipeline</a:t>
            </a:r>
            <a:endParaRPr/>
          </a:p>
        </p:txBody>
      </p:sp>
      <p:sp>
        <p:nvSpPr>
          <p:cNvPr id="284" name="Google Shape;28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100" u="none" cap="none" strike="noStrike">
              <a:solidFill>
                <a:srgbClr val="F2F2F2"/>
              </a:solidFill>
              <a:latin typeface="Arial"/>
              <a:ea typeface="Arial"/>
              <a:cs typeface="Arial"/>
              <a:sym typeface="Arial"/>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00" name="Shape 100"/>
        <p:cNvGrpSpPr/>
        <p:nvPr/>
      </p:nvGrpSpPr>
      <p:grpSpPr>
        <a:xfrm>
          <a:off x="0" y="0"/>
          <a:ext cx="0" cy="0"/>
          <a:chOff x="0" y="0"/>
          <a:chExt cx="0" cy="0"/>
        </a:xfrm>
      </p:grpSpPr>
      <p:sp>
        <p:nvSpPr>
          <p:cNvPr id="101" name="Google Shape;10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02" name="Google Shape;102;p22"/>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03" name="Google Shape;103;p2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04" name="Google Shape;104;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06" name="Google Shape;106;p22"/>
          <p:cNvGrpSpPr/>
          <p:nvPr/>
        </p:nvGrpSpPr>
        <p:grpSpPr>
          <a:xfrm rot="10800000">
            <a:off x="11087460" y="5596087"/>
            <a:ext cx="522582" cy="530386"/>
            <a:chOff x="2645664" y="2011680"/>
            <a:chExt cx="735606" cy="746592"/>
          </a:xfrm>
        </p:grpSpPr>
        <p:sp>
          <p:nvSpPr>
            <p:cNvPr id="107" name="Google Shape;107;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09" name="Google Shape;109;p22"/>
          <p:cNvGrpSpPr/>
          <p:nvPr/>
        </p:nvGrpSpPr>
        <p:grpSpPr>
          <a:xfrm flipH="1" rot="10800000">
            <a:off x="5539549" y="5593683"/>
            <a:ext cx="522582" cy="530386"/>
            <a:chOff x="2645664" y="2011680"/>
            <a:chExt cx="735606" cy="746592"/>
          </a:xfrm>
        </p:grpSpPr>
        <p:sp>
          <p:nvSpPr>
            <p:cNvPr id="110" name="Google Shape;110;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1" name="Google Shape;111;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12" name="Google Shape;112;p22"/>
          <p:cNvGrpSpPr/>
          <p:nvPr/>
        </p:nvGrpSpPr>
        <p:grpSpPr>
          <a:xfrm>
            <a:off x="5540614" y="745361"/>
            <a:ext cx="522582" cy="530386"/>
            <a:chOff x="2645664" y="2011680"/>
            <a:chExt cx="735606" cy="746592"/>
          </a:xfrm>
        </p:grpSpPr>
        <p:sp>
          <p:nvSpPr>
            <p:cNvPr id="113" name="Google Shape;113;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115" name="Google Shape;115;p22"/>
          <p:cNvGrpSpPr/>
          <p:nvPr/>
        </p:nvGrpSpPr>
        <p:grpSpPr>
          <a:xfrm flipH="1">
            <a:off x="11087460" y="742129"/>
            <a:ext cx="522582" cy="530386"/>
            <a:chOff x="2645664" y="2011680"/>
            <a:chExt cx="735606" cy="746592"/>
          </a:xfrm>
        </p:grpSpPr>
        <p:sp>
          <p:nvSpPr>
            <p:cNvPr id="116" name="Google Shape;116;p2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7" name="Google Shape;117;p2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18" name="Google Shape;118;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900" u="none" cap="none" strike="noStrike">
              <a:solidFill>
                <a:schemeClr val="lt1"/>
              </a:solidFill>
              <a:latin typeface="Arial"/>
              <a:ea typeface="Arial"/>
              <a:cs typeface="Arial"/>
              <a:sym typeface="Arial"/>
            </a:endParaRPr>
          </a:p>
        </p:txBody>
      </p:sp>
      <p:sp>
        <p:nvSpPr>
          <p:cNvPr id="120" name="Google Shape;12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9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21" name="Shape 121"/>
        <p:cNvGrpSpPr/>
        <p:nvPr/>
      </p:nvGrpSpPr>
      <p:grpSpPr>
        <a:xfrm>
          <a:off x="0" y="0"/>
          <a:ext cx="0" cy="0"/>
          <a:chOff x="0" y="0"/>
          <a:chExt cx="0" cy="0"/>
        </a:xfrm>
      </p:grpSpPr>
      <p:sp>
        <p:nvSpPr>
          <p:cNvPr id="122" name="Google Shape;122;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
        <p:nvSpPr>
          <p:cNvPr id="123" name="Google Shape;123;p23"/>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24" name="Shape 124"/>
        <p:cNvGrpSpPr/>
        <p:nvPr/>
      </p:nvGrpSpPr>
      <p:grpSpPr>
        <a:xfrm>
          <a:off x="0" y="0"/>
          <a:ext cx="0" cy="0"/>
          <a:chOff x="0" y="0"/>
          <a:chExt cx="0" cy="0"/>
        </a:xfrm>
      </p:grpSpPr>
      <p:sp>
        <p:nvSpPr>
          <p:cNvPr id="125" name="Google Shape;125;p24"/>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26" name="Google Shape;126;p2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27" name="Google Shape;127;p2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8" name="Google Shape;128;p24"/>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
        <p:nvSpPr>
          <p:cNvPr id="130" name="Google Shape;130;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131" name="Shape 131"/>
        <p:cNvGrpSpPr/>
        <p:nvPr/>
      </p:nvGrpSpPr>
      <p:grpSpPr>
        <a:xfrm>
          <a:off x="0" y="0"/>
          <a:ext cx="0" cy="0"/>
          <a:chOff x="0" y="0"/>
          <a:chExt cx="0" cy="0"/>
        </a:xfrm>
      </p:grpSpPr>
      <p:sp>
        <p:nvSpPr>
          <p:cNvPr id="132" name="Google Shape;132;p25"/>
          <p:cNvSpPr/>
          <p:nvPr>
            <p:ph idx="2" type="pic"/>
          </p:nvPr>
        </p:nvSpPr>
        <p:spPr>
          <a:xfrm flipH="1">
            <a:off x="3721834" y="880677"/>
            <a:ext cx="7988142" cy="5366010"/>
          </a:xfrm>
          <a:prstGeom prst="corner">
            <a:avLst>
              <a:gd fmla="val 57242" name="adj1"/>
              <a:gd fmla="val 95740" name="adj2"/>
            </a:avLst>
          </a:prstGeom>
          <a:noFill/>
          <a:ln>
            <a:noFill/>
          </a:ln>
        </p:spPr>
      </p:sp>
      <p:sp>
        <p:nvSpPr>
          <p:cNvPr id="133" name="Google Shape;133;p25"/>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4" name="Google Shape;134;p25"/>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35" name="Google Shape;135;p25"/>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grpSp>
        <p:nvGrpSpPr>
          <p:cNvPr id="136" name="Google Shape;136;p25"/>
          <p:cNvGrpSpPr/>
          <p:nvPr/>
        </p:nvGrpSpPr>
        <p:grpSpPr>
          <a:xfrm>
            <a:off x="3721835" y="773552"/>
            <a:ext cx="7988141" cy="2408473"/>
            <a:chOff x="3673920" y="736031"/>
            <a:chExt cx="7988141" cy="2408473"/>
          </a:xfrm>
        </p:grpSpPr>
        <p:sp>
          <p:nvSpPr>
            <p:cNvPr id="137" name="Google Shape;137;p25"/>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8" name="Google Shape;138;p25"/>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9" name="Google Shape;139;p25"/>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0" name="Google Shape;140;p25"/>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900" u="none" cap="none" strike="noStrike">
              <a:solidFill>
                <a:srgbClr val="7F7F7F"/>
              </a:solidFill>
              <a:latin typeface="Arial"/>
              <a:ea typeface="Arial"/>
              <a:cs typeface="Arial"/>
              <a:sym typeface="Arial"/>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1" name="Google Shape;181;p29"/>
          <p:cNvSpPr/>
          <p:nvPr>
            <p:ph idx="2" type="pic"/>
          </p:nvPr>
        </p:nvSpPr>
        <p:spPr>
          <a:xfrm flipH="1">
            <a:off x="3632199" y="743802"/>
            <a:ext cx="7976031" cy="5370396"/>
          </a:xfrm>
          <a:prstGeom prst="corner">
            <a:avLst>
              <a:gd fmla="val 57567" name="adj1"/>
              <a:gd fmla="val 95877" name="adj2"/>
            </a:avLst>
          </a:prstGeom>
          <a:noFill/>
          <a:ln>
            <a:noFill/>
          </a:ln>
        </p:spPr>
      </p:sp>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3"/>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3"/>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900" u="none" cap="none" strike="noStrike">
              <a:solidFill>
                <a:srgbClr val="7F7F7F"/>
              </a:solidFill>
              <a:latin typeface="Arial"/>
              <a:ea typeface="Arial"/>
              <a:cs typeface="Arial"/>
              <a:sym typeface="Arial"/>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26" name="Shape 26"/>
        <p:cNvGrpSpPr/>
        <p:nvPr/>
      </p:nvGrpSpPr>
      <p:grpSpPr>
        <a:xfrm>
          <a:off x="0" y="0"/>
          <a:ext cx="0" cy="0"/>
          <a:chOff x="0" y="0"/>
          <a:chExt cx="0" cy="0"/>
        </a:xfrm>
      </p:grpSpPr>
      <p:sp>
        <p:nvSpPr>
          <p:cNvPr id="27" name="Google Shape;27;p1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28" name="Google Shape;28;p16"/>
          <p:cNvGrpSpPr/>
          <p:nvPr/>
        </p:nvGrpSpPr>
        <p:grpSpPr>
          <a:xfrm rot="10800000">
            <a:off x="10644674" y="5408676"/>
            <a:ext cx="735606" cy="746592"/>
            <a:chOff x="897887" y="745236"/>
            <a:chExt cx="735606" cy="746592"/>
          </a:xfrm>
        </p:grpSpPr>
        <p:sp>
          <p:nvSpPr>
            <p:cNvPr id="29" name="Google Shape;29;p1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1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31" name="Google Shape;31;p16"/>
          <p:cNvGrpSpPr/>
          <p:nvPr/>
        </p:nvGrpSpPr>
        <p:grpSpPr>
          <a:xfrm flipH="1" rot="10800000">
            <a:off x="789474" y="5408676"/>
            <a:ext cx="735606" cy="746592"/>
            <a:chOff x="897887" y="745236"/>
            <a:chExt cx="735606" cy="746592"/>
          </a:xfrm>
        </p:grpSpPr>
        <p:sp>
          <p:nvSpPr>
            <p:cNvPr id="32" name="Google Shape;32;p1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34" name="Google Shape;34;p16"/>
          <p:cNvGrpSpPr/>
          <p:nvPr/>
        </p:nvGrpSpPr>
        <p:grpSpPr>
          <a:xfrm flipH="1">
            <a:off x="10644674" y="745236"/>
            <a:ext cx="735606" cy="746592"/>
            <a:chOff x="897887" y="745236"/>
            <a:chExt cx="735606" cy="746592"/>
          </a:xfrm>
        </p:grpSpPr>
        <p:sp>
          <p:nvSpPr>
            <p:cNvPr id="35" name="Google Shape;35;p16"/>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6" name="Google Shape;36;p16"/>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7" name="Google Shape;37;p16"/>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16"/>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9" name="Google Shape;39;p16"/>
          <p:cNvGrpSpPr/>
          <p:nvPr/>
        </p:nvGrpSpPr>
        <p:grpSpPr>
          <a:xfrm flipH="1" rot="-5400000">
            <a:off x="786644" y="682484"/>
            <a:ext cx="731520" cy="747831"/>
            <a:chOff x="897887" y="745236"/>
            <a:chExt cx="731520" cy="747831"/>
          </a:xfrm>
        </p:grpSpPr>
        <p:sp>
          <p:nvSpPr>
            <p:cNvPr id="40" name="Google Shape;40;p16"/>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1" name="Google Shape;41;p16"/>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2" name="Google Shape;42;p16"/>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900" u="none" cap="none" strike="noStrike">
              <a:solidFill>
                <a:srgbClr val="BABABA"/>
              </a:solidFill>
              <a:latin typeface="Arial"/>
              <a:ea typeface="Arial"/>
              <a:cs typeface="Arial"/>
              <a:sym typeface="Arial"/>
            </a:endParaRPr>
          </a:p>
        </p:txBody>
      </p:sp>
      <p:sp>
        <p:nvSpPr>
          <p:cNvPr id="43" name="Google Shape;43;p16"/>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44" name="Shape 44"/>
        <p:cNvGrpSpPr/>
        <p:nvPr/>
      </p:nvGrpSpPr>
      <p:grpSpPr>
        <a:xfrm>
          <a:off x="0" y="0"/>
          <a:ext cx="0" cy="0"/>
          <a:chOff x="0" y="0"/>
          <a:chExt cx="0" cy="0"/>
        </a:xfrm>
      </p:grpSpPr>
      <p:pic>
        <p:nvPicPr>
          <p:cNvPr descr="A screenshot of a cell phone&#10;&#10;Description automatically generated" id="45" name="Google Shape;45;p17"/>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46" name="Google Shape;46;p17"/>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47" name="Google Shape;47;p1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50" name="Shape 50"/>
        <p:cNvGrpSpPr/>
        <p:nvPr/>
      </p:nvGrpSpPr>
      <p:grpSpPr>
        <a:xfrm>
          <a:off x="0" y="0"/>
          <a:ext cx="0" cy="0"/>
          <a:chOff x="0" y="0"/>
          <a:chExt cx="0" cy="0"/>
        </a:xfrm>
      </p:grpSpPr>
      <p:pic>
        <p:nvPicPr>
          <p:cNvPr descr="A picture containing holding, yellow, colorful, sign&#10;&#10;Description automatically generated" id="51" name="Google Shape;51;p18"/>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52" name="Google Shape;52;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8"/>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900" u="none" cap="none" strike="noStrike">
              <a:solidFill>
                <a:srgbClr val="F2F2F2"/>
              </a:solidFill>
              <a:latin typeface="Arial"/>
              <a:ea typeface="Arial"/>
              <a:cs typeface="Arial"/>
              <a:sym typeface="Arial"/>
            </a:endParaRPr>
          </a:p>
        </p:txBody>
      </p:sp>
      <p:sp>
        <p:nvSpPr>
          <p:cNvPr id="55" name="Google Shape;55;p18"/>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900" u="none" cap="none" strike="noStrike">
              <a:solidFill>
                <a:srgbClr val="F2F2F2"/>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56" name="Shape 56"/>
        <p:cNvGrpSpPr/>
        <p:nvPr/>
      </p:nvGrpSpPr>
      <p:grpSpPr>
        <a:xfrm>
          <a:off x="0" y="0"/>
          <a:ext cx="0" cy="0"/>
          <a:chOff x="0" y="0"/>
          <a:chExt cx="0" cy="0"/>
        </a:xfrm>
      </p:grpSpPr>
      <p:sp>
        <p:nvSpPr>
          <p:cNvPr id="57" name="Google Shape;57;p1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58" name="Google Shape;58;p19"/>
          <p:cNvGrpSpPr/>
          <p:nvPr/>
        </p:nvGrpSpPr>
        <p:grpSpPr>
          <a:xfrm flipH="1" rot="10800000">
            <a:off x="11185080" y="298640"/>
            <a:ext cx="735606" cy="746592"/>
            <a:chOff x="10666920" y="5421408"/>
            <a:chExt cx="735606" cy="746592"/>
          </a:xfrm>
        </p:grpSpPr>
        <p:sp>
          <p:nvSpPr>
            <p:cNvPr id="59" name="Google Shape;59;p19"/>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0" name="Google Shape;60;p19"/>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1" name="Google Shape;61;p19"/>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19"/>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63" name="Google Shape;63;p19"/>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64" name="Google Shape;64;p19"/>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65" name="Google Shape;65;p1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66" name="Google Shape;66;p1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9" name="Google Shape;69;p20"/>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20"/>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71" name="Google Shape;71;p20"/>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72" name="Google Shape;72;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73" name="Google Shape;73;p20"/>
          <p:cNvGrpSpPr/>
          <p:nvPr/>
        </p:nvGrpSpPr>
        <p:grpSpPr>
          <a:xfrm>
            <a:off x="2393879" y="0"/>
            <a:ext cx="9798121" cy="6889337"/>
            <a:chOff x="2421466" y="-1"/>
            <a:chExt cx="9810796" cy="6874007"/>
          </a:xfrm>
        </p:grpSpPr>
        <p:sp>
          <p:nvSpPr>
            <p:cNvPr id="74" name="Google Shape;74;p20"/>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0"/>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6" name="Google Shape;76;p20"/>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 name="Google Shape;77;p20"/>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8" name="Google Shape;78;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900" u="none" cap="none" strike="noStrike">
              <a:solidFill>
                <a:srgbClr val="7F7F7F"/>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79" name="Shape 79"/>
        <p:cNvGrpSpPr/>
        <p:nvPr/>
      </p:nvGrpSpPr>
      <p:grpSpPr>
        <a:xfrm>
          <a:off x="0" y="0"/>
          <a:ext cx="0" cy="0"/>
          <a:chOff x="0" y="0"/>
          <a:chExt cx="0" cy="0"/>
        </a:xfrm>
      </p:grpSpPr>
      <p:sp>
        <p:nvSpPr>
          <p:cNvPr id="80" name="Google Shape;80;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81" name="Google Shape;81;p21"/>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82" name="Google Shape;82;p21"/>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2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10;&#10;Description automatically generated" id="84" name="Google Shape;84;p21"/>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85" name="Google Shape;85;p2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86" name="Google Shape;86;p21"/>
          <p:cNvGrpSpPr/>
          <p:nvPr/>
        </p:nvGrpSpPr>
        <p:grpSpPr>
          <a:xfrm flipH="1" rot="10800000">
            <a:off x="5539549" y="5593683"/>
            <a:ext cx="522582" cy="530386"/>
            <a:chOff x="5537620" y="745237"/>
            <a:chExt cx="522582" cy="530387"/>
          </a:xfrm>
        </p:grpSpPr>
        <p:sp>
          <p:nvSpPr>
            <p:cNvPr id="87" name="Google Shape;87;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89" name="Google Shape;89;p21"/>
          <p:cNvGrpSpPr/>
          <p:nvPr/>
        </p:nvGrpSpPr>
        <p:grpSpPr>
          <a:xfrm>
            <a:off x="5539549" y="745237"/>
            <a:ext cx="522582" cy="529650"/>
            <a:chOff x="5537620" y="745237"/>
            <a:chExt cx="522582" cy="529650"/>
          </a:xfrm>
        </p:grpSpPr>
        <p:sp>
          <p:nvSpPr>
            <p:cNvPr id="90" name="Google Shape;90;p2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1" name="Google Shape;91;p21"/>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2" name="Google Shape;92;p21"/>
          <p:cNvGrpSpPr/>
          <p:nvPr/>
        </p:nvGrpSpPr>
        <p:grpSpPr>
          <a:xfrm>
            <a:off x="11086608" y="745237"/>
            <a:ext cx="522582" cy="530387"/>
            <a:chOff x="11140977" y="745237"/>
            <a:chExt cx="522582" cy="530387"/>
          </a:xfrm>
        </p:grpSpPr>
        <p:sp>
          <p:nvSpPr>
            <p:cNvPr id="93" name="Google Shape;93;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 name="Google Shape;94;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5" name="Google Shape;95;p21"/>
          <p:cNvGrpSpPr/>
          <p:nvPr/>
        </p:nvGrpSpPr>
        <p:grpSpPr>
          <a:xfrm flipH="1" rot="10800000">
            <a:off x="11086608" y="5593683"/>
            <a:ext cx="522582" cy="530386"/>
            <a:chOff x="11140977" y="745237"/>
            <a:chExt cx="522582" cy="530387"/>
          </a:xfrm>
        </p:grpSpPr>
        <p:sp>
          <p:nvSpPr>
            <p:cNvPr id="96" name="Google Shape;96;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7" name="Google Shape;97;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98" name="Google Shape;98;p2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900" u="none" cap="none" strike="noStrike">
              <a:solidFill>
                <a:schemeClr val="lt1"/>
              </a:solidFill>
              <a:latin typeface="Arial"/>
              <a:ea typeface="Arial"/>
              <a:cs typeface="Arial"/>
              <a:sym typeface="Arial"/>
            </a:endParaRPr>
          </a:p>
        </p:txBody>
      </p:sp>
      <p:sp>
        <p:nvSpPr>
          <p:cNvPr id="99" name="Google Shape;99;p2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900" u="none" cap="none" strike="noStrik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1" Type="http://schemas.openxmlformats.org/officeDocument/2006/relationships/image" Target="../media/image23.png"/><Relationship Id="rId10" Type="http://schemas.openxmlformats.org/officeDocument/2006/relationships/image" Target="../media/image20.png"/><Relationship Id="rId13" Type="http://schemas.openxmlformats.org/officeDocument/2006/relationships/image" Target="../media/image25.png"/><Relationship Id="rId12" Type="http://schemas.openxmlformats.org/officeDocument/2006/relationships/image" Target="../media/image18.png"/><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28.png"/><Relationship Id="rId9" Type="http://schemas.openxmlformats.org/officeDocument/2006/relationships/image" Target="../media/image27.png"/><Relationship Id="rId14" Type="http://schemas.openxmlformats.org/officeDocument/2006/relationships/image" Target="../media/image29.png"/><Relationship Id="rId5" Type="http://schemas.openxmlformats.org/officeDocument/2006/relationships/image" Target="../media/image32.png"/><Relationship Id="rId6" Type="http://schemas.openxmlformats.org/officeDocument/2006/relationships/image" Target="../media/image30.png"/><Relationship Id="rId7" Type="http://schemas.openxmlformats.org/officeDocument/2006/relationships/image" Target="../media/image17.png"/><Relationship Id="rId8"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802" y="2566808"/>
            <a:ext cx="89844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600"/>
              <a:buFont typeface="Arial"/>
              <a:buNone/>
            </a:pPr>
            <a:r>
              <a:rPr lang="en-US">
                <a:solidFill>
                  <a:schemeClr val="lt1"/>
                </a:solidFill>
              </a:rPr>
              <a:t>PluMA 2.0 Machine Learning Pipeline Refactor</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868670"/>
            <a:ext cx="4658796" cy="895922"/>
          </a:xfrm>
          <a:prstGeom prst="rect">
            <a:avLst/>
          </a:prstGeom>
          <a:noFill/>
          <a:ln>
            <a:noFill/>
          </a:ln>
        </p:spPr>
      </p:pic>
      <p:sp>
        <p:nvSpPr>
          <p:cNvPr id="225" name="Google Shape;225;p1"/>
          <p:cNvSpPr txBox="1"/>
          <p:nvPr/>
        </p:nvSpPr>
        <p:spPr>
          <a:xfrm>
            <a:off x="4478350" y="1966500"/>
            <a:ext cx="30075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600">
                <a:solidFill>
                  <a:schemeClr val="lt1"/>
                </a:solidFill>
                <a:latin typeface="Roboto"/>
                <a:ea typeface="Roboto"/>
                <a:cs typeface="Roboto"/>
                <a:sym typeface="Roboto"/>
              </a:rPr>
              <a:t>Summer 2022</a:t>
            </a:r>
            <a:endParaRPr sz="2600">
              <a:solidFill>
                <a:schemeClr val="lt1"/>
              </a:solidFill>
              <a:latin typeface="Roboto"/>
              <a:ea typeface="Roboto"/>
              <a:cs typeface="Roboto"/>
              <a:sym typeface="Roboto"/>
            </a:endParaRPr>
          </a:p>
        </p:txBody>
      </p:sp>
      <p:sp>
        <p:nvSpPr>
          <p:cNvPr id="226" name="Google Shape;226;p1"/>
          <p:cNvSpPr txBox="1"/>
          <p:nvPr/>
        </p:nvSpPr>
        <p:spPr>
          <a:xfrm>
            <a:off x="1860750" y="4173425"/>
            <a:ext cx="8470500" cy="1569900"/>
          </a:xfrm>
          <a:prstGeom prst="rect">
            <a:avLst/>
          </a:prstGeom>
          <a:noFill/>
          <a:ln>
            <a:noFill/>
          </a:ln>
        </p:spPr>
        <p:txBody>
          <a:bodyPr anchorCtr="0" anchor="t" bIns="91425" lIns="91425" spcFirstLastPara="1" rIns="91425" wrap="square" tIns="91425">
            <a:spAutoFit/>
          </a:bodyPr>
          <a:lstStyle/>
          <a:p>
            <a:pPr indent="0" lvl="0" marL="57150" rtl="0" algn="l">
              <a:lnSpc>
                <a:spcPct val="90000"/>
              </a:lnSpc>
              <a:spcBef>
                <a:spcPts val="0"/>
              </a:spcBef>
              <a:spcAft>
                <a:spcPts val="0"/>
              </a:spcAft>
              <a:buNone/>
            </a:pPr>
            <a:r>
              <a:rPr b="1" lang="en-US" sz="2000">
                <a:solidFill>
                  <a:schemeClr val="lt1"/>
                </a:solidFill>
                <a:latin typeface="Roboto"/>
                <a:ea typeface="Roboto"/>
                <a:cs typeface="Roboto"/>
                <a:sym typeface="Roboto"/>
              </a:rPr>
              <a:t>Team:  </a:t>
            </a:r>
            <a:r>
              <a:rPr lang="en-US" sz="2000">
                <a:solidFill>
                  <a:schemeClr val="lt1"/>
                </a:solidFill>
                <a:latin typeface="Roboto"/>
                <a:ea typeface="Roboto"/>
                <a:cs typeface="Roboto"/>
                <a:sym typeface="Roboto"/>
              </a:rPr>
              <a:t>Adrian Alpizar, Alana Barned, Alfredo Cabanas, Leonardo Canizares, Gavin James, Eduardo Marcucci, Patrizio Rinaldi Fonseca, John Sehuwerert, Michael Wei, Kevin Winter</a:t>
            </a:r>
            <a:endParaRPr sz="2000">
              <a:solidFill>
                <a:schemeClr val="lt1"/>
              </a:solidFill>
              <a:latin typeface="Roboto"/>
              <a:ea typeface="Roboto"/>
              <a:cs typeface="Roboto"/>
              <a:sym typeface="Roboto"/>
            </a:endParaRPr>
          </a:p>
          <a:p>
            <a:pPr indent="0" lvl="0" marL="57150" rtl="0" algn="l">
              <a:lnSpc>
                <a:spcPct val="90000"/>
              </a:lnSpc>
              <a:spcBef>
                <a:spcPts val="0"/>
              </a:spcBef>
              <a:spcAft>
                <a:spcPts val="0"/>
              </a:spcAft>
              <a:buNone/>
            </a:pPr>
            <a:r>
              <a:rPr b="1" lang="en-US" sz="2000">
                <a:solidFill>
                  <a:schemeClr val="lt1"/>
                </a:solidFill>
                <a:latin typeface="Roboto"/>
                <a:ea typeface="Roboto"/>
                <a:cs typeface="Roboto"/>
                <a:sym typeface="Roboto"/>
              </a:rPr>
              <a:t>Product Owner:</a:t>
            </a:r>
            <a:r>
              <a:rPr lang="en-US" sz="2000">
                <a:solidFill>
                  <a:schemeClr val="lt1"/>
                </a:solidFill>
                <a:latin typeface="Roboto"/>
                <a:ea typeface="Roboto"/>
                <a:cs typeface="Roboto"/>
                <a:sym typeface="Roboto"/>
              </a:rPr>
              <a:t> Dr. Trevor Cickovski</a:t>
            </a:r>
            <a:endParaRPr sz="2000">
              <a:solidFill>
                <a:schemeClr val="lt1"/>
              </a:solidFill>
              <a:latin typeface="Roboto"/>
              <a:ea typeface="Roboto"/>
              <a:cs typeface="Roboto"/>
              <a:sym typeface="Roboto"/>
            </a:endParaRPr>
          </a:p>
          <a:p>
            <a:pPr indent="0" lvl="0" marL="57150" rtl="0" algn="l">
              <a:lnSpc>
                <a:spcPct val="90000"/>
              </a:lnSpc>
              <a:spcBef>
                <a:spcPts val="0"/>
              </a:spcBef>
              <a:spcAft>
                <a:spcPts val="0"/>
              </a:spcAft>
              <a:buNone/>
            </a:pPr>
            <a:r>
              <a:rPr b="1" lang="en-US" sz="2000">
                <a:solidFill>
                  <a:schemeClr val="lt1"/>
                </a:solidFill>
                <a:latin typeface="Roboto"/>
                <a:ea typeface="Roboto"/>
                <a:cs typeface="Roboto"/>
                <a:sym typeface="Roboto"/>
              </a:rPr>
              <a:t>Instructor</a:t>
            </a:r>
            <a:r>
              <a:rPr b="1" lang="en-US" sz="2000">
                <a:solidFill>
                  <a:schemeClr val="lt1"/>
                </a:solidFill>
                <a:latin typeface="Roboto"/>
                <a:ea typeface="Roboto"/>
                <a:cs typeface="Roboto"/>
                <a:sym typeface="Roboto"/>
              </a:rPr>
              <a:t>:</a:t>
            </a:r>
            <a:r>
              <a:rPr lang="en-US" sz="2000">
                <a:solidFill>
                  <a:schemeClr val="lt1"/>
                </a:solidFill>
                <a:latin typeface="Roboto"/>
                <a:ea typeface="Roboto"/>
                <a:cs typeface="Roboto"/>
                <a:sym typeface="Roboto"/>
              </a:rPr>
              <a:t> Dr. </a:t>
            </a:r>
            <a:r>
              <a:rPr lang="en-US" sz="2000">
                <a:solidFill>
                  <a:schemeClr val="lt1"/>
                </a:solidFill>
                <a:latin typeface="Roboto"/>
                <a:ea typeface="Roboto"/>
                <a:cs typeface="Roboto"/>
                <a:sym typeface="Roboto"/>
              </a:rPr>
              <a:t>Masoud Sadjadi</a:t>
            </a:r>
            <a:endParaRPr sz="13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3600">
                <a:solidFill>
                  <a:schemeClr val="dk1"/>
                </a:solidFill>
              </a:rPr>
              <a:t>Implementation</a:t>
            </a:r>
            <a:endParaRPr sz="3600">
              <a:solidFill>
                <a:schemeClr val="dk1"/>
              </a:solidFill>
            </a:endParaRPr>
          </a:p>
        </p:txBody>
      </p:sp>
      <p:pic>
        <p:nvPicPr>
          <p:cNvPr descr="github" id="295" name="Google Shape;295;p9"/>
          <p:cNvPicPr preferRelativeResize="0"/>
          <p:nvPr/>
        </p:nvPicPr>
        <p:blipFill rotWithShape="1">
          <a:blip r:embed="rId3">
            <a:alphaModFix/>
          </a:blip>
          <a:srcRect b="0" l="0" r="0" t="0"/>
          <a:stretch/>
        </p:blipFill>
        <p:spPr>
          <a:xfrm>
            <a:off x="4740700" y="1788675"/>
            <a:ext cx="2363300" cy="1247300"/>
          </a:xfrm>
          <a:prstGeom prst="rect">
            <a:avLst/>
          </a:prstGeom>
          <a:noFill/>
          <a:ln>
            <a:noFill/>
          </a:ln>
        </p:spPr>
      </p:pic>
      <p:pic>
        <p:nvPicPr>
          <p:cNvPr descr="1200px-Python-logo-notext.svg" id="296" name="Google Shape;296;p9"/>
          <p:cNvPicPr preferRelativeResize="0"/>
          <p:nvPr/>
        </p:nvPicPr>
        <p:blipFill rotWithShape="1">
          <a:blip r:embed="rId4">
            <a:alphaModFix/>
          </a:blip>
          <a:srcRect b="0" l="0" r="0" t="0"/>
          <a:stretch/>
        </p:blipFill>
        <p:spPr>
          <a:xfrm>
            <a:off x="3282198" y="1788675"/>
            <a:ext cx="1323600" cy="1247301"/>
          </a:xfrm>
          <a:prstGeom prst="rect">
            <a:avLst/>
          </a:prstGeom>
          <a:noFill/>
          <a:ln>
            <a:noFill/>
          </a:ln>
        </p:spPr>
      </p:pic>
      <p:pic>
        <p:nvPicPr>
          <p:cNvPr id="297" name="Google Shape;297;p9"/>
          <p:cNvPicPr preferRelativeResize="0"/>
          <p:nvPr/>
        </p:nvPicPr>
        <p:blipFill>
          <a:blip r:embed="rId5">
            <a:alphaModFix/>
          </a:blip>
          <a:stretch>
            <a:fillRect/>
          </a:stretch>
        </p:blipFill>
        <p:spPr>
          <a:xfrm>
            <a:off x="6909550" y="1788675"/>
            <a:ext cx="1368252" cy="1511424"/>
          </a:xfrm>
          <a:prstGeom prst="rect">
            <a:avLst/>
          </a:prstGeom>
          <a:noFill/>
          <a:ln>
            <a:noFill/>
          </a:ln>
        </p:spPr>
      </p:pic>
      <p:pic>
        <p:nvPicPr>
          <p:cNvPr id="298" name="Google Shape;298;p9"/>
          <p:cNvPicPr preferRelativeResize="0"/>
          <p:nvPr/>
        </p:nvPicPr>
        <p:blipFill>
          <a:blip r:embed="rId6">
            <a:alphaModFix/>
          </a:blip>
          <a:stretch>
            <a:fillRect/>
          </a:stretch>
        </p:blipFill>
        <p:spPr>
          <a:xfrm>
            <a:off x="8433525" y="1818876"/>
            <a:ext cx="1437877" cy="1247298"/>
          </a:xfrm>
          <a:prstGeom prst="rect">
            <a:avLst/>
          </a:prstGeom>
          <a:noFill/>
          <a:ln>
            <a:noFill/>
          </a:ln>
        </p:spPr>
      </p:pic>
      <p:pic>
        <p:nvPicPr>
          <p:cNvPr id="299" name="Google Shape;299;p9"/>
          <p:cNvPicPr preferRelativeResize="0"/>
          <p:nvPr/>
        </p:nvPicPr>
        <p:blipFill>
          <a:blip r:embed="rId7">
            <a:alphaModFix/>
          </a:blip>
          <a:stretch>
            <a:fillRect/>
          </a:stretch>
        </p:blipFill>
        <p:spPr>
          <a:xfrm>
            <a:off x="10195225" y="1914675"/>
            <a:ext cx="1247300" cy="1247300"/>
          </a:xfrm>
          <a:prstGeom prst="rect">
            <a:avLst/>
          </a:prstGeom>
          <a:noFill/>
          <a:ln>
            <a:noFill/>
          </a:ln>
        </p:spPr>
      </p:pic>
      <p:pic>
        <p:nvPicPr>
          <p:cNvPr id="300" name="Google Shape;300;p9"/>
          <p:cNvPicPr preferRelativeResize="0"/>
          <p:nvPr/>
        </p:nvPicPr>
        <p:blipFill>
          <a:blip r:embed="rId8">
            <a:alphaModFix/>
          </a:blip>
          <a:stretch>
            <a:fillRect/>
          </a:stretch>
        </p:blipFill>
        <p:spPr>
          <a:xfrm>
            <a:off x="3282200" y="3257350"/>
            <a:ext cx="1437876" cy="1078411"/>
          </a:xfrm>
          <a:prstGeom prst="rect">
            <a:avLst/>
          </a:prstGeom>
          <a:noFill/>
          <a:ln>
            <a:noFill/>
          </a:ln>
        </p:spPr>
      </p:pic>
      <p:pic>
        <p:nvPicPr>
          <p:cNvPr id="301" name="Google Shape;301;p9"/>
          <p:cNvPicPr preferRelativeResize="0"/>
          <p:nvPr/>
        </p:nvPicPr>
        <p:blipFill>
          <a:blip r:embed="rId9">
            <a:alphaModFix/>
          </a:blip>
          <a:stretch>
            <a:fillRect/>
          </a:stretch>
        </p:blipFill>
        <p:spPr>
          <a:xfrm>
            <a:off x="5128950" y="3320525"/>
            <a:ext cx="3512551" cy="952050"/>
          </a:xfrm>
          <a:prstGeom prst="rect">
            <a:avLst/>
          </a:prstGeom>
          <a:noFill/>
          <a:ln>
            <a:noFill/>
          </a:ln>
        </p:spPr>
      </p:pic>
      <p:pic>
        <p:nvPicPr>
          <p:cNvPr id="302" name="Google Shape;302;p9"/>
          <p:cNvPicPr preferRelativeResize="0"/>
          <p:nvPr/>
        </p:nvPicPr>
        <p:blipFill>
          <a:blip r:embed="rId10">
            <a:alphaModFix/>
          </a:blip>
          <a:stretch>
            <a:fillRect/>
          </a:stretch>
        </p:blipFill>
        <p:spPr>
          <a:xfrm>
            <a:off x="8921300" y="3317750"/>
            <a:ext cx="2857500" cy="952050"/>
          </a:xfrm>
          <a:prstGeom prst="rect">
            <a:avLst/>
          </a:prstGeom>
          <a:noFill/>
          <a:ln>
            <a:noFill/>
          </a:ln>
        </p:spPr>
      </p:pic>
      <p:pic>
        <p:nvPicPr>
          <p:cNvPr id="303" name="Google Shape;303;p9"/>
          <p:cNvPicPr preferRelativeResize="0"/>
          <p:nvPr/>
        </p:nvPicPr>
        <p:blipFill>
          <a:blip r:embed="rId11">
            <a:alphaModFix/>
          </a:blip>
          <a:stretch>
            <a:fillRect/>
          </a:stretch>
        </p:blipFill>
        <p:spPr>
          <a:xfrm>
            <a:off x="3282200" y="4557124"/>
            <a:ext cx="2363300" cy="950050"/>
          </a:xfrm>
          <a:prstGeom prst="rect">
            <a:avLst/>
          </a:prstGeom>
          <a:noFill/>
          <a:ln>
            <a:noFill/>
          </a:ln>
        </p:spPr>
      </p:pic>
      <p:pic>
        <p:nvPicPr>
          <p:cNvPr id="304" name="Google Shape;304;p9"/>
          <p:cNvPicPr preferRelativeResize="0"/>
          <p:nvPr/>
        </p:nvPicPr>
        <p:blipFill>
          <a:blip r:embed="rId12">
            <a:alphaModFix/>
          </a:blip>
          <a:stretch>
            <a:fillRect/>
          </a:stretch>
        </p:blipFill>
        <p:spPr>
          <a:xfrm>
            <a:off x="5901174" y="4557125"/>
            <a:ext cx="1968094" cy="1078400"/>
          </a:xfrm>
          <a:prstGeom prst="rect">
            <a:avLst/>
          </a:prstGeom>
          <a:noFill/>
          <a:ln>
            <a:noFill/>
          </a:ln>
        </p:spPr>
      </p:pic>
      <p:pic>
        <p:nvPicPr>
          <p:cNvPr id="305" name="Google Shape;305;p9"/>
          <p:cNvPicPr preferRelativeResize="0"/>
          <p:nvPr/>
        </p:nvPicPr>
        <p:blipFill>
          <a:blip r:embed="rId13">
            <a:alphaModFix/>
          </a:blip>
          <a:stretch>
            <a:fillRect/>
          </a:stretch>
        </p:blipFill>
        <p:spPr>
          <a:xfrm>
            <a:off x="8277800" y="4526925"/>
            <a:ext cx="1100073" cy="1078400"/>
          </a:xfrm>
          <a:prstGeom prst="rect">
            <a:avLst/>
          </a:prstGeom>
          <a:noFill/>
          <a:ln>
            <a:noFill/>
          </a:ln>
        </p:spPr>
      </p:pic>
      <p:pic>
        <p:nvPicPr>
          <p:cNvPr id="306" name="Google Shape;306;p9"/>
          <p:cNvPicPr preferRelativeResize="0"/>
          <p:nvPr/>
        </p:nvPicPr>
        <p:blipFill>
          <a:blip r:embed="rId14">
            <a:alphaModFix/>
          </a:blip>
          <a:stretch>
            <a:fillRect/>
          </a:stretch>
        </p:blipFill>
        <p:spPr>
          <a:xfrm>
            <a:off x="9786400" y="4521375"/>
            <a:ext cx="1078400" cy="107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0"/>
          <p:cNvSpPr txBox="1"/>
          <p:nvPr>
            <p:ph idx="1" type="body"/>
          </p:nvPr>
        </p:nvSpPr>
        <p:spPr>
          <a:xfrm>
            <a:off x="6021650" y="2107050"/>
            <a:ext cx="5331600" cy="2643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t/>
            </a:r>
            <a:endParaRPr sz="2000">
              <a:solidFill>
                <a:schemeClr val="lt1"/>
              </a:solidFill>
            </a:endParaRPr>
          </a:p>
          <a:p>
            <a:pPr indent="-406400" lvl="0" marL="457200" rtl="0" algn="l">
              <a:lnSpc>
                <a:spcPct val="90000"/>
              </a:lnSpc>
              <a:spcBef>
                <a:spcPts val="0"/>
              </a:spcBef>
              <a:spcAft>
                <a:spcPts val="0"/>
              </a:spcAft>
              <a:buClr>
                <a:schemeClr val="lt1"/>
              </a:buClr>
              <a:buSzPts val="2800"/>
              <a:buChar char="•"/>
            </a:pPr>
            <a:r>
              <a:rPr lang="en-US" sz="2800">
                <a:solidFill>
                  <a:schemeClr val="lt1"/>
                </a:solidFill>
              </a:rPr>
              <a:t>Tested files during debugging and modularization</a:t>
            </a:r>
            <a:endParaRPr sz="2800">
              <a:solidFill>
                <a:schemeClr val="lt1"/>
              </a:solidFill>
            </a:endParaRPr>
          </a:p>
          <a:p>
            <a:pPr indent="0" lvl="0" marL="0" rtl="0" algn="l">
              <a:lnSpc>
                <a:spcPct val="90000"/>
              </a:lnSpc>
              <a:spcBef>
                <a:spcPts val="0"/>
              </a:spcBef>
              <a:spcAft>
                <a:spcPts val="0"/>
              </a:spcAft>
              <a:buNone/>
            </a:pPr>
            <a:r>
              <a:t/>
            </a:r>
            <a:endParaRPr sz="2800">
              <a:solidFill>
                <a:schemeClr val="lt1"/>
              </a:solidFill>
            </a:endParaRPr>
          </a:p>
          <a:p>
            <a:pPr indent="-406400" lvl="0" marL="457200" rtl="0" algn="l">
              <a:lnSpc>
                <a:spcPct val="90000"/>
              </a:lnSpc>
              <a:spcBef>
                <a:spcPts val="0"/>
              </a:spcBef>
              <a:spcAft>
                <a:spcPts val="0"/>
              </a:spcAft>
              <a:buClr>
                <a:schemeClr val="lt1"/>
              </a:buClr>
              <a:buSzPts val="2800"/>
              <a:buChar char="•"/>
            </a:pPr>
            <a:r>
              <a:rPr lang="en-US" sz="2800">
                <a:solidFill>
                  <a:schemeClr val="lt1"/>
                </a:solidFill>
              </a:rPr>
              <a:t>Tested pipelines using Test-Driven-Development</a:t>
            </a:r>
            <a:endParaRPr sz="2800">
              <a:solidFill>
                <a:schemeClr val="lt1"/>
              </a:solidFill>
            </a:endParaRPr>
          </a:p>
        </p:txBody>
      </p:sp>
      <p:sp>
        <p:nvSpPr>
          <p:cNvPr id="312" name="Google Shape;312;p10"/>
          <p:cNvSpPr txBox="1"/>
          <p:nvPr>
            <p:ph type="title"/>
          </p:nvPr>
        </p:nvSpPr>
        <p:spPr>
          <a:xfrm>
            <a:off x="586015" y="3146990"/>
            <a:ext cx="38028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sz="3600">
                <a:solidFill>
                  <a:schemeClr val="dk1"/>
                </a:solidFill>
              </a:rPr>
              <a:t>Verification</a:t>
            </a:r>
            <a:endParaRPr sz="36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1"/>
          <p:cNvSpPr txBox="1"/>
          <p:nvPr>
            <p:ph idx="1" type="body"/>
          </p:nvPr>
        </p:nvSpPr>
        <p:spPr>
          <a:xfrm>
            <a:off x="5666200" y="1071600"/>
            <a:ext cx="5791500" cy="4714800"/>
          </a:xfrm>
          <a:prstGeom prst="rect">
            <a:avLst/>
          </a:prstGeom>
          <a:noFill/>
          <a:ln>
            <a:noFill/>
          </a:ln>
        </p:spPr>
        <p:txBody>
          <a:bodyPr anchorCtr="0" anchor="t" bIns="45700" lIns="91425" spcFirstLastPara="1" rIns="91425" wrap="square" tIns="45700">
            <a:noAutofit/>
          </a:bodyPr>
          <a:lstStyle/>
          <a:p>
            <a:pPr indent="-406400" lvl="0" marL="457200" rtl="0" algn="l">
              <a:spcBef>
                <a:spcPts val="0"/>
              </a:spcBef>
              <a:spcAft>
                <a:spcPts val="0"/>
              </a:spcAft>
              <a:buClr>
                <a:schemeClr val="lt1"/>
              </a:buClr>
              <a:buSzPts val="2800"/>
              <a:buChar char="•"/>
            </a:pPr>
            <a:r>
              <a:rPr lang="en-US" sz="2800">
                <a:solidFill>
                  <a:schemeClr val="lt1"/>
                </a:solidFill>
              </a:rPr>
              <a:t>Successful pipelines:</a:t>
            </a:r>
            <a:endParaRPr sz="2800">
              <a:solidFill>
                <a:schemeClr val="lt1"/>
              </a:solidFill>
            </a:endParaRPr>
          </a:p>
          <a:p>
            <a:pPr indent="-393700" lvl="1" marL="914400" rtl="0" algn="l">
              <a:spcBef>
                <a:spcPts val="0"/>
              </a:spcBef>
              <a:spcAft>
                <a:spcPts val="0"/>
              </a:spcAft>
              <a:buClr>
                <a:schemeClr val="lt1"/>
              </a:buClr>
              <a:buSzPts val="2600"/>
              <a:buChar char="•"/>
            </a:pPr>
            <a:r>
              <a:rPr lang="en-US" sz="2600">
                <a:solidFill>
                  <a:schemeClr val="lt1"/>
                </a:solidFill>
              </a:rPr>
              <a:t>LSTM</a:t>
            </a:r>
            <a:endParaRPr sz="2600">
              <a:solidFill>
                <a:schemeClr val="lt1"/>
              </a:solidFill>
            </a:endParaRPr>
          </a:p>
          <a:p>
            <a:pPr indent="-393700" lvl="1" marL="914400" rtl="0" algn="l">
              <a:spcBef>
                <a:spcPts val="0"/>
              </a:spcBef>
              <a:spcAft>
                <a:spcPts val="0"/>
              </a:spcAft>
              <a:buClr>
                <a:schemeClr val="lt1"/>
              </a:buClr>
              <a:buSzPts val="2600"/>
              <a:buChar char="•"/>
            </a:pPr>
            <a:r>
              <a:rPr lang="en-US" sz="2600">
                <a:solidFill>
                  <a:schemeClr val="lt1"/>
                </a:solidFill>
              </a:rPr>
              <a:t>GRU</a:t>
            </a:r>
            <a:endParaRPr sz="2600">
              <a:solidFill>
                <a:schemeClr val="lt1"/>
              </a:solidFill>
            </a:endParaRPr>
          </a:p>
          <a:p>
            <a:pPr indent="-393700" lvl="1" marL="914400" rtl="0" algn="l">
              <a:spcBef>
                <a:spcPts val="0"/>
              </a:spcBef>
              <a:spcAft>
                <a:spcPts val="0"/>
              </a:spcAft>
              <a:buClr>
                <a:schemeClr val="lt1"/>
              </a:buClr>
              <a:buSzPts val="2600"/>
              <a:buChar char="•"/>
            </a:pPr>
            <a:r>
              <a:rPr lang="en-US" sz="2600">
                <a:solidFill>
                  <a:schemeClr val="lt1"/>
                </a:solidFill>
              </a:rPr>
              <a:t>RNN </a:t>
            </a:r>
            <a:endParaRPr sz="2600">
              <a:solidFill>
                <a:schemeClr val="lt1"/>
              </a:solidFill>
            </a:endParaRPr>
          </a:p>
          <a:p>
            <a:pPr indent="0" lvl="0" marL="0" rtl="0" algn="l">
              <a:spcBef>
                <a:spcPts val="0"/>
              </a:spcBef>
              <a:spcAft>
                <a:spcPts val="0"/>
              </a:spcAft>
              <a:buNone/>
            </a:pPr>
            <a:r>
              <a:t/>
            </a:r>
            <a:endParaRPr sz="2800">
              <a:solidFill>
                <a:schemeClr val="lt1"/>
              </a:solidFill>
            </a:endParaRPr>
          </a:p>
          <a:p>
            <a:pPr indent="-406400" lvl="0" marL="457200" rtl="0" algn="l">
              <a:spcBef>
                <a:spcPts val="0"/>
              </a:spcBef>
              <a:spcAft>
                <a:spcPts val="0"/>
              </a:spcAft>
              <a:buClr>
                <a:schemeClr val="lt1"/>
              </a:buClr>
              <a:buSzPts val="2800"/>
              <a:buChar char="•"/>
            </a:pPr>
            <a:r>
              <a:rPr lang="en-US" sz="2800">
                <a:solidFill>
                  <a:schemeClr val="lt1"/>
                </a:solidFill>
              </a:rPr>
              <a:t>Unfinished pipelines:</a:t>
            </a:r>
            <a:endParaRPr sz="2800">
              <a:solidFill>
                <a:schemeClr val="lt1"/>
              </a:solidFill>
            </a:endParaRPr>
          </a:p>
          <a:p>
            <a:pPr indent="-406400" lvl="1" marL="914400" rtl="0" algn="l">
              <a:spcBef>
                <a:spcPts val="0"/>
              </a:spcBef>
              <a:spcAft>
                <a:spcPts val="0"/>
              </a:spcAft>
              <a:buClr>
                <a:schemeClr val="lt1"/>
              </a:buClr>
              <a:buSzPts val="2800"/>
              <a:buChar char="•"/>
            </a:pPr>
            <a:r>
              <a:rPr lang="en-US" sz="2800">
                <a:solidFill>
                  <a:schemeClr val="lt1"/>
                </a:solidFill>
              </a:rPr>
              <a:t>Linear and Logistic Regression</a:t>
            </a:r>
            <a:endParaRPr sz="2800">
              <a:solidFill>
                <a:schemeClr val="lt1"/>
              </a:solidFill>
            </a:endParaRPr>
          </a:p>
          <a:p>
            <a:pPr indent="-406400" lvl="1" marL="914400" rtl="0" algn="l">
              <a:spcBef>
                <a:spcPts val="0"/>
              </a:spcBef>
              <a:spcAft>
                <a:spcPts val="0"/>
              </a:spcAft>
              <a:buClr>
                <a:schemeClr val="lt1"/>
              </a:buClr>
              <a:buSzPts val="2800"/>
              <a:buChar char="•"/>
            </a:pPr>
            <a:r>
              <a:rPr lang="en-US" sz="2800">
                <a:solidFill>
                  <a:schemeClr val="lt1"/>
                </a:solidFill>
              </a:rPr>
              <a:t>SVR</a:t>
            </a:r>
            <a:endParaRPr sz="2800">
              <a:solidFill>
                <a:schemeClr val="lt1"/>
              </a:solidFill>
            </a:endParaRPr>
          </a:p>
          <a:p>
            <a:pPr indent="-406400" lvl="1" marL="914400" rtl="0" algn="l">
              <a:spcBef>
                <a:spcPts val="0"/>
              </a:spcBef>
              <a:spcAft>
                <a:spcPts val="0"/>
              </a:spcAft>
              <a:buClr>
                <a:schemeClr val="lt1"/>
              </a:buClr>
              <a:buSzPts val="2800"/>
              <a:buChar char="•"/>
            </a:pPr>
            <a:r>
              <a:rPr lang="en-US" sz="2800">
                <a:solidFill>
                  <a:schemeClr val="lt1"/>
                </a:solidFill>
              </a:rPr>
              <a:t>GBR</a:t>
            </a:r>
            <a:endParaRPr sz="2800">
              <a:solidFill>
                <a:schemeClr val="lt1"/>
              </a:solidFill>
            </a:endParaRPr>
          </a:p>
          <a:p>
            <a:pPr indent="-406400" lvl="1" marL="914400" rtl="0" algn="l">
              <a:spcBef>
                <a:spcPts val="0"/>
              </a:spcBef>
              <a:spcAft>
                <a:spcPts val="0"/>
              </a:spcAft>
              <a:buClr>
                <a:schemeClr val="lt1"/>
              </a:buClr>
              <a:buSzPts val="2800"/>
              <a:buChar char="•"/>
            </a:pPr>
            <a:r>
              <a:rPr lang="en-US" sz="2800">
                <a:solidFill>
                  <a:schemeClr val="lt1"/>
                </a:solidFill>
              </a:rPr>
              <a:t>(Time-delayed) NN</a:t>
            </a:r>
            <a:endParaRPr sz="2800">
              <a:solidFill>
                <a:schemeClr val="lt1"/>
              </a:solidFill>
            </a:endParaRPr>
          </a:p>
        </p:txBody>
      </p:sp>
      <p:sp>
        <p:nvSpPr>
          <p:cNvPr id="318" name="Google Shape;318;p11"/>
          <p:cNvSpPr txBox="1"/>
          <p:nvPr>
            <p:ph type="title"/>
          </p:nvPr>
        </p:nvSpPr>
        <p:spPr>
          <a:xfrm>
            <a:off x="666900" y="2880309"/>
            <a:ext cx="3802800" cy="10974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sz="3600">
                <a:solidFill>
                  <a:schemeClr val="dk1"/>
                </a:solidFill>
              </a:rPr>
              <a:t>Summary of Achievements</a:t>
            </a:r>
            <a:endParaRPr sz="360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3fc0a6aa07_0_25"/>
          <p:cNvSpPr txBox="1"/>
          <p:nvPr>
            <p:ph idx="1" type="body"/>
          </p:nvPr>
        </p:nvSpPr>
        <p:spPr>
          <a:xfrm>
            <a:off x="5785975" y="1794450"/>
            <a:ext cx="5580300" cy="3269100"/>
          </a:xfrm>
          <a:prstGeom prst="rect">
            <a:avLst/>
          </a:prstGeom>
        </p:spPr>
        <p:txBody>
          <a:bodyPr anchorCtr="0" anchor="t" bIns="45700" lIns="91425" spcFirstLastPara="1" rIns="91425" wrap="square" tIns="45700">
            <a:normAutofit/>
          </a:bodyPr>
          <a:lstStyle/>
          <a:p>
            <a:pPr indent="-466344" lvl="0" marL="466344" rtl="0" algn="l">
              <a:spcBef>
                <a:spcPts val="1000"/>
              </a:spcBef>
              <a:spcAft>
                <a:spcPts val="0"/>
              </a:spcAft>
              <a:buNone/>
            </a:pPr>
            <a:r>
              <a:rPr lang="en-US"/>
              <a:t>Cickovski, T., Narasimhan, G. (2018). Constructing Lightweight and Flexible Pipelines Using Plugin-Based Microbiome Analysis (PluMA), </a:t>
            </a:r>
            <a:r>
              <a:rPr i="1" lang="en-US"/>
              <a:t>Bioinformatics</a:t>
            </a:r>
            <a:r>
              <a:rPr lang="en-US"/>
              <a:t> 34(17):2881-2888, 2018</a:t>
            </a:r>
            <a:endParaRPr/>
          </a:p>
          <a:p>
            <a:pPr indent="-466344" lvl="0" marL="466344" rtl="0" algn="l">
              <a:spcBef>
                <a:spcPts val="1000"/>
              </a:spcBef>
              <a:spcAft>
                <a:spcPts val="0"/>
              </a:spcAft>
              <a:buNone/>
            </a:pPr>
            <a:r>
              <a:t/>
            </a:r>
            <a:endParaRPr/>
          </a:p>
          <a:p>
            <a:pPr indent="-466344" lvl="0" marL="466344" rtl="0" algn="l">
              <a:spcBef>
                <a:spcPts val="1000"/>
              </a:spcBef>
              <a:spcAft>
                <a:spcPts val="0"/>
              </a:spcAft>
              <a:buNone/>
            </a:pPr>
            <a:r>
              <a:rPr lang="en-US"/>
              <a:t>Hapke, H., &amp; Nelson, C. (n.d.). Building Machine Learning Pipelines. </a:t>
            </a:r>
            <a:r>
              <a:rPr i="1" lang="en-US"/>
              <a:t>O'Reilly Online Learning</a:t>
            </a:r>
            <a:r>
              <a:rPr lang="en-US"/>
              <a:t>.</a:t>
            </a:r>
            <a:endParaRPr/>
          </a:p>
          <a:p>
            <a:pPr indent="-466344" lvl="0" marL="466344" rtl="0" algn="l">
              <a:spcBef>
                <a:spcPts val="1000"/>
              </a:spcBef>
              <a:spcAft>
                <a:spcPts val="0"/>
              </a:spcAft>
              <a:buNone/>
            </a:pPr>
            <a:r>
              <a:t/>
            </a:r>
            <a:endParaRPr/>
          </a:p>
          <a:p>
            <a:pPr indent="-466344" lvl="0" marL="466344" rtl="0" algn="l">
              <a:spcBef>
                <a:spcPts val="1000"/>
              </a:spcBef>
              <a:spcAft>
                <a:spcPts val="0"/>
              </a:spcAft>
              <a:buClr>
                <a:schemeClr val="dk1"/>
              </a:buClr>
              <a:buSzPts val="605"/>
              <a:buFont typeface="Arial"/>
              <a:buNone/>
            </a:pPr>
            <a:r>
              <a:rPr lang="en-US"/>
              <a:t>Seldon. (2022, March 7). What is a machine learning pipeline? A step by step guide. </a:t>
            </a:r>
            <a:r>
              <a:rPr i="1" lang="en-US"/>
              <a:t>Seldon</a:t>
            </a:r>
            <a:r>
              <a:rPr lang="en-US"/>
              <a:t>.</a:t>
            </a:r>
            <a:endParaRPr/>
          </a:p>
        </p:txBody>
      </p:sp>
      <p:sp>
        <p:nvSpPr>
          <p:cNvPr id="325" name="Google Shape;325;g13fc0a6aa07_0_25"/>
          <p:cNvSpPr txBox="1"/>
          <p:nvPr>
            <p:ph idx="2" type="body"/>
          </p:nvPr>
        </p:nvSpPr>
        <p:spPr>
          <a:xfrm>
            <a:off x="514400" y="4189550"/>
            <a:ext cx="3864600" cy="13866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b="1" i="1" lang="en-US"/>
              <a:t>Note:</a:t>
            </a:r>
            <a:r>
              <a:rPr i="1" lang="en-US"/>
              <a:t> </a:t>
            </a:r>
            <a:r>
              <a:rPr i="1" lang="en-US"/>
              <a:t>Research materials for this project were provided by Dr. Trevor Cickovski of Bioinformatics Research Group at Florida International University </a:t>
            </a:r>
            <a:endParaRPr i="1"/>
          </a:p>
        </p:txBody>
      </p:sp>
      <p:sp>
        <p:nvSpPr>
          <p:cNvPr id="326" name="Google Shape;326;g13fc0a6aa07_0_25"/>
          <p:cNvSpPr txBox="1"/>
          <p:nvPr>
            <p:ph type="title"/>
          </p:nvPr>
        </p:nvSpPr>
        <p:spPr>
          <a:xfrm>
            <a:off x="545290" y="1039190"/>
            <a:ext cx="3802800" cy="5640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sz="3600"/>
              <a:t>References</a:t>
            </a:r>
            <a:endParaRPr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5"/>
          <p:cNvSpPr txBox="1"/>
          <p:nvPr>
            <p:ph idx="1" type="body"/>
          </p:nvPr>
        </p:nvSpPr>
        <p:spPr>
          <a:xfrm>
            <a:off x="1783200" y="2958025"/>
            <a:ext cx="8625600" cy="27969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0"/>
              </a:spcBef>
              <a:spcAft>
                <a:spcPts val="0"/>
              </a:spcAft>
              <a:buSzPts val="2800"/>
              <a:buChar char="●"/>
            </a:pPr>
            <a:r>
              <a:rPr lang="en-US" sz="2800"/>
              <a:t>Current bioinformatics landscape:</a:t>
            </a:r>
            <a:endParaRPr sz="2800"/>
          </a:p>
          <a:p>
            <a:pPr indent="-406400" lvl="1" marL="914400" rtl="0" algn="l">
              <a:lnSpc>
                <a:spcPct val="90000"/>
              </a:lnSpc>
              <a:spcBef>
                <a:spcPts val="0"/>
              </a:spcBef>
              <a:spcAft>
                <a:spcPts val="0"/>
              </a:spcAft>
              <a:buSzPts val="2800"/>
              <a:buChar char="○"/>
            </a:pPr>
            <a:r>
              <a:rPr lang="en-US" sz="2800"/>
              <a:t>Contains pipelines implemented as single large scripts of functions</a:t>
            </a:r>
            <a:endParaRPr sz="2800"/>
          </a:p>
          <a:p>
            <a:pPr indent="-406400" lvl="1" marL="914400" rtl="0" algn="l">
              <a:lnSpc>
                <a:spcPct val="90000"/>
              </a:lnSpc>
              <a:spcBef>
                <a:spcPts val="0"/>
              </a:spcBef>
              <a:spcAft>
                <a:spcPts val="0"/>
              </a:spcAft>
              <a:buSzPts val="2800"/>
              <a:buChar char="○"/>
            </a:pPr>
            <a:r>
              <a:rPr lang="en-US" sz="2800"/>
              <a:t>Difficult to reuse internal stages of these pipelines</a:t>
            </a:r>
            <a:endParaRPr sz="2800"/>
          </a:p>
          <a:p>
            <a:pPr indent="0" lvl="0" marL="914400" rtl="0" algn="l">
              <a:lnSpc>
                <a:spcPct val="90000"/>
              </a:lnSpc>
              <a:spcBef>
                <a:spcPts val="0"/>
              </a:spcBef>
              <a:spcAft>
                <a:spcPts val="0"/>
              </a:spcAft>
              <a:buSzPts val="1800"/>
              <a:buNone/>
            </a:pPr>
            <a:r>
              <a:t/>
            </a:r>
            <a:endParaRPr sz="2800"/>
          </a:p>
        </p:txBody>
      </p:sp>
      <p:sp>
        <p:nvSpPr>
          <p:cNvPr id="232" name="Google Shape;232;p5"/>
          <p:cNvSpPr txBox="1"/>
          <p:nvPr>
            <p:ph type="title"/>
          </p:nvPr>
        </p:nvSpPr>
        <p:spPr>
          <a:xfrm>
            <a:off x="2340600" y="837701"/>
            <a:ext cx="7510800" cy="108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3F3F3F"/>
              </a:buClr>
              <a:buSzPts val="3600"/>
              <a:buFont typeface="Arial"/>
              <a:buNone/>
            </a:pPr>
            <a:r>
              <a:rPr lang="en-US"/>
              <a:t>Current System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
          <p:cNvSpPr txBox="1"/>
          <p:nvPr>
            <p:ph idx="1" type="body"/>
          </p:nvPr>
        </p:nvSpPr>
        <p:spPr>
          <a:xfrm>
            <a:off x="998100" y="507525"/>
            <a:ext cx="10195800" cy="1260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Problem with current bioinformatics landscape</a:t>
            </a:r>
            <a:endParaRPr/>
          </a:p>
        </p:txBody>
      </p:sp>
      <p:sp>
        <p:nvSpPr>
          <p:cNvPr id="238" name="Google Shape;238;p3"/>
          <p:cNvSpPr txBox="1"/>
          <p:nvPr/>
        </p:nvSpPr>
        <p:spPr>
          <a:xfrm>
            <a:off x="366350" y="5371375"/>
            <a:ext cx="41037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lang="en-US" sz="3600">
                <a:solidFill>
                  <a:schemeClr val="lt1"/>
                </a:solidFill>
                <a:latin typeface="Calibri"/>
                <a:ea typeface="Calibri"/>
                <a:cs typeface="Calibri"/>
                <a:sym typeface="Calibri"/>
              </a:rPr>
              <a:t>Wasted time</a:t>
            </a:r>
            <a:endParaRPr b="0" i="0" sz="3600" u="none" cap="none" strike="noStrike">
              <a:solidFill>
                <a:schemeClr val="lt1"/>
              </a:solidFill>
              <a:latin typeface="Calibri"/>
              <a:ea typeface="Calibri"/>
              <a:cs typeface="Calibri"/>
              <a:sym typeface="Calibri"/>
            </a:endParaRPr>
          </a:p>
        </p:txBody>
      </p:sp>
      <p:pic>
        <p:nvPicPr>
          <p:cNvPr id="239" name="Google Shape;239;p3"/>
          <p:cNvPicPr preferRelativeResize="0"/>
          <p:nvPr/>
        </p:nvPicPr>
        <p:blipFill>
          <a:blip r:embed="rId3">
            <a:alphaModFix/>
          </a:blip>
          <a:stretch>
            <a:fillRect/>
          </a:stretch>
        </p:blipFill>
        <p:spPr>
          <a:xfrm>
            <a:off x="998104" y="2007476"/>
            <a:ext cx="2840200" cy="3124550"/>
          </a:xfrm>
          <a:prstGeom prst="rect">
            <a:avLst/>
          </a:prstGeom>
          <a:noFill/>
          <a:ln>
            <a:noFill/>
          </a:ln>
        </p:spPr>
      </p:pic>
      <p:sp>
        <p:nvSpPr>
          <p:cNvPr id="240" name="Google Shape;240;p3"/>
          <p:cNvSpPr txBox="1"/>
          <p:nvPr/>
        </p:nvSpPr>
        <p:spPr>
          <a:xfrm>
            <a:off x="4683500" y="1768125"/>
            <a:ext cx="6510300" cy="4402200"/>
          </a:xfrm>
          <a:prstGeom prst="rect">
            <a:avLst/>
          </a:prstGeom>
          <a:noFill/>
          <a:ln>
            <a:noFill/>
          </a:ln>
        </p:spPr>
        <p:txBody>
          <a:bodyPr anchorCtr="0" anchor="t" bIns="45700" lIns="91425" spcFirstLastPara="1" rIns="91425" wrap="square" tIns="45700">
            <a:spAutoFit/>
          </a:bodyPr>
          <a:lstStyle/>
          <a:p>
            <a:pPr indent="-406400" lvl="0" marL="457200" marR="0" rtl="0" algn="l">
              <a:lnSpc>
                <a:spcPct val="100000"/>
              </a:lnSpc>
              <a:spcBef>
                <a:spcPts val="0"/>
              </a:spcBef>
              <a:spcAft>
                <a:spcPts val="0"/>
              </a:spcAft>
              <a:buClr>
                <a:schemeClr val="lt1"/>
              </a:buClr>
              <a:buSzPts val="2800"/>
              <a:buFont typeface="Calibri"/>
              <a:buChar char="●"/>
            </a:pPr>
            <a:r>
              <a:rPr lang="en-US" sz="2800">
                <a:solidFill>
                  <a:schemeClr val="lt1"/>
                </a:solidFill>
                <a:latin typeface="Calibri"/>
                <a:ea typeface="Calibri"/>
                <a:cs typeface="Calibri"/>
                <a:sym typeface="Calibri"/>
              </a:rPr>
              <a:t>No official framework for building pipelines</a:t>
            </a:r>
            <a:endParaRPr sz="2800">
              <a:solidFill>
                <a:schemeClr val="lt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800">
              <a:solidFill>
                <a:schemeClr val="lt1"/>
              </a:solidFill>
              <a:latin typeface="Calibri"/>
              <a:ea typeface="Calibri"/>
              <a:cs typeface="Calibri"/>
              <a:sym typeface="Calibri"/>
            </a:endParaRPr>
          </a:p>
          <a:p>
            <a:pPr indent="-406400" lvl="0" marL="457200" marR="0" rtl="0" algn="l">
              <a:lnSpc>
                <a:spcPct val="100000"/>
              </a:lnSpc>
              <a:spcBef>
                <a:spcPts val="0"/>
              </a:spcBef>
              <a:spcAft>
                <a:spcPts val="0"/>
              </a:spcAft>
              <a:buClr>
                <a:schemeClr val="lt1"/>
              </a:buClr>
              <a:buSzPts val="2800"/>
              <a:buFont typeface="Calibri"/>
              <a:buChar char="●"/>
            </a:pPr>
            <a:r>
              <a:rPr lang="en-US" sz="2800">
                <a:solidFill>
                  <a:schemeClr val="lt1"/>
                </a:solidFill>
                <a:latin typeface="Calibri"/>
                <a:ea typeface="Calibri"/>
                <a:cs typeface="Calibri"/>
                <a:sym typeface="Calibri"/>
              </a:rPr>
              <a:t>Programmers may not want to build a full pipeline, but just one stage</a:t>
            </a:r>
            <a:endParaRPr sz="2800">
              <a:solidFill>
                <a:schemeClr val="lt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800">
              <a:solidFill>
                <a:schemeClr val="lt1"/>
              </a:solidFill>
              <a:latin typeface="Calibri"/>
              <a:ea typeface="Calibri"/>
              <a:cs typeface="Calibri"/>
              <a:sym typeface="Calibri"/>
            </a:endParaRPr>
          </a:p>
          <a:p>
            <a:pPr indent="-406400" lvl="0" marL="457200" marR="0" rtl="0" algn="l">
              <a:lnSpc>
                <a:spcPct val="100000"/>
              </a:lnSpc>
              <a:spcBef>
                <a:spcPts val="0"/>
              </a:spcBef>
              <a:spcAft>
                <a:spcPts val="0"/>
              </a:spcAft>
              <a:buClr>
                <a:schemeClr val="lt1"/>
              </a:buClr>
              <a:buSzPts val="2800"/>
              <a:buFont typeface="Calibri"/>
              <a:buChar char="●"/>
            </a:pPr>
            <a:r>
              <a:rPr lang="en-US" sz="2800">
                <a:solidFill>
                  <a:schemeClr val="lt1"/>
                </a:solidFill>
                <a:latin typeface="Calibri"/>
                <a:ea typeface="Calibri"/>
                <a:cs typeface="Calibri"/>
                <a:sym typeface="Calibri"/>
              </a:rPr>
              <a:t>Existing pipelines may prove to be difficult to integrate stages into</a:t>
            </a:r>
            <a:endParaRPr sz="2800">
              <a:solidFill>
                <a:schemeClr val="lt1"/>
              </a:solidFill>
              <a:latin typeface="Calibri"/>
              <a:ea typeface="Calibri"/>
              <a:cs typeface="Calibri"/>
              <a:sym typeface="Calibri"/>
            </a:endParaRPr>
          </a:p>
          <a:p>
            <a:pPr indent="0" lvl="0" marL="457200" marR="0" rtl="0" algn="l">
              <a:lnSpc>
                <a:spcPct val="100000"/>
              </a:lnSpc>
              <a:spcBef>
                <a:spcPts val="0"/>
              </a:spcBef>
              <a:spcAft>
                <a:spcPts val="0"/>
              </a:spcAft>
              <a:buNone/>
            </a:pPr>
            <a:r>
              <a:t/>
            </a:r>
            <a:endParaRPr sz="2800">
              <a:solidFill>
                <a:schemeClr val="lt1"/>
              </a:solidFill>
              <a:latin typeface="Calibri"/>
              <a:ea typeface="Calibri"/>
              <a:cs typeface="Calibri"/>
              <a:sym typeface="Calibri"/>
            </a:endParaRPr>
          </a:p>
          <a:p>
            <a:pPr indent="-406400" lvl="0" marL="457200" marR="0" rtl="0" algn="l">
              <a:lnSpc>
                <a:spcPct val="100000"/>
              </a:lnSpc>
              <a:spcBef>
                <a:spcPts val="0"/>
              </a:spcBef>
              <a:spcAft>
                <a:spcPts val="0"/>
              </a:spcAft>
              <a:buClr>
                <a:schemeClr val="lt1"/>
              </a:buClr>
              <a:buSzPts val="2800"/>
              <a:buFont typeface="Calibri"/>
              <a:buChar char="●"/>
            </a:pPr>
            <a:r>
              <a:rPr lang="en-US" sz="2800">
                <a:solidFill>
                  <a:schemeClr val="lt1"/>
                </a:solidFill>
                <a:latin typeface="Calibri"/>
                <a:ea typeface="Calibri"/>
                <a:cs typeface="Calibri"/>
                <a:sym typeface="Calibri"/>
              </a:rPr>
              <a:t>Results in “time reinventing the wheel”</a:t>
            </a:r>
            <a:endParaRPr sz="2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6"/>
          <p:cNvSpPr txBox="1"/>
          <p:nvPr>
            <p:ph idx="1" type="body"/>
          </p:nvPr>
        </p:nvSpPr>
        <p:spPr>
          <a:xfrm>
            <a:off x="1568550" y="1818325"/>
            <a:ext cx="9054900" cy="942600"/>
          </a:xfrm>
          <a:prstGeom prst="rect">
            <a:avLst/>
          </a:prstGeom>
          <a:noFill/>
          <a:ln>
            <a:noFill/>
          </a:ln>
        </p:spPr>
        <p:txBody>
          <a:bodyPr anchorCtr="0" anchor="t" bIns="45700" lIns="91425" spcFirstLastPara="1" rIns="91425" wrap="square" tIns="45700">
            <a:noAutofit/>
          </a:bodyPr>
          <a:lstStyle/>
          <a:p>
            <a:pPr indent="-406400" lvl="0" marL="457200" rtl="0" algn="l">
              <a:lnSpc>
                <a:spcPct val="90000"/>
              </a:lnSpc>
              <a:spcBef>
                <a:spcPts val="0"/>
              </a:spcBef>
              <a:spcAft>
                <a:spcPts val="0"/>
              </a:spcAft>
              <a:buSzPts val="2800"/>
              <a:buChar char="•"/>
            </a:pPr>
            <a:r>
              <a:rPr lang="en-US" sz="2800"/>
              <a:t>Refactor machine learning pipelines into a series of plugins compatible with PluMA</a:t>
            </a:r>
            <a:endParaRPr sz="2800"/>
          </a:p>
          <a:p>
            <a:pPr indent="0" lvl="0" marL="457200" rtl="0" algn="l">
              <a:lnSpc>
                <a:spcPct val="90000"/>
              </a:lnSpc>
              <a:spcBef>
                <a:spcPts val="0"/>
              </a:spcBef>
              <a:spcAft>
                <a:spcPts val="0"/>
              </a:spcAft>
              <a:buNone/>
            </a:pPr>
            <a:r>
              <a:t/>
            </a:r>
            <a:endParaRPr sz="2800"/>
          </a:p>
        </p:txBody>
      </p:sp>
      <p:sp>
        <p:nvSpPr>
          <p:cNvPr id="246" name="Google Shape;246;p6"/>
          <p:cNvSpPr txBox="1"/>
          <p:nvPr>
            <p:ph type="title"/>
          </p:nvPr>
        </p:nvSpPr>
        <p:spPr>
          <a:xfrm>
            <a:off x="3916589" y="98736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3600">
                <a:solidFill>
                  <a:schemeClr val="dk1"/>
                </a:solidFill>
              </a:rPr>
              <a:t>Requirements</a:t>
            </a:r>
            <a:endParaRPr sz="3600">
              <a:solidFill>
                <a:schemeClr val="dk1"/>
              </a:solidFill>
            </a:endParaRPr>
          </a:p>
        </p:txBody>
      </p:sp>
      <p:pic>
        <p:nvPicPr>
          <p:cNvPr id="247" name="Google Shape;247;p6"/>
          <p:cNvPicPr preferRelativeResize="0"/>
          <p:nvPr/>
        </p:nvPicPr>
        <p:blipFill>
          <a:blip r:embed="rId3">
            <a:alphaModFix/>
          </a:blip>
          <a:stretch>
            <a:fillRect/>
          </a:stretch>
        </p:blipFill>
        <p:spPr>
          <a:xfrm>
            <a:off x="1072100" y="2760850"/>
            <a:ext cx="10047701" cy="3047650"/>
          </a:xfrm>
          <a:prstGeom prst="rect">
            <a:avLst/>
          </a:prstGeom>
          <a:noFill/>
          <a:ln>
            <a:noFill/>
          </a:ln>
        </p:spPr>
      </p:pic>
      <p:sp>
        <p:nvSpPr>
          <p:cNvPr id="248" name="Google Shape;248;p6"/>
          <p:cNvSpPr txBox="1"/>
          <p:nvPr>
            <p:ph idx="1" type="body"/>
          </p:nvPr>
        </p:nvSpPr>
        <p:spPr>
          <a:xfrm>
            <a:off x="1072100" y="5808500"/>
            <a:ext cx="8164800" cy="668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en-US"/>
              <a:t>Fig. 1. </a:t>
            </a:r>
            <a:r>
              <a:rPr i="1" lang="en-US"/>
              <a:t>PluMA </a:t>
            </a:r>
            <a:r>
              <a:rPr i="1" lang="en-US"/>
              <a:t>lightweight</a:t>
            </a:r>
            <a:r>
              <a:rPr i="1" lang="en-US"/>
              <a:t> template and online plugin pool.</a:t>
            </a:r>
            <a:endParaRPr i="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g13fc0a6aa07_0_1"/>
          <p:cNvSpPr txBox="1"/>
          <p:nvPr>
            <p:ph idx="1" type="body"/>
          </p:nvPr>
        </p:nvSpPr>
        <p:spPr>
          <a:xfrm>
            <a:off x="1764900" y="2661850"/>
            <a:ext cx="8662200" cy="35763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2800"/>
              <a:t>Flood Repository:</a:t>
            </a:r>
            <a:endParaRPr sz="2800"/>
          </a:p>
          <a:p>
            <a:pPr indent="-406400" lvl="0" marL="457200" rtl="0" algn="l">
              <a:lnSpc>
                <a:spcPct val="100000"/>
              </a:lnSpc>
              <a:spcBef>
                <a:spcPts val="1000"/>
              </a:spcBef>
              <a:spcAft>
                <a:spcPts val="0"/>
              </a:spcAft>
              <a:buSzPts val="2800"/>
              <a:buChar char="•"/>
            </a:pPr>
            <a:r>
              <a:rPr lang="en-US" sz="2800">
                <a:solidFill>
                  <a:schemeClr val="dk1"/>
                </a:solidFill>
                <a:latin typeface="Calibri"/>
                <a:ea typeface="Calibri"/>
                <a:cs typeface="Calibri"/>
                <a:sym typeface="Calibri"/>
              </a:rPr>
              <a:t>Flood-Cas - (Patrizio R., Kevin W.)</a:t>
            </a:r>
            <a:endParaRPr sz="2800">
              <a:solidFill>
                <a:schemeClr val="dk1"/>
              </a:solidFill>
              <a:latin typeface="Calibri"/>
              <a:ea typeface="Calibri"/>
              <a:cs typeface="Calibri"/>
              <a:sym typeface="Calibri"/>
            </a:endParaRPr>
          </a:p>
          <a:p>
            <a:pPr indent="-406400" lvl="0" marL="457200" rtl="0" algn="l">
              <a:lnSpc>
                <a:spcPct val="100000"/>
              </a:lnSpc>
              <a:spcBef>
                <a:spcPts val="1000"/>
              </a:spcBef>
              <a:spcAft>
                <a:spcPts val="0"/>
              </a:spcAft>
              <a:buSzPts val="2800"/>
              <a:buChar char="•"/>
            </a:pPr>
            <a:r>
              <a:rPr lang="en-US" sz="2800">
                <a:solidFill>
                  <a:schemeClr val="dk1"/>
                </a:solidFill>
                <a:latin typeface="Calibri"/>
                <a:ea typeface="Calibri"/>
                <a:cs typeface="Calibri"/>
                <a:sym typeface="Calibri"/>
              </a:rPr>
              <a:t>Flood-Prediction - (John S., Eduardo M.)</a:t>
            </a:r>
            <a:endParaRPr sz="2800">
              <a:solidFill>
                <a:schemeClr val="dk1"/>
              </a:solidFill>
              <a:latin typeface="Calibri"/>
              <a:ea typeface="Calibri"/>
              <a:cs typeface="Calibri"/>
              <a:sym typeface="Calibri"/>
            </a:endParaRPr>
          </a:p>
          <a:p>
            <a:pPr indent="-406400" lvl="0" marL="457200" rtl="0" algn="l">
              <a:lnSpc>
                <a:spcPct val="100000"/>
              </a:lnSpc>
              <a:spcBef>
                <a:spcPts val="1000"/>
              </a:spcBef>
              <a:spcAft>
                <a:spcPts val="0"/>
              </a:spcAft>
              <a:buSzPts val="2800"/>
              <a:buChar char="•"/>
            </a:pPr>
            <a:r>
              <a:rPr lang="en-US" sz="2800">
                <a:solidFill>
                  <a:schemeClr val="dk1"/>
                </a:solidFill>
                <a:latin typeface="Calibri"/>
                <a:ea typeface="Calibri"/>
                <a:cs typeface="Calibri"/>
                <a:sym typeface="Calibri"/>
              </a:rPr>
              <a:t>Jupyter - (Michael W., Adrian A.)</a:t>
            </a:r>
            <a:endParaRPr sz="2800">
              <a:solidFill>
                <a:schemeClr val="dk1"/>
              </a:solidFill>
              <a:latin typeface="Calibri"/>
              <a:ea typeface="Calibri"/>
              <a:cs typeface="Calibri"/>
              <a:sym typeface="Calibri"/>
            </a:endParaRPr>
          </a:p>
          <a:p>
            <a:pPr indent="-406400" lvl="0" marL="457200" rtl="0" algn="l">
              <a:lnSpc>
                <a:spcPct val="100000"/>
              </a:lnSpc>
              <a:spcBef>
                <a:spcPts val="1000"/>
              </a:spcBef>
              <a:spcAft>
                <a:spcPts val="0"/>
              </a:spcAft>
              <a:buSzPts val="2800"/>
              <a:buChar char="•"/>
            </a:pPr>
            <a:r>
              <a:rPr lang="en-US" sz="2800">
                <a:solidFill>
                  <a:schemeClr val="dk1"/>
                </a:solidFill>
                <a:latin typeface="Calibri"/>
                <a:ea typeface="Calibri"/>
                <a:cs typeface="Calibri"/>
                <a:sym typeface="Calibri"/>
              </a:rPr>
              <a:t>lstm-flood-prediction - (Gavin J., Leonardo C.)</a:t>
            </a:r>
            <a:endParaRPr sz="2800">
              <a:solidFill>
                <a:schemeClr val="dk1"/>
              </a:solidFill>
              <a:latin typeface="Calibri"/>
              <a:ea typeface="Calibri"/>
              <a:cs typeface="Calibri"/>
              <a:sym typeface="Calibri"/>
            </a:endParaRPr>
          </a:p>
          <a:p>
            <a:pPr indent="-406400" lvl="0" marL="457200" rtl="0" algn="l">
              <a:lnSpc>
                <a:spcPct val="100000"/>
              </a:lnSpc>
              <a:spcBef>
                <a:spcPts val="1000"/>
              </a:spcBef>
              <a:spcAft>
                <a:spcPts val="1000"/>
              </a:spcAft>
              <a:buSzPts val="2800"/>
              <a:buChar char="•"/>
            </a:pPr>
            <a:r>
              <a:rPr lang="en-US" sz="2800">
                <a:solidFill>
                  <a:schemeClr val="dk1"/>
                </a:solidFill>
                <a:latin typeface="Calibri"/>
                <a:ea typeface="Calibri"/>
                <a:cs typeface="Calibri"/>
                <a:sym typeface="Calibri"/>
              </a:rPr>
              <a:t>ml-flood - (Alana B., Alfredo C.)</a:t>
            </a:r>
            <a:endParaRPr sz="2800"/>
          </a:p>
        </p:txBody>
      </p:sp>
      <p:sp>
        <p:nvSpPr>
          <p:cNvPr id="255" name="Google Shape;255;g13fc0a6aa07_0_1"/>
          <p:cNvSpPr txBox="1"/>
          <p:nvPr>
            <p:ph type="title"/>
          </p:nvPr>
        </p:nvSpPr>
        <p:spPr>
          <a:xfrm>
            <a:off x="3181405" y="1788800"/>
            <a:ext cx="6243000" cy="747600"/>
          </a:xfrm>
          <a:prstGeom prst="rect">
            <a:avLst/>
          </a:prstGeom>
        </p:spPr>
        <p:txBody>
          <a:bodyPr anchorCtr="0" anchor="ctr" bIns="45700" lIns="91425" spcFirstLastPara="1" rIns="91425" wrap="square" tIns="45700">
            <a:noAutofit/>
          </a:bodyPr>
          <a:lstStyle/>
          <a:p>
            <a:pPr indent="0" lvl="0" marL="0" rtl="0" algn="ctr">
              <a:spcBef>
                <a:spcPts val="0"/>
              </a:spcBef>
              <a:spcAft>
                <a:spcPts val="0"/>
              </a:spcAft>
              <a:buNone/>
            </a:pPr>
            <a:r>
              <a:rPr lang="en-US" sz="3600"/>
              <a:t>Requirements Cont’d</a:t>
            </a:r>
            <a:endParaRPr sz="3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7"/>
          <p:cNvSpPr txBox="1"/>
          <p:nvPr>
            <p:ph type="title"/>
          </p:nvPr>
        </p:nvSpPr>
        <p:spPr>
          <a:xfrm>
            <a:off x="387325" y="2799550"/>
            <a:ext cx="3669000" cy="1406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sz="3600"/>
              <a:t>PluMA </a:t>
            </a:r>
            <a:r>
              <a:rPr lang="en-US" sz="3600"/>
              <a:t>Architecture </a:t>
            </a:r>
            <a:endParaRPr sz="3600"/>
          </a:p>
        </p:txBody>
      </p:sp>
      <p:pic>
        <p:nvPicPr>
          <p:cNvPr id="261" name="Google Shape;261;p7"/>
          <p:cNvPicPr preferRelativeResize="0"/>
          <p:nvPr/>
        </p:nvPicPr>
        <p:blipFill>
          <a:blip r:embed="rId3">
            <a:alphaModFix/>
          </a:blip>
          <a:stretch>
            <a:fillRect/>
          </a:stretch>
        </p:blipFill>
        <p:spPr>
          <a:xfrm>
            <a:off x="4516026" y="1322026"/>
            <a:ext cx="6157751" cy="4361750"/>
          </a:xfrm>
          <a:prstGeom prst="rect">
            <a:avLst/>
          </a:prstGeom>
          <a:noFill/>
          <a:ln>
            <a:noFill/>
          </a:ln>
        </p:spPr>
      </p:pic>
      <p:sp>
        <p:nvSpPr>
          <p:cNvPr id="262" name="Google Shape;262;p7"/>
          <p:cNvSpPr txBox="1"/>
          <p:nvPr>
            <p:ph idx="1" type="body"/>
          </p:nvPr>
        </p:nvSpPr>
        <p:spPr>
          <a:xfrm>
            <a:off x="4643000" y="5849025"/>
            <a:ext cx="5666100" cy="668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en-US"/>
              <a:t>Fig. 2. </a:t>
            </a:r>
            <a:r>
              <a:rPr i="1" lang="en-US"/>
              <a:t>Conceptual design of PluMA.</a:t>
            </a:r>
            <a:endParaRPr i="1" sz="2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8"/>
          <p:cNvSpPr txBox="1"/>
          <p:nvPr>
            <p:ph type="title"/>
          </p:nvPr>
        </p:nvSpPr>
        <p:spPr>
          <a:xfrm>
            <a:off x="3062641" y="819848"/>
            <a:ext cx="79029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3600">
                <a:solidFill>
                  <a:schemeClr val="dk1"/>
                </a:solidFill>
              </a:rPr>
              <a:t>Pipelines in Bioinformatics</a:t>
            </a:r>
            <a:endParaRPr sz="3600">
              <a:solidFill>
                <a:schemeClr val="dk1"/>
              </a:solidFill>
            </a:endParaRPr>
          </a:p>
        </p:txBody>
      </p:sp>
      <p:pic>
        <p:nvPicPr>
          <p:cNvPr id="268" name="Google Shape;268;p8"/>
          <p:cNvPicPr preferRelativeResize="0"/>
          <p:nvPr/>
        </p:nvPicPr>
        <p:blipFill>
          <a:blip r:embed="rId3">
            <a:alphaModFix/>
          </a:blip>
          <a:stretch>
            <a:fillRect/>
          </a:stretch>
        </p:blipFill>
        <p:spPr>
          <a:xfrm>
            <a:off x="2582996" y="2951950"/>
            <a:ext cx="9385455" cy="1251400"/>
          </a:xfrm>
          <a:prstGeom prst="rect">
            <a:avLst/>
          </a:prstGeom>
          <a:noFill/>
          <a:ln>
            <a:noFill/>
          </a:ln>
        </p:spPr>
      </p:pic>
      <p:cxnSp>
        <p:nvCxnSpPr>
          <p:cNvPr id="269" name="Google Shape;269;p8"/>
          <p:cNvCxnSpPr/>
          <p:nvPr/>
        </p:nvCxnSpPr>
        <p:spPr>
          <a:xfrm rot="10800000">
            <a:off x="7006775" y="2075600"/>
            <a:ext cx="2861700" cy="939900"/>
          </a:xfrm>
          <a:prstGeom prst="straightConnector1">
            <a:avLst/>
          </a:prstGeom>
          <a:noFill/>
          <a:ln cap="flat" cmpd="sng" w="9525">
            <a:solidFill>
              <a:schemeClr val="dk2"/>
            </a:solidFill>
            <a:prstDash val="solid"/>
            <a:round/>
            <a:headEnd len="med" w="med" type="none"/>
            <a:tailEnd len="med" w="med" type="none"/>
          </a:ln>
        </p:spPr>
      </p:cxnSp>
      <p:cxnSp>
        <p:nvCxnSpPr>
          <p:cNvPr id="270" name="Google Shape;270;p8"/>
          <p:cNvCxnSpPr/>
          <p:nvPr/>
        </p:nvCxnSpPr>
        <p:spPr>
          <a:xfrm flipH="1">
            <a:off x="7012300" y="2061038"/>
            <a:ext cx="3600" cy="910500"/>
          </a:xfrm>
          <a:prstGeom prst="straightConnector1">
            <a:avLst/>
          </a:prstGeom>
          <a:noFill/>
          <a:ln cap="flat" cmpd="sng" w="9525">
            <a:solidFill>
              <a:schemeClr val="dk2"/>
            </a:solidFill>
            <a:prstDash val="solid"/>
            <a:round/>
            <a:headEnd len="med" w="med" type="none"/>
            <a:tailEnd len="med" w="med" type="none"/>
          </a:ln>
        </p:spPr>
      </p:cxnSp>
      <p:sp>
        <p:nvSpPr>
          <p:cNvPr id="271" name="Google Shape;271;p8"/>
          <p:cNvSpPr txBox="1"/>
          <p:nvPr/>
        </p:nvSpPr>
        <p:spPr>
          <a:xfrm>
            <a:off x="2582988" y="5767900"/>
            <a:ext cx="7504200" cy="461700"/>
          </a:xfrm>
          <a:prstGeom prst="rect">
            <a:avLst/>
          </a:prstGeom>
          <a:noFill/>
          <a:ln>
            <a:noFill/>
          </a:ln>
        </p:spPr>
        <p:txBody>
          <a:bodyPr anchorCtr="0" anchor="t" bIns="91425" lIns="91425" spcFirstLastPara="1" rIns="91425" wrap="square" tIns="91425">
            <a:spAutoFit/>
          </a:bodyPr>
          <a:lstStyle/>
          <a:p>
            <a:pPr indent="-466344" lvl="0" marL="466344" rtl="0" algn="l">
              <a:spcBef>
                <a:spcPts val="0"/>
              </a:spcBef>
              <a:spcAft>
                <a:spcPts val="0"/>
              </a:spcAft>
              <a:buNone/>
            </a:pPr>
            <a:r>
              <a:rPr lang="en-US" sz="1800">
                <a:solidFill>
                  <a:schemeClr val="dk1"/>
                </a:solidFill>
              </a:rPr>
              <a:t>Fig. 3.</a:t>
            </a:r>
            <a:r>
              <a:rPr i="1" lang="en-US" sz="1800">
                <a:solidFill>
                  <a:schemeClr val="dk1"/>
                </a:solidFill>
              </a:rPr>
              <a:t> An example metagenomics analysis pipeline. </a:t>
            </a:r>
            <a:endParaRPr i="1" sz="1800">
              <a:solidFill>
                <a:schemeClr val="dk1"/>
              </a:solidFill>
            </a:endParaRPr>
          </a:p>
        </p:txBody>
      </p:sp>
      <p:sp>
        <p:nvSpPr>
          <p:cNvPr id="272" name="Google Shape;272;p8"/>
          <p:cNvSpPr txBox="1"/>
          <p:nvPr/>
        </p:nvSpPr>
        <p:spPr>
          <a:xfrm>
            <a:off x="6492700" y="1567438"/>
            <a:ext cx="10428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800"/>
              <a:t>Stages</a:t>
            </a:r>
            <a:endParaRPr sz="1800"/>
          </a:p>
        </p:txBody>
      </p:sp>
      <p:cxnSp>
        <p:nvCxnSpPr>
          <p:cNvPr id="273" name="Google Shape;273;p8"/>
          <p:cNvCxnSpPr/>
          <p:nvPr/>
        </p:nvCxnSpPr>
        <p:spPr>
          <a:xfrm flipH="1">
            <a:off x="8433125" y="4046638"/>
            <a:ext cx="9000" cy="807600"/>
          </a:xfrm>
          <a:prstGeom prst="straightConnector1">
            <a:avLst/>
          </a:prstGeom>
          <a:noFill/>
          <a:ln cap="flat" cmpd="sng" w="9525">
            <a:solidFill>
              <a:schemeClr val="dk2"/>
            </a:solidFill>
            <a:prstDash val="solid"/>
            <a:round/>
            <a:headEnd len="med" w="med" type="none"/>
            <a:tailEnd len="med" w="med" type="none"/>
          </a:ln>
        </p:spPr>
      </p:cxnSp>
      <p:sp>
        <p:nvSpPr>
          <p:cNvPr id="274" name="Google Shape;274;p8"/>
          <p:cNvSpPr txBox="1"/>
          <p:nvPr/>
        </p:nvSpPr>
        <p:spPr>
          <a:xfrm>
            <a:off x="7120925" y="4752100"/>
            <a:ext cx="2633400" cy="1015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1800"/>
              <a:t>Output of Clustering Stage/Input of Labeller Stage</a:t>
            </a:r>
            <a:endParaRPr sz="1800"/>
          </a:p>
        </p:txBody>
      </p:sp>
      <p:cxnSp>
        <p:nvCxnSpPr>
          <p:cNvPr id="275" name="Google Shape;275;p8"/>
          <p:cNvCxnSpPr/>
          <p:nvPr/>
        </p:nvCxnSpPr>
        <p:spPr>
          <a:xfrm flipH="1" rot="10800000">
            <a:off x="4332150" y="2075875"/>
            <a:ext cx="2674500" cy="9543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13fc0a6aa07_0_12"/>
          <p:cNvSpPr txBox="1"/>
          <p:nvPr>
            <p:ph idx="1" type="body"/>
          </p:nvPr>
        </p:nvSpPr>
        <p:spPr>
          <a:xfrm>
            <a:off x="3282200" y="1981048"/>
            <a:ext cx="7929600" cy="28959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0"/>
              </a:spcBef>
              <a:spcAft>
                <a:spcPts val="0"/>
              </a:spcAft>
              <a:buSzPts val="2800"/>
              <a:buChar char="●"/>
            </a:pPr>
            <a:r>
              <a:rPr lang="en-US" sz="2800"/>
              <a:t>A series of steps to develop, deploy and monitor an ML model</a:t>
            </a:r>
            <a:endParaRPr sz="2800"/>
          </a:p>
          <a:p>
            <a:pPr indent="0" lvl="0" marL="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Maps end-to-end processes</a:t>
            </a:r>
            <a:endParaRPr sz="2800"/>
          </a:p>
          <a:p>
            <a:pPr indent="0" lvl="0" marL="0" rtl="0" algn="l">
              <a:lnSpc>
                <a:spcPct val="90000"/>
              </a:lnSpc>
              <a:spcBef>
                <a:spcPts val="0"/>
              </a:spcBef>
              <a:spcAft>
                <a:spcPts val="0"/>
              </a:spcAft>
              <a:buNone/>
            </a:pPr>
            <a:r>
              <a:t/>
            </a:r>
            <a:endParaRPr sz="2800"/>
          </a:p>
          <a:p>
            <a:pPr indent="-406400" lvl="0" marL="457200" rtl="0" algn="l">
              <a:lnSpc>
                <a:spcPct val="90000"/>
              </a:lnSpc>
              <a:spcBef>
                <a:spcPts val="0"/>
              </a:spcBef>
              <a:spcAft>
                <a:spcPts val="0"/>
              </a:spcAft>
              <a:buSzPts val="2800"/>
              <a:buChar char="●"/>
            </a:pPr>
            <a:r>
              <a:rPr lang="en-US" sz="2800"/>
              <a:t>Useful to bioinformaticians for training models independently</a:t>
            </a:r>
            <a:endParaRPr sz="2800"/>
          </a:p>
        </p:txBody>
      </p:sp>
      <p:sp>
        <p:nvSpPr>
          <p:cNvPr id="281" name="Google Shape;281;g13fc0a6aa07_0_12"/>
          <p:cNvSpPr txBox="1"/>
          <p:nvPr>
            <p:ph type="title"/>
          </p:nvPr>
        </p:nvSpPr>
        <p:spPr>
          <a:xfrm>
            <a:off x="3282203" y="819848"/>
            <a:ext cx="79296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sz="3600">
                <a:solidFill>
                  <a:schemeClr val="dk1"/>
                </a:solidFill>
              </a:rPr>
              <a:t>Machine Learning Pipelines</a:t>
            </a:r>
            <a:endParaRPr sz="36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4"/>
          <p:cNvSpPr txBox="1"/>
          <p:nvPr>
            <p:ph idx="1" type="body"/>
          </p:nvPr>
        </p:nvSpPr>
        <p:spPr>
          <a:xfrm>
            <a:off x="1197725" y="5645525"/>
            <a:ext cx="9796200" cy="733200"/>
          </a:xfrm>
          <a:prstGeom prst="rect">
            <a:avLst/>
          </a:prstGeom>
          <a:noFill/>
          <a:ln>
            <a:noFill/>
          </a:ln>
        </p:spPr>
        <p:txBody>
          <a:bodyPr anchorCtr="0" anchor="t" bIns="45700" lIns="91425" spcFirstLastPara="1" rIns="91425" wrap="square" tIns="45700">
            <a:noAutofit/>
          </a:bodyPr>
          <a:lstStyle/>
          <a:p>
            <a:pPr indent="-466344" lvl="0" marL="466344" rtl="0" algn="l">
              <a:lnSpc>
                <a:spcPct val="95000"/>
              </a:lnSpc>
              <a:spcBef>
                <a:spcPts val="1200"/>
              </a:spcBef>
              <a:spcAft>
                <a:spcPts val="0"/>
              </a:spcAft>
              <a:buClr>
                <a:schemeClr val="dk1"/>
              </a:buClr>
              <a:buSzPts val="605"/>
              <a:buFont typeface="Arial"/>
              <a:buNone/>
            </a:pPr>
            <a:r>
              <a:rPr lang="en-US" sz="1800">
                <a:solidFill>
                  <a:schemeClr val="lt1"/>
                </a:solidFill>
              </a:rPr>
              <a:t>Fig. 4. </a:t>
            </a:r>
            <a:r>
              <a:rPr i="1" lang="en-US" sz="1800">
                <a:solidFill>
                  <a:schemeClr val="lt1"/>
                </a:solidFill>
              </a:rPr>
              <a:t>Model life cycle</a:t>
            </a:r>
            <a:r>
              <a:rPr lang="en-US" sz="1800">
                <a:solidFill>
                  <a:schemeClr val="lt1"/>
                </a:solidFill>
              </a:rPr>
              <a:t>. </a:t>
            </a:r>
            <a:endParaRPr sz="1800">
              <a:solidFill>
                <a:schemeClr val="lt1"/>
              </a:solidFill>
            </a:endParaRPr>
          </a:p>
          <a:p>
            <a:pPr indent="0" lvl="0" marL="0" rtl="0" algn="l">
              <a:lnSpc>
                <a:spcPct val="70000"/>
              </a:lnSpc>
              <a:spcBef>
                <a:spcPts val="1200"/>
              </a:spcBef>
              <a:spcAft>
                <a:spcPts val="0"/>
              </a:spcAft>
              <a:buClr>
                <a:schemeClr val="accent5"/>
              </a:buClr>
              <a:buSzPts val="1540"/>
              <a:buNone/>
            </a:pPr>
            <a:r>
              <a:t/>
            </a:r>
            <a:endParaRPr sz="1540"/>
          </a:p>
        </p:txBody>
      </p:sp>
      <p:sp>
        <p:nvSpPr>
          <p:cNvPr id="287" name="Google Shape;287;p4"/>
          <p:cNvSpPr txBox="1"/>
          <p:nvPr>
            <p:ph type="title"/>
          </p:nvPr>
        </p:nvSpPr>
        <p:spPr>
          <a:xfrm>
            <a:off x="1590225" y="470305"/>
            <a:ext cx="8984700" cy="7332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5"/>
              </a:buClr>
              <a:buSzPts val="3600"/>
              <a:buFont typeface="Arial"/>
              <a:buNone/>
            </a:pPr>
            <a:r>
              <a:rPr lang="en-US"/>
              <a:t>Approach</a:t>
            </a:r>
            <a:endParaRPr/>
          </a:p>
        </p:txBody>
      </p:sp>
      <p:sp>
        <p:nvSpPr>
          <p:cNvPr id="288" name="Google Shape;288;p4"/>
          <p:cNvSpPr txBox="1"/>
          <p:nvPr/>
        </p:nvSpPr>
        <p:spPr>
          <a:xfrm>
            <a:off x="8032750" y="1939925"/>
            <a:ext cx="1576705" cy="9220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Diagram provided by packthub.com</a:t>
            </a:r>
            <a:endParaRPr b="0" i="0" sz="1800" u="none" cap="none" strike="noStrike">
              <a:solidFill>
                <a:schemeClr val="dk1"/>
              </a:solidFill>
              <a:latin typeface="Calibri"/>
              <a:ea typeface="Calibri"/>
              <a:cs typeface="Calibri"/>
              <a:sym typeface="Calibri"/>
            </a:endParaRPr>
          </a:p>
        </p:txBody>
      </p:sp>
      <p:pic>
        <p:nvPicPr>
          <p:cNvPr id="289" name="Google Shape;289;p4"/>
          <p:cNvPicPr preferRelativeResize="0"/>
          <p:nvPr/>
        </p:nvPicPr>
        <p:blipFill>
          <a:blip r:embed="rId3">
            <a:alphaModFix/>
          </a:blip>
          <a:stretch>
            <a:fillRect/>
          </a:stretch>
        </p:blipFill>
        <p:spPr>
          <a:xfrm>
            <a:off x="1197899" y="1293112"/>
            <a:ext cx="9796224" cy="4262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2020-08-12T18:54:00Z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ICV">
    <vt:lpwstr>5760E9D1B2F443A09FFAFAE882C75746</vt:lpwstr>
  </property>
  <property fmtid="{D5CDD505-2E9C-101B-9397-08002B2CF9AE}" pid="11" name="KSOProductBuildVer">
    <vt:lpwstr>1033-11.2.0.11074</vt:lpwstr>
  </property>
</Properties>
</file>