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32918400" cx="43891200"/>
  <p:notesSz cx="6858000" cy="9144000"/>
  <p:embeddedFontLst>
    <p:embeddedFont>
      <p:font typeface="Helvetica Neue"/>
      <p:regular r:id="rId7"/>
      <p:bold r:id="rId8"/>
      <p:italic r:id="rId9"/>
      <p:boldItalic r:id="rId1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0368">
          <p15:clr>
            <a:srgbClr val="9AA0A6"/>
          </p15:clr>
        </p15:guide>
        <p15:guide id="2" pos="13824">
          <p15:clr>
            <a:srgbClr val="9AA0A6"/>
          </p15:clr>
        </p15:guide>
      </p15:sldGuideLst>
    </p:ext>
    <p:ext uri="http://customooxmlschemas.google.com/">
      <go:slidesCustomData xmlns:go="http://customooxmlschemas.google.com/" r:id="rId11" roundtripDataSignature="AMtx7miNGlN1rlAoUpTLrBOzM71Y43dNz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0368" orient="horz"/>
        <p:guide pos="13824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customschemas.google.com/relationships/presentationmetadata" Target="metadata"/><Relationship Id="rId10" Type="http://schemas.openxmlformats.org/officeDocument/2006/relationships/font" Target="fonts/HelveticaNeue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HelveticaNeue-regular.fntdata"/><Relationship Id="rId8" Type="http://schemas.openxmlformats.org/officeDocument/2006/relationships/font" Target="fonts/HelveticaNeue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" name="Google Shape;2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2" type="blank">
  <p:cSld name="BLANK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3"/>
          <p:cNvSpPr/>
          <p:nvPr/>
        </p:nvSpPr>
        <p:spPr>
          <a:xfrm>
            <a:off x="0" y="29233911"/>
            <a:ext cx="43891200" cy="395021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648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8;p3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9" name="Google Shape;9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4221" y="30229645"/>
            <a:ext cx="2646812" cy="2272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drawing&#10;&#10;Description automatically generated" id="11" name="Google Shape;11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96797" y="1016276"/>
            <a:ext cx="3641446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4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4">
  <p:cSld name="1_Blank4">
    <p:bg>
      <p:bgPr>
        <a:solidFill>
          <a:srgbClr val="F2F2F2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4" name="Google Shape;14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97308" y="1089188"/>
            <a:ext cx="3641448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5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Blank4">
  <p:cSld name="2_Blank4">
    <p:bg>
      <p:bgPr>
        <a:solidFill>
          <a:srgbClr val="F2F2F2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7" name="Google Shape;17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94221" y="30227620"/>
            <a:ext cx="2651530" cy="2276856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6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9" name="Google Shape;19;p6"/>
          <p:cNvSpPr/>
          <p:nvPr/>
        </p:nvSpPr>
        <p:spPr>
          <a:xfrm>
            <a:off x="0" y="29233911"/>
            <a:ext cx="43891200" cy="395021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48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5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8.png"/><Relationship Id="rId10" Type="http://schemas.openxmlformats.org/officeDocument/2006/relationships/image" Target="../media/image10.png"/><Relationship Id="rId13" Type="http://schemas.openxmlformats.org/officeDocument/2006/relationships/image" Target="../media/image6.png"/><Relationship Id="rId1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jpg"/><Relationship Id="rId4" Type="http://schemas.openxmlformats.org/officeDocument/2006/relationships/image" Target="../media/image11.png"/><Relationship Id="rId9" Type="http://schemas.openxmlformats.org/officeDocument/2006/relationships/image" Target="../media/image15.png"/><Relationship Id="rId15" Type="http://schemas.openxmlformats.org/officeDocument/2006/relationships/image" Target="../media/image22.png"/><Relationship Id="rId14" Type="http://schemas.openxmlformats.org/officeDocument/2006/relationships/image" Target="../media/image17.png"/><Relationship Id="rId17" Type="http://schemas.openxmlformats.org/officeDocument/2006/relationships/image" Target="../media/image18.png"/><Relationship Id="rId16" Type="http://schemas.openxmlformats.org/officeDocument/2006/relationships/image" Target="../media/image21.png"/><Relationship Id="rId5" Type="http://schemas.openxmlformats.org/officeDocument/2006/relationships/image" Target="../media/image1.png"/><Relationship Id="rId19" Type="http://schemas.openxmlformats.org/officeDocument/2006/relationships/image" Target="../media/image20.png"/><Relationship Id="rId6" Type="http://schemas.openxmlformats.org/officeDocument/2006/relationships/image" Target="../media/image9.png"/><Relationship Id="rId18" Type="http://schemas.openxmlformats.org/officeDocument/2006/relationships/image" Target="../media/image19.png"/><Relationship Id="rId7" Type="http://schemas.openxmlformats.org/officeDocument/2006/relationships/image" Target="../media/image13.png"/><Relationship Id="rId8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"/>
          <p:cNvSpPr txBox="1"/>
          <p:nvPr/>
        </p:nvSpPr>
        <p:spPr>
          <a:xfrm>
            <a:off x="4343400" y="1064012"/>
            <a:ext cx="35204400" cy="44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B3C6E7"/>
              </a:buClr>
              <a:buSzPts val="10000"/>
              <a:buFont typeface="Arial"/>
              <a:buNone/>
            </a:pPr>
            <a:r>
              <a:rPr b="1" lang="en-US" sz="9500">
                <a:solidFill>
                  <a:srgbClr val="D1E5E7"/>
                </a:solidFill>
              </a:rPr>
              <a:t>HowRU.life - Anxiety &amp; Stress Self Management Software</a:t>
            </a:r>
            <a:endParaRPr b="1" i="0" sz="9500" u="none" cap="none" strike="noStrike">
              <a:solidFill>
                <a:srgbClr val="D1E5E7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1" lang="en-US" sz="5400">
                <a:solidFill>
                  <a:schemeClr val="lt1"/>
                </a:solidFill>
              </a:rPr>
              <a:t>Summer-2022 Capstone II Project</a:t>
            </a:r>
            <a:endParaRPr b="1" sz="3500">
              <a:solidFill>
                <a:schemeClr val="lt1"/>
              </a:solidFill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b="1" i="0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4000">
                <a:solidFill>
                  <a:schemeClr val="lt1"/>
                </a:solidFill>
              </a:rPr>
              <a:t>Jorge Aguero</a:t>
            </a:r>
            <a:endParaRPr sz="40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b="1" i="0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Mentors:</a:t>
            </a:r>
            <a:r>
              <a:rPr b="1" i="1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Liane Sangollo, Manuel Kamboykos</a:t>
            </a:r>
            <a:endParaRPr sz="40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b="1" i="0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Instructor/Faculty:</a:t>
            </a:r>
            <a:r>
              <a:rPr b="1" i="1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Dr. Masoud Sadjadi, Florida In</a:t>
            </a:r>
            <a:r>
              <a:rPr b="1" i="1" lang="en-US" sz="4000">
                <a:solidFill>
                  <a:schemeClr val="lt1"/>
                </a:solidFill>
              </a:rPr>
              <a:t>ternational University</a:t>
            </a:r>
            <a:endParaRPr sz="4000"/>
          </a:p>
        </p:txBody>
      </p:sp>
      <p:sp>
        <p:nvSpPr>
          <p:cNvPr id="25" name="Google Shape;25;p1"/>
          <p:cNvSpPr txBox="1"/>
          <p:nvPr/>
        </p:nvSpPr>
        <p:spPr>
          <a:xfrm>
            <a:off x="6308329" y="30667397"/>
            <a:ext cx="21444300" cy="173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2400"/>
              <a:buFont typeface="Arial"/>
              <a:buNone/>
            </a:pPr>
            <a:r>
              <a:rPr b="0" i="0" lang="en-US" sz="36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</a:t>
            </a:r>
            <a:r>
              <a:rPr lang="en-US" sz="3600">
                <a:solidFill>
                  <a:schemeClr val="lt2"/>
                </a:solidFill>
              </a:rPr>
              <a:t> Liane Sangollo</a:t>
            </a:r>
            <a:r>
              <a:rPr b="0" i="0" lang="en-US" sz="36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36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2400"/>
              <a:buFont typeface="Arial"/>
              <a:buNone/>
            </a:pPr>
            <a:r>
              <a:rPr b="0" i="0" lang="en-US" sz="36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We/I also thank Manuel </a:t>
            </a:r>
            <a:r>
              <a:rPr lang="en-US" sz="3600">
                <a:solidFill>
                  <a:schemeClr val="lt2"/>
                </a:solidFill>
              </a:rPr>
              <a:t>Kamboykos</a:t>
            </a:r>
            <a:r>
              <a:rPr b="0" i="0" lang="en-US" sz="36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 for his assistance and mentorship that I/we received throughout the Capstone 2 project.</a:t>
            </a:r>
            <a:endParaRPr sz="3600"/>
          </a:p>
        </p:txBody>
      </p:sp>
      <p:sp>
        <p:nvSpPr>
          <p:cNvPr id="26" name="Google Shape;26;p1"/>
          <p:cNvSpPr txBox="1"/>
          <p:nvPr/>
        </p:nvSpPr>
        <p:spPr>
          <a:xfrm>
            <a:off x="5891650" y="30042500"/>
            <a:ext cx="5594400" cy="6249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575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sz="1900"/>
          </a:p>
        </p:txBody>
      </p:sp>
      <p:sp>
        <p:nvSpPr>
          <p:cNvPr id="27" name="Google Shape;27;p1"/>
          <p:cNvSpPr txBox="1"/>
          <p:nvPr/>
        </p:nvSpPr>
        <p:spPr>
          <a:xfrm>
            <a:off x="5676872" y="6920508"/>
            <a:ext cx="4114800" cy="6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sz="3600"/>
          </a:p>
        </p:txBody>
      </p:sp>
      <p:sp>
        <p:nvSpPr>
          <p:cNvPr id="28" name="Google Shape;28;p1"/>
          <p:cNvSpPr txBox="1"/>
          <p:nvPr/>
        </p:nvSpPr>
        <p:spPr>
          <a:xfrm>
            <a:off x="19484849" y="6959875"/>
            <a:ext cx="4921500" cy="6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sz="3600"/>
          </a:p>
        </p:txBody>
      </p:sp>
      <p:sp>
        <p:nvSpPr>
          <p:cNvPr id="29" name="Google Shape;29;p1"/>
          <p:cNvSpPr txBox="1"/>
          <p:nvPr/>
        </p:nvSpPr>
        <p:spPr>
          <a:xfrm>
            <a:off x="33666547" y="6959881"/>
            <a:ext cx="4114800" cy="6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sz="3600"/>
          </a:p>
        </p:txBody>
      </p:sp>
      <p:sp>
        <p:nvSpPr>
          <p:cNvPr id="30" name="Google Shape;30;p1"/>
          <p:cNvSpPr txBox="1"/>
          <p:nvPr/>
        </p:nvSpPr>
        <p:spPr>
          <a:xfrm>
            <a:off x="5273524" y="12423938"/>
            <a:ext cx="4921500" cy="11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SYSTEM/O</a:t>
            </a:r>
            <a:r>
              <a:rPr b="1" lang="en-US" sz="3600">
                <a:solidFill>
                  <a:schemeClr val="lt2"/>
                </a:solidFill>
              </a:rPr>
              <a:t>BJECT</a:t>
            </a:r>
            <a:r>
              <a:rPr b="1" i="0" lang="en-US" sz="36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 DESIGN</a:t>
            </a:r>
            <a:endParaRPr sz="3600"/>
          </a:p>
        </p:txBody>
      </p:sp>
      <p:sp>
        <p:nvSpPr>
          <p:cNvPr id="31" name="Google Shape;31;p1"/>
          <p:cNvSpPr txBox="1"/>
          <p:nvPr/>
        </p:nvSpPr>
        <p:spPr>
          <a:xfrm>
            <a:off x="32474025" y="13127338"/>
            <a:ext cx="8350500" cy="6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lt2"/>
                </a:solidFill>
              </a:rPr>
              <a:t>CONTRIBUTIONS/ </a:t>
            </a:r>
            <a:r>
              <a:rPr b="1" i="0" lang="en-US" sz="36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 sz="3600"/>
          </a:p>
        </p:txBody>
      </p:sp>
      <p:sp>
        <p:nvSpPr>
          <p:cNvPr id="32" name="Google Shape;32;p1"/>
          <p:cNvSpPr txBox="1"/>
          <p:nvPr/>
        </p:nvSpPr>
        <p:spPr>
          <a:xfrm>
            <a:off x="5891647" y="22730942"/>
            <a:ext cx="4114800" cy="6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 sz="3600"/>
          </a:p>
        </p:txBody>
      </p:sp>
      <p:sp>
        <p:nvSpPr>
          <p:cNvPr id="33" name="Google Shape;33;p1"/>
          <p:cNvSpPr txBox="1"/>
          <p:nvPr/>
        </p:nvSpPr>
        <p:spPr>
          <a:xfrm>
            <a:off x="34088028" y="18613692"/>
            <a:ext cx="4114800" cy="6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sz="3600"/>
          </a:p>
        </p:txBody>
      </p:sp>
      <p:sp>
        <p:nvSpPr>
          <p:cNvPr id="34" name="Google Shape;34;p1"/>
          <p:cNvSpPr txBox="1"/>
          <p:nvPr/>
        </p:nvSpPr>
        <p:spPr>
          <a:xfrm>
            <a:off x="2881845" y="7569206"/>
            <a:ext cx="11047200" cy="3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According to a 2020 survey by SingleCare, 62% of individuals said they have experienced some degree of anxiety. While 21% of respondents </a:t>
            </a: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have reported being </a:t>
            </a: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clinically</a:t>
            </a: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diagnosed with anxiety [1.] Showing how anxiety and  stress are becoming ever-present issues in the world.</a:t>
            </a:r>
            <a:endParaRPr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5" name="Google Shape;35;p1"/>
          <p:cNvSpPr txBox="1"/>
          <p:nvPr/>
        </p:nvSpPr>
        <p:spPr>
          <a:xfrm>
            <a:off x="30749026" y="7569200"/>
            <a:ext cx="7032300" cy="507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Software</a:t>
            </a: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Char char="•"/>
            </a:pP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Android Studio, Xcode</a:t>
            </a:r>
            <a:endParaRPr sz="36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Char char="•"/>
            </a:pP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Visual Studio Code</a:t>
            </a:r>
            <a:endParaRPr sz="36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Char char="•"/>
            </a:pP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Firebase</a:t>
            </a:r>
            <a:endParaRPr sz="36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Char char="•"/>
            </a:pP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Javascript</a:t>
            </a:r>
            <a:endParaRPr sz="36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Char char="•"/>
            </a:pP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React-native</a:t>
            </a:r>
            <a:endParaRPr sz="36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Version Control</a:t>
            </a: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Char char="•"/>
            </a:pP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GitHub (http://www.github.com)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6" name="Google Shape;36;p1"/>
          <p:cNvSpPr txBox="1"/>
          <p:nvPr/>
        </p:nvSpPr>
        <p:spPr>
          <a:xfrm>
            <a:off x="30749028" y="15204187"/>
            <a:ext cx="10792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1"/>
          <p:cNvSpPr txBox="1"/>
          <p:nvPr/>
        </p:nvSpPr>
        <p:spPr>
          <a:xfrm>
            <a:off x="17161627" y="7652722"/>
            <a:ext cx="11047200" cy="28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system currently uses React-Native with React-Native-CLI. It works on both Android and iOS systems using Javascript. As well it uses Firebase to handle the backend, including user logins, dependencies, and any API calls.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" name="Google Shape;38;p1"/>
          <p:cNvSpPr txBox="1"/>
          <p:nvPr/>
        </p:nvSpPr>
        <p:spPr>
          <a:xfrm>
            <a:off x="2523270" y="23734050"/>
            <a:ext cx="104220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Times New Roman"/>
              <a:buNone/>
            </a:pP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Android Studio and Xcode were used to run, test and verify that the app was working as expected for the Android and iOS versions of the app respectively.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9" name="Google Shape;39;p1"/>
          <p:cNvSpPr txBox="1"/>
          <p:nvPr/>
        </p:nvSpPr>
        <p:spPr>
          <a:xfrm>
            <a:off x="29279700" y="19755950"/>
            <a:ext cx="13763700" cy="589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571500" lvl="0" marL="571500" marR="0" rtl="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Char char="•"/>
            </a:pP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app can help those dealing with anxiety  by giving them a means to track it and also reflect on what is causing it. Along with suggesting </a:t>
            </a: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strategies</a:t>
            </a: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the user can </a:t>
            </a: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use</a:t>
            </a: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to mend their anxiety and stress.</a:t>
            </a:r>
            <a:endParaRPr sz="36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571500" lvl="0" marL="571500" marR="0" rtl="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Char char="•"/>
            </a:pP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this semester, new screens were implemented which informs the user about the four quadrants which can be affected by stress/anxiety (Body, Mind, Emotion, Behavior.)</a:t>
            </a:r>
            <a:endParaRPr sz="36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571500" lvl="0" marL="571500" marR="0" rtl="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Char char="•"/>
            </a:pP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Additionally, push notifications were implemented to the app which allows users to schedule a time in which they would like a reminder to update their current status.</a:t>
            </a:r>
            <a:endParaRPr sz="36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0" name="Google Shape;40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6675" y="798875"/>
            <a:ext cx="5891649" cy="33746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41;p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896275" y="798873"/>
            <a:ext cx="4578251" cy="457825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1"/>
          <p:cNvSpPr txBox="1"/>
          <p:nvPr/>
        </p:nvSpPr>
        <p:spPr>
          <a:xfrm>
            <a:off x="19888191" y="11626681"/>
            <a:ext cx="4114800" cy="6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lt2"/>
                </a:solidFill>
              </a:rPr>
              <a:t>IMAGES</a:t>
            </a:r>
            <a:endParaRPr sz="3600"/>
          </a:p>
        </p:txBody>
      </p:sp>
      <p:sp>
        <p:nvSpPr>
          <p:cNvPr id="43" name="Google Shape;43;p1"/>
          <p:cNvSpPr txBox="1"/>
          <p:nvPr/>
        </p:nvSpPr>
        <p:spPr>
          <a:xfrm>
            <a:off x="30752470" y="14179475"/>
            <a:ext cx="10422000" cy="3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Char char="●"/>
            </a:pP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Added push notifications to the app, allowing users to schedule notifications at any time</a:t>
            </a:r>
            <a:endParaRPr sz="36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Char char="●"/>
            </a:pP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Added other screens to the project such as the definition of Body, Mind, Emotion, Behavior.</a:t>
            </a:r>
            <a:endParaRPr sz="36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Char char="●"/>
            </a:pP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Assisted other team members with parts of the app and managed the scrum documents used.</a:t>
            </a:r>
            <a:endParaRPr sz="36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4" name="Google Shape;44;p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846436" y="7588661"/>
            <a:ext cx="1624474" cy="1754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7781313" y="10339713"/>
            <a:ext cx="1754700" cy="175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p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0399550" y="10195824"/>
            <a:ext cx="2347326" cy="204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p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0399550" y="7444786"/>
            <a:ext cx="2042474" cy="2042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48;p1"/>
          <p:cNvPicPr preferRelativeResize="0"/>
          <p:nvPr/>
        </p:nvPicPr>
        <p:blipFill rotWithShape="1">
          <a:blip r:embed="rId10">
            <a:alphaModFix/>
          </a:blip>
          <a:srcRect b="6182" l="0" r="0" t="0"/>
          <a:stretch/>
        </p:blipFill>
        <p:spPr>
          <a:xfrm>
            <a:off x="24626491" y="13146243"/>
            <a:ext cx="4219047" cy="7036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49;p1"/>
          <p:cNvPicPr preferRelativeResize="0"/>
          <p:nvPr/>
        </p:nvPicPr>
        <p:blipFill rotWithShape="1">
          <a:blip r:embed="rId11">
            <a:alphaModFix/>
          </a:blip>
          <a:srcRect b="6129" l="0" r="0" t="0"/>
          <a:stretch/>
        </p:blipFill>
        <p:spPr>
          <a:xfrm>
            <a:off x="15167738" y="20398936"/>
            <a:ext cx="4219042" cy="704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1"/>
          <p:cNvPicPr preferRelativeResize="0"/>
          <p:nvPr/>
        </p:nvPicPr>
        <p:blipFill rotWithShape="1">
          <a:blip r:embed="rId12">
            <a:alphaModFix/>
          </a:blip>
          <a:srcRect b="6182" l="0" r="0" t="0"/>
          <a:stretch/>
        </p:blipFill>
        <p:spPr>
          <a:xfrm>
            <a:off x="24626507" y="20431362"/>
            <a:ext cx="4219017" cy="703664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Google Shape;51;p1"/>
          <p:cNvPicPr preferRelativeResize="0"/>
          <p:nvPr/>
        </p:nvPicPr>
        <p:blipFill rotWithShape="1">
          <a:blip r:embed="rId13">
            <a:alphaModFix/>
          </a:blip>
          <a:srcRect b="6129" l="0" r="0" t="0"/>
          <a:stretch/>
        </p:blipFill>
        <p:spPr>
          <a:xfrm>
            <a:off x="20011213" y="20398960"/>
            <a:ext cx="4219025" cy="7040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1"/>
          <p:cNvPicPr preferRelativeResize="0"/>
          <p:nvPr/>
        </p:nvPicPr>
        <p:blipFill rotWithShape="1">
          <a:blip r:embed="rId14">
            <a:alphaModFix/>
          </a:blip>
          <a:srcRect b="6182" l="0" r="0" t="0"/>
          <a:stretch/>
        </p:blipFill>
        <p:spPr>
          <a:xfrm>
            <a:off x="15167739" y="13146212"/>
            <a:ext cx="4219047" cy="7036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1"/>
          <p:cNvPicPr preferRelativeResize="0"/>
          <p:nvPr/>
        </p:nvPicPr>
        <p:blipFill rotWithShape="1">
          <a:blip r:embed="rId15">
            <a:alphaModFix/>
          </a:blip>
          <a:srcRect b="6182" l="0" r="0" t="0"/>
          <a:stretch/>
        </p:blipFill>
        <p:spPr>
          <a:xfrm>
            <a:off x="19897114" y="13146237"/>
            <a:ext cx="4219047" cy="7036584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1"/>
          <p:cNvSpPr txBox="1"/>
          <p:nvPr/>
        </p:nvSpPr>
        <p:spPr>
          <a:xfrm>
            <a:off x="29165575" y="26464400"/>
            <a:ext cx="14725500" cy="17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[1] Team, SingleCare. “62% Experience Anxiety, According to New SingleCare Survey.” </a:t>
            </a:r>
            <a:r>
              <a:rPr i="1" lang="en-US" sz="3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Checkup</a:t>
            </a:r>
            <a:r>
              <a:rPr lang="en-US" sz="3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12 Feb. 2021, www.singlecare.com/blog/news/anxiety-survey.</a:t>
            </a:r>
            <a:endParaRPr sz="3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5" name="Google Shape;55;p1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9825525" y="13344412"/>
            <a:ext cx="5064100" cy="2539925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"/>
          <p:cNvSpPr txBox="1"/>
          <p:nvPr/>
        </p:nvSpPr>
        <p:spPr>
          <a:xfrm>
            <a:off x="1440050" y="13579175"/>
            <a:ext cx="8566500" cy="461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backend of the app is comprised React-Native and Firebase, while Android Studio and Xcode take care of the frontend for the app.</a:t>
            </a:r>
            <a:endParaRPr sz="36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3 objects below represent the structure of the buttons, text box entries and </a:t>
            </a: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scroll</a:t>
            </a: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</a:t>
            </a: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downs</a:t>
            </a:r>
            <a:r>
              <a:rPr lang="en-US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used in the app.</a:t>
            </a:r>
            <a:endParaRPr sz="36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lt1"/>
              </a:solidFill>
            </a:endParaRPr>
          </a:p>
        </p:txBody>
      </p:sp>
      <p:pic>
        <p:nvPicPr>
          <p:cNvPr id="57" name="Google Shape;57;p1"/>
          <p:cNvPicPr preferRelativeResize="0"/>
          <p:nvPr/>
        </p:nvPicPr>
        <p:blipFill rotWithShape="1">
          <a:blip r:embed="rId17">
            <a:alphaModFix/>
          </a:blip>
          <a:srcRect b="6093" l="3441" r="2794" t="3906"/>
          <a:stretch/>
        </p:blipFill>
        <p:spPr>
          <a:xfrm>
            <a:off x="687450" y="17805937"/>
            <a:ext cx="4814996" cy="286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"/>
          <p:cNvPicPr preferRelativeResize="0"/>
          <p:nvPr/>
        </p:nvPicPr>
        <p:blipFill rotWithShape="1">
          <a:blip r:embed="rId18">
            <a:alphaModFix/>
          </a:blip>
          <a:srcRect b="4357" l="2117" r="5427" t="3907"/>
          <a:stretch/>
        </p:blipFill>
        <p:spPr>
          <a:xfrm>
            <a:off x="5775950" y="17824213"/>
            <a:ext cx="4114800" cy="2942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"/>
          <p:cNvPicPr preferRelativeResize="0"/>
          <p:nvPr/>
        </p:nvPicPr>
        <p:blipFill rotWithShape="1">
          <a:blip r:embed="rId19">
            <a:alphaModFix/>
          </a:blip>
          <a:srcRect b="3472" l="4177" r="0" t="1920"/>
          <a:stretch/>
        </p:blipFill>
        <p:spPr>
          <a:xfrm>
            <a:off x="10248050" y="17405740"/>
            <a:ext cx="4219050" cy="34052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