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9AA0A6"/>
          </p15:clr>
        </p15:guide>
        <p15:guide id="2" pos="3840">
          <p15:clr>
            <a:srgbClr val="9AA0A6"/>
          </p15:clr>
        </p15:guide>
      </p15:sldGuideLst>
    </p:ext>
    <p:ext uri="http://customooxmlschemas.google.com/">
      <go:slidesCustomData xmlns:go="http://customooxmlschemas.google.com/" r:id="rId22" roundtripDataSignature="AMtx7mgSpOEQMghU9kG7bHD6J6sIxd7nJ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customschemas.google.com/relationships/presentationmetadata" Target="metadata"/><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4" name="Google Shape;19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13c3efa65ca_0_1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6" name="Google Shape;256;g13c3efa65ca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13c3efa65ca_0_2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4" name="Google Shape;264;g13c3efa65ca_0_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13c3efa65ca_0_3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2" name="Google Shape;272;g13c3efa65ca_0_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13c3efa65ca_0_1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0" name="Google Shape;280;g13c3efa65ca_0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8" name="Google Shape;28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13c36331a69_1_5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5" name="Google Shape;295;g13c36331a69_1_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1" name="Google Shape;30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1" name="Google Shape;20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0" name="Google Shape;210;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6" name="Google Shape;216;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13c36331a69_1_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2" name="Google Shape;222;g13c36331a69_1_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13c36331a69_1_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8" name="Google Shape;228;g13c36331a69_1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13d74f9ac6e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13d74f9ac6e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 name="Google Shape;235;g13d74f9ac6e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1" name="Google Shape;24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8" name="Google Shape;24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5.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jp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13"/>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100" u="none" cap="none" strike="noStrike">
                <a:solidFill>
                  <a:srgbClr val="F2F2F2"/>
                </a:solidFill>
                <a:latin typeface="Arial"/>
                <a:ea typeface="Arial"/>
                <a:cs typeface="Arial"/>
                <a:sym typeface="Arial"/>
              </a:rPr>
              <a:t>FLORIDA INTERNATIONAL UNIVERSITY</a:t>
            </a:r>
            <a:endParaRPr/>
          </a:p>
        </p:txBody>
      </p:sp>
      <p:sp>
        <p:nvSpPr>
          <p:cNvPr id="15" name="Google Shape;15;p13"/>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1">
  <p:cSld name="Two Column 1">
    <p:spTree>
      <p:nvGrpSpPr>
        <p:cNvPr id="81" name="Shape 81"/>
        <p:cNvGrpSpPr/>
        <p:nvPr/>
      </p:nvGrpSpPr>
      <p:grpSpPr>
        <a:xfrm>
          <a:off x="0" y="0"/>
          <a:ext cx="0" cy="0"/>
          <a:chOff x="0" y="0"/>
          <a:chExt cx="0" cy="0"/>
        </a:xfrm>
      </p:grpSpPr>
      <p:sp>
        <p:nvSpPr>
          <p:cNvPr id="82" name="Google Shape;82;p2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83" name="Google Shape;83;p22"/>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84" name="Google Shape;84;p22"/>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5" name="Google Shape;85;p2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86" name="Google Shape;86;p22"/>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87" name="Google Shape;87;p22"/>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88" name="Google Shape;88;p22"/>
          <p:cNvGrpSpPr/>
          <p:nvPr/>
        </p:nvGrpSpPr>
        <p:grpSpPr>
          <a:xfrm flipH="1" rot="10800000">
            <a:off x="5539549" y="5593682"/>
            <a:ext cx="522582" cy="530386"/>
            <a:chOff x="5537620" y="745237"/>
            <a:chExt cx="522582" cy="530387"/>
          </a:xfrm>
        </p:grpSpPr>
        <p:sp>
          <p:nvSpPr>
            <p:cNvPr id="89" name="Google Shape;89;p2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0" name="Google Shape;90;p2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91" name="Google Shape;91;p22"/>
          <p:cNvGrpSpPr/>
          <p:nvPr/>
        </p:nvGrpSpPr>
        <p:grpSpPr>
          <a:xfrm>
            <a:off x="5539549" y="745237"/>
            <a:ext cx="522582" cy="529650"/>
            <a:chOff x="5537620" y="745237"/>
            <a:chExt cx="522582" cy="529650"/>
          </a:xfrm>
        </p:grpSpPr>
        <p:sp>
          <p:nvSpPr>
            <p:cNvPr id="92" name="Google Shape;92;p2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3" name="Google Shape;93;p22"/>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94" name="Google Shape;94;p22"/>
          <p:cNvGrpSpPr/>
          <p:nvPr/>
        </p:nvGrpSpPr>
        <p:grpSpPr>
          <a:xfrm>
            <a:off x="11086608" y="745237"/>
            <a:ext cx="522582" cy="530387"/>
            <a:chOff x="11140977" y="745237"/>
            <a:chExt cx="522582" cy="530387"/>
          </a:xfrm>
        </p:grpSpPr>
        <p:sp>
          <p:nvSpPr>
            <p:cNvPr id="95" name="Google Shape;95;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6" name="Google Shape;96;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97" name="Google Shape;97;p22"/>
          <p:cNvGrpSpPr/>
          <p:nvPr/>
        </p:nvGrpSpPr>
        <p:grpSpPr>
          <a:xfrm flipH="1" rot="10800000">
            <a:off x="11086608" y="5593682"/>
            <a:ext cx="522582" cy="530386"/>
            <a:chOff x="11140977" y="745237"/>
            <a:chExt cx="522582" cy="530387"/>
          </a:xfrm>
        </p:grpSpPr>
        <p:sp>
          <p:nvSpPr>
            <p:cNvPr id="98" name="Google Shape;98;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9" name="Google Shape;99;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3">
  <p:cSld name="Two Column 3">
    <p:spTree>
      <p:nvGrpSpPr>
        <p:cNvPr id="100" name="Shape 100"/>
        <p:cNvGrpSpPr/>
        <p:nvPr/>
      </p:nvGrpSpPr>
      <p:grpSpPr>
        <a:xfrm>
          <a:off x="0" y="0"/>
          <a:ext cx="0" cy="0"/>
          <a:chOff x="0" y="0"/>
          <a:chExt cx="0" cy="0"/>
        </a:xfrm>
      </p:grpSpPr>
      <p:sp>
        <p:nvSpPr>
          <p:cNvPr id="101" name="Google Shape;101;p23"/>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blue sky&#10;&#10;Description automatically generated" id="102" name="Google Shape;102;p23"/>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10;&#10;Description automatically generated" id="103" name="Google Shape;103;p23"/>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04" name="Google Shape;104;p23"/>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 name="Google Shape;105;p23"/>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06" name="Google Shape;106;p23"/>
          <p:cNvGrpSpPr/>
          <p:nvPr/>
        </p:nvGrpSpPr>
        <p:grpSpPr>
          <a:xfrm rot="10800000">
            <a:off x="11087460" y="5596087"/>
            <a:ext cx="522582" cy="530386"/>
            <a:chOff x="2645664" y="2011680"/>
            <a:chExt cx="735606" cy="746592"/>
          </a:xfrm>
        </p:grpSpPr>
        <p:sp>
          <p:nvSpPr>
            <p:cNvPr id="107" name="Google Shape;107;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8" name="Google Shape;108;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9" name="Google Shape;109;p23"/>
          <p:cNvGrpSpPr/>
          <p:nvPr/>
        </p:nvGrpSpPr>
        <p:grpSpPr>
          <a:xfrm flipH="1" rot="10800000">
            <a:off x="5539549" y="5593683"/>
            <a:ext cx="522582" cy="530386"/>
            <a:chOff x="2645664" y="2011680"/>
            <a:chExt cx="735606" cy="746592"/>
          </a:xfrm>
        </p:grpSpPr>
        <p:sp>
          <p:nvSpPr>
            <p:cNvPr id="110" name="Google Shape;110;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1" name="Google Shape;111;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12" name="Google Shape;112;p23"/>
          <p:cNvGrpSpPr/>
          <p:nvPr/>
        </p:nvGrpSpPr>
        <p:grpSpPr>
          <a:xfrm>
            <a:off x="5540614" y="745361"/>
            <a:ext cx="522582" cy="530386"/>
            <a:chOff x="2645664" y="2011680"/>
            <a:chExt cx="735606" cy="746592"/>
          </a:xfrm>
        </p:grpSpPr>
        <p:sp>
          <p:nvSpPr>
            <p:cNvPr id="113" name="Google Shape;113;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4" name="Google Shape;114;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15" name="Google Shape;115;p23"/>
          <p:cNvGrpSpPr/>
          <p:nvPr/>
        </p:nvGrpSpPr>
        <p:grpSpPr>
          <a:xfrm flipH="1">
            <a:off x="11087460" y="742129"/>
            <a:ext cx="522582" cy="530386"/>
            <a:chOff x="2645664" y="2011680"/>
            <a:chExt cx="735606" cy="746592"/>
          </a:xfrm>
        </p:grpSpPr>
        <p:sp>
          <p:nvSpPr>
            <p:cNvPr id="116" name="Google Shape;116;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7" name="Google Shape;117;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18" name="Google Shape;118;p23"/>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Custom Layout">
  <p:cSld name="13_Custom Layout">
    <p:spTree>
      <p:nvGrpSpPr>
        <p:cNvPr id="119" name="Shape 119"/>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120" name="Shape 120"/>
        <p:cNvGrpSpPr/>
        <p:nvPr/>
      </p:nvGrpSpPr>
      <p:grpSpPr>
        <a:xfrm>
          <a:off x="0" y="0"/>
          <a:ext cx="0" cy="0"/>
          <a:chOff x="0" y="0"/>
          <a:chExt cx="0" cy="0"/>
        </a:xfrm>
      </p:grpSpPr>
      <p:sp>
        <p:nvSpPr>
          <p:cNvPr id="121" name="Google Shape;121;p25"/>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122" name="Google Shape;122;p25"/>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123" name="Google Shape;123;p25"/>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4" name="Google Shape;124;p25"/>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5" name="Google Shape;125;p25"/>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p:cSld name="3_Custom Layout">
    <p:spTree>
      <p:nvGrpSpPr>
        <p:cNvPr id="126" name="Shape 126"/>
        <p:cNvGrpSpPr/>
        <p:nvPr/>
      </p:nvGrpSpPr>
      <p:grpSpPr>
        <a:xfrm>
          <a:off x="0" y="0"/>
          <a:ext cx="0" cy="0"/>
          <a:chOff x="0" y="0"/>
          <a:chExt cx="0" cy="0"/>
        </a:xfrm>
      </p:grpSpPr>
      <p:sp>
        <p:nvSpPr>
          <p:cNvPr id="127" name="Google Shape;127;p26"/>
          <p:cNvSpPr/>
          <p:nvPr>
            <p:ph idx="2" type="pic"/>
          </p:nvPr>
        </p:nvSpPr>
        <p:spPr>
          <a:xfrm>
            <a:off x="3843957" y="696340"/>
            <a:ext cx="7622001" cy="5015143"/>
          </a:xfrm>
          <a:prstGeom prst="corner">
            <a:avLst>
              <a:gd fmla="val 78408" name="adj1"/>
              <a:gd fmla="val 117748" name="adj2"/>
            </a:avLst>
          </a:prstGeom>
          <a:noFill/>
          <a:ln>
            <a:noFill/>
          </a:ln>
        </p:spPr>
      </p:sp>
      <p:pic>
        <p:nvPicPr>
          <p:cNvPr descr="A close up of a sign&#10;&#10;Description automatically generated" id="128" name="Google Shape;128;p26"/>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129" name="Google Shape;129;p26"/>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30" name="Google Shape;130;p26"/>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31" name="Google Shape;131;p26"/>
          <p:cNvGrpSpPr/>
          <p:nvPr/>
        </p:nvGrpSpPr>
        <p:grpSpPr>
          <a:xfrm>
            <a:off x="3843957" y="582803"/>
            <a:ext cx="7628351" cy="1197932"/>
            <a:chOff x="3840781" y="580943"/>
            <a:chExt cx="7628351" cy="1197932"/>
          </a:xfrm>
        </p:grpSpPr>
        <p:sp>
          <p:nvSpPr>
            <p:cNvPr id="132" name="Google Shape;132;p26"/>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33" name="Google Shape;133;p26"/>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34" name="Google Shape;134;p26"/>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ustom Layout">
  <p:cSld name="4_Custom Layout">
    <p:spTree>
      <p:nvGrpSpPr>
        <p:cNvPr id="135" name="Shape 135"/>
        <p:cNvGrpSpPr/>
        <p:nvPr/>
      </p:nvGrpSpPr>
      <p:grpSpPr>
        <a:xfrm>
          <a:off x="0" y="0"/>
          <a:ext cx="0" cy="0"/>
          <a:chOff x="0" y="0"/>
          <a:chExt cx="0" cy="0"/>
        </a:xfrm>
      </p:grpSpPr>
      <p:pic>
        <p:nvPicPr>
          <p:cNvPr descr="A picture containing flying, plane, bird&#10;&#10;Description automatically generated" id="136" name="Google Shape;136;p27"/>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37" name="Google Shape;137;p27"/>
          <p:cNvSpPr/>
          <p:nvPr>
            <p:ph idx="2" type="pic"/>
          </p:nvPr>
        </p:nvSpPr>
        <p:spPr>
          <a:xfrm>
            <a:off x="3887648" y="546137"/>
            <a:ext cx="7578309" cy="5618863"/>
          </a:xfrm>
          <a:prstGeom prst="corner">
            <a:avLst>
              <a:gd fmla="val 80709" name="adj1"/>
              <a:gd fmla="val 104483" name="adj2"/>
            </a:avLst>
          </a:prstGeom>
          <a:noFill/>
          <a:ln>
            <a:noFill/>
          </a:ln>
        </p:spPr>
      </p:sp>
      <p:pic>
        <p:nvPicPr>
          <p:cNvPr descr="A close up of a sign&#10;&#10;Description automatically generated" id="138" name="Google Shape;138;p27"/>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139" name="Google Shape;139;p27"/>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40" name="Google Shape;140;p27"/>
          <p:cNvGrpSpPr/>
          <p:nvPr/>
        </p:nvGrpSpPr>
        <p:grpSpPr>
          <a:xfrm>
            <a:off x="3887648" y="438917"/>
            <a:ext cx="7578438" cy="1195570"/>
            <a:chOff x="3884346" y="453875"/>
            <a:chExt cx="7578438" cy="1195570"/>
          </a:xfrm>
        </p:grpSpPr>
        <p:sp>
          <p:nvSpPr>
            <p:cNvPr id="141" name="Google Shape;141;p27"/>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2" name="Google Shape;142;p27"/>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3" name="Google Shape;143;p27"/>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44" name="Google Shape;144;p27"/>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ustom Layout">
  <p:cSld name="5_Custom Layout">
    <p:spTree>
      <p:nvGrpSpPr>
        <p:cNvPr id="145" name="Shape 145"/>
        <p:cNvGrpSpPr/>
        <p:nvPr/>
      </p:nvGrpSpPr>
      <p:grpSpPr>
        <a:xfrm>
          <a:off x="0" y="0"/>
          <a:ext cx="0" cy="0"/>
          <a:chOff x="0" y="0"/>
          <a:chExt cx="0" cy="0"/>
        </a:xfrm>
      </p:grpSpPr>
      <p:sp>
        <p:nvSpPr>
          <p:cNvPr id="146" name="Google Shape;146;p2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7" name="Google Shape;147;p28"/>
          <p:cNvSpPr/>
          <p:nvPr>
            <p:ph idx="2" type="pic"/>
          </p:nvPr>
        </p:nvSpPr>
        <p:spPr>
          <a:xfrm>
            <a:off x="3893905" y="537158"/>
            <a:ext cx="7570949" cy="5799726"/>
          </a:xfrm>
          <a:prstGeom prst="corner">
            <a:avLst>
              <a:gd fmla="val 83572" name="adj1"/>
              <a:gd fmla="val 113968" name="adj2"/>
            </a:avLst>
          </a:prstGeom>
          <a:noFill/>
          <a:ln>
            <a:noFill/>
          </a:ln>
        </p:spPr>
      </p:sp>
      <p:pic>
        <p:nvPicPr>
          <p:cNvPr descr="A close up of a sign&#10;&#10;Description automatically generated" id="148" name="Google Shape;148;p28"/>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49" name="Google Shape;149;p28"/>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0" name="Google Shape;150;p28"/>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51" name="Google Shape;151;p28"/>
          <p:cNvGrpSpPr/>
          <p:nvPr/>
        </p:nvGrpSpPr>
        <p:grpSpPr>
          <a:xfrm>
            <a:off x="3893905" y="434340"/>
            <a:ext cx="7570949" cy="1059565"/>
            <a:chOff x="3893905" y="434339"/>
            <a:chExt cx="7570949" cy="1059565"/>
          </a:xfrm>
        </p:grpSpPr>
        <p:sp>
          <p:nvSpPr>
            <p:cNvPr id="152" name="Google Shape;152;p28"/>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53" name="Google Shape;153;p28"/>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54" name="Google Shape;154;p28"/>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ustom Layout">
  <p:cSld name="6_Custom Layout">
    <p:spTree>
      <p:nvGrpSpPr>
        <p:cNvPr id="155" name="Shape 155"/>
        <p:cNvGrpSpPr/>
        <p:nvPr/>
      </p:nvGrpSpPr>
      <p:grpSpPr>
        <a:xfrm>
          <a:off x="0" y="0"/>
          <a:ext cx="0" cy="0"/>
          <a:chOff x="0" y="0"/>
          <a:chExt cx="0" cy="0"/>
        </a:xfrm>
      </p:grpSpPr>
      <p:sp>
        <p:nvSpPr>
          <p:cNvPr id="156" name="Google Shape;156;p2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157" name="Google Shape;157;p29"/>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58" name="Google Shape;158;p29"/>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9" name="Google Shape;159;p29"/>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id="160" name="Google Shape;160;p29"/>
          <p:cNvPicPr preferRelativeResize="0"/>
          <p:nvPr>
            <p:ph idx="2" type="pic"/>
          </p:nvPr>
        </p:nvPicPr>
        <p:blipFill/>
        <p:spPr>
          <a:xfrm flipH="1">
            <a:off x="3632199" y="743802"/>
            <a:ext cx="7976031" cy="5370396"/>
          </a:xfrm>
          <a:prstGeom prst="corner">
            <a:avLst>
              <a:gd fmla="val 57567" name="adj1"/>
              <a:gd fmla="val 95877" name="adj2"/>
            </a:avLst>
          </a:prstGeom>
          <a:blipFill rotWithShape="0">
            <a:blip r:embed="rId3">
              <a:alphaModFix/>
            </a:blip>
            <a:stretch>
              <a:fillRect b="0" l="0" r="0" t="0"/>
            </a:stretch>
          </a:blipFill>
          <a:ln>
            <a:noFill/>
          </a:ln>
        </p:spPr>
      </p:pic>
      <p:grpSp>
        <p:nvGrpSpPr>
          <p:cNvPr id="161" name="Google Shape;161;p29"/>
          <p:cNvGrpSpPr/>
          <p:nvPr/>
        </p:nvGrpSpPr>
        <p:grpSpPr>
          <a:xfrm>
            <a:off x="3632200" y="637953"/>
            <a:ext cx="7976031" cy="2393648"/>
            <a:chOff x="3683000" y="638356"/>
            <a:chExt cx="7976031" cy="2393648"/>
          </a:xfrm>
        </p:grpSpPr>
        <p:sp>
          <p:nvSpPr>
            <p:cNvPr id="162" name="Google Shape;162;p29"/>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3" name="Google Shape;163;p29"/>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4" name="Google Shape;164;p29"/>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Custom Layout">
  <p:cSld name="10_Custom Layout">
    <p:spTree>
      <p:nvGrpSpPr>
        <p:cNvPr id="165" name="Shape 165"/>
        <p:cNvGrpSpPr/>
        <p:nvPr/>
      </p:nvGrpSpPr>
      <p:grpSpPr>
        <a:xfrm>
          <a:off x="0" y="0"/>
          <a:ext cx="0" cy="0"/>
          <a:chOff x="0" y="0"/>
          <a:chExt cx="0" cy="0"/>
        </a:xfrm>
      </p:grpSpPr>
      <p:pic>
        <p:nvPicPr>
          <p:cNvPr descr="A picture containing screenshot&#10;&#10;Description automatically generated" id="166" name="Google Shape;166;p30"/>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67" name="Google Shape;167;p30"/>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8" name="Google Shape;168;p30"/>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Custom Layout">
  <p:cSld name="11_Custom Layout">
    <p:spTree>
      <p:nvGrpSpPr>
        <p:cNvPr id="169" name="Shape 169"/>
        <p:cNvGrpSpPr/>
        <p:nvPr/>
      </p:nvGrpSpPr>
      <p:grpSpPr>
        <a:xfrm>
          <a:off x="0" y="0"/>
          <a:ext cx="0" cy="0"/>
          <a:chOff x="0" y="0"/>
          <a:chExt cx="0" cy="0"/>
        </a:xfrm>
      </p:grpSpPr>
      <p:pic>
        <p:nvPicPr>
          <p:cNvPr descr="A close up of a sign&#10;&#10;Description automatically generated" id="170" name="Google Shape;170;p31"/>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71" name="Google Shape;171;p31"/>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31"/>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p14"/>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14"/>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4"/>
          <p:cNvSpPr txBox="1"/>
          <p:nvPr/>
        </p:nvSpPr>
        <p:spPr>
          <a:xfrm>
            <a:off x="7260221"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pic>
        <p:nvPicPr>
          <p:cNvPr descr="A close up of a sign&#10;&#10;Description automatically generated" id="20" name="Google Shape;20;p14"/>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2">
  <p:cSld name="Two Column 2">
    <p:spTree>
      <p:nvGrpSpPr>
        <p:cNvPr id="173" name="Shape 173"/>
        <p:cNvGrpSpPr/>
        <p:nvPr/>
      </p:nvGrpSpPr>
      <p:grpSpPr>
        <a:xfrm>
          <a:off x="0" y="0"/>
          <a:ext cx="0" cy="0"/>
          <a:chOff x="0" y="0"/>
          <a:chExt cx="0" cy="0"/>
        </a:xfrm>
      </p:grpSpPr>
      <p:sp>
        <p:nvSpPr>
          <p:cNvPr id="174" name="Google Shape;174;p3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75" name="Google Shape;175;p32"/>
          <p:cNvGrpSpPr/>
          <p:nvPr/>
        </p:nvGrpSpPr>
        <p:grpSpPr>
          <a:xfrm>
            <a:off x="5539549" y="745237"/>
            <a:ext cx="522582" cy="530387"/>
            <a:chOff x="5537620" y="745237"/>
            <a:chExt cx="522582" cy="530387"/>
          </a:xfrm>
        </p:grpSpPr>
        <p:sp>
          <p:nvSpPr>
            <p:cNvPr id="176" name="Google Shape;176;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7" name="Google Shape;177;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78" name="Google Shape;178;p32"/>
          <p:cNvGrpSpPr/>
          <p:nvPr/>
        </p:nvGrpSpPr>
        <p:grpSpPr>
          <a:xfrm flipH="1" rot="10800000">
            <a:off x="5539549" y="5593682"/>
            <a:ext cx="522582" cy="530386"/>
            <a:chOff x="5537620" y="745237"/>
            <a:chExt cx="522582" cy="530387"/>
          </a:xfrm>
        </p:grpSpPr>
        <p:sp>
          <p:nvSpPr>
            <p:cNvPr id="179" name="Google Shape;179;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0" name="Google Shape;180;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81" name="Google Shape;181;p32"/>
          <p:cNvGrpSpPr/>
          <p:nvPr/>
        </p:nvGrpSpPr>
        <p:grpSpPr>
          <a:xfrm>
            <a:off x="11086608" y="745237"/>
            <a:ext cx="522582" cy="530387"/>
            <a:chOff x="11140977" y="745237"/>
            <a:chExt cx="522582" cy="530387"/>
          </a:xfrm>
        </p:grpSpPr>
        <p:sp>
          <p:nvSpPr>
            <p:cNvPr id="182" name="Google Shape;182;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3" name="Google Shape;183;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84" name="Google Shape;184;p32"/>
          <p:cNvGrpSpPr/>
          <p:nvPr/>
        </p:nvGrpSpPr>
        <p:grpSpPr>
          <a:xfrm flipH="1" rot="10800000">
            <a:off x="11086608" y="5593682"/>
            <a:ext cx="522582" cy="530386"/>
            <a:chOff x="11140977" y="745237"/>
            <a:chExt cx="522582" cy="530387"/>
          </a:xfrm>
        </p:grpSpPr>
        <p:sp>
          <p:nvSpPr>
            <p:cNvPr id="185" name="Google Shape;185;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6" name="Google Shape;186;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87" name="Google Shape;187;p32"/>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188" name="Google Shape;188;p32"/>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10;&#10;Description automatically generated" id="189" name="Google Shape;189;p32"/>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90" name="Google Shape;190;p32"/>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1" name="Google Shape;191;p3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21" name="Shape 21"/>
        <p:cNvGrpSpPr/>
        <p:nvPr/>
      </p:nvGrpSpPr>
      <p:grpSpPr>
        <a:xfrm>
          <a:off x="0" y="0"/>
          <a:ext cx="0" cy="0"/>
          <a:chOff x="0" y="0"/>
          <a:chExt cx="0" cy="0"/>
        </a:xfrm>
      </p:grpSpPr>
      <p:sp>
        <p:nvSpPr>
          <p:cNvPr id="22" name="Google Shape;22;p15"/>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3" name="Google Shape;23;p15"/>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ustom Layout">
  <p:cSld name="2_Custom Layout">
    <p:spTree>
      <p:nvGrpSpPr>
        <p:cNvPr id="24" name="Shape 24"/>
        <p:cNvGrpSpPr/>
        <p:nvPr/>
      </p:nvGrpSpPr>
      <p:grpSpPr>
        <a:xfrm>
          <a:off x="0" y="0"/>
          <a:ext cx="0" cy="0"/>
          <a:chOff x="0" y="0"/>
          <a:chExt cx="0" cy="0"/>
        </a:xfrm>
      </p:grpSpPr>
      <p:pic>
        <p:nvPicPr>
          <p:cNvPr id="25" name="Google Shape;25;p16"/>
          <p:cNvPicPr preferRelativeResize="0"/>
          <p:nvPr>
            <p:ph idx="2" type="pic"/>
          </p:nvPr>
        </p:nvPicPr>
        <p:blipFill/>
        <p:spPr>
          <a:xfrm flipH="1">
            <a:off x="3721834" y="880677"/>
            <a:ext cx="7988142" cy="5366010"/>
          </a:xfrm>
          <a:prstGeom prst="corner">
            <a:avLst>
              <a:gd fmla="val 57242" name="adj1"/>
              <a:gd fmla="val 95740" name="adj2"/>
            </a:avLst>
          </a:prstGeom>
          <a:blipFill rotWithShape="0">
            <a:blip r:embed="rId2">
              <a:alphaModFix amt="0"/>
            </a:blip>
            <a:stretch>
              <a:fillRect b="0" l="0" r="0" t="0"/>
            </a:stretch>
          </a:blipFill>
          <a:ln>
            <a:noFill/>
          </a:ln>
        </p:spPr>
      </p:pic>
      <p:sp>
        <p:nvSpPr>
          <p:cNvPr id="26" name="Google Shape;26;p16"/>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7" name="Google Shape;27;p16"/>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28" name="Google Shape;28;p16"/>
          <p:cNvPicPr preferRelativeResize="0"/>
          <p:nvPr/>
        </p:nvPicPr>
        <p:blipFill rotWithShape="1">
          <a:blip r:embed="rId3">
            <a:alphaModFix/>
          </a:blip>
          <a:srcRect b="0" l="0" r="0" t="0"/>
          <a:stretch/>
        </p:blipFill>
        <p:spPr>
          <a:xfrm>
            <a:off x="207654" y="6123851"/>
            <a:ext cx="1217550" cy="563880"/>
          </a:xfrm>
          <a:prstGeom prst="rect">
            <a:avLst/>
          </a:prstGeom>
          <a:noFill/>
          <a:ln>
            <a:noFill/>
          </a:ln>
        </p:spPr>
      </p:pic>
      <p:grpSp>
        <p:nvGrpSpPr>
          <p:cNvPr id="29" name="Google Shape;29;p16"/>
          <p:cNvGrpSpPr/>
          <p:nvPr/>
        </p:nvGrpSpPr>
        <p:grpSpPr>
          <a:xfrm>
            <a:off x="3721835" y="773552"/>
            <a:ext cx="7988141" cy="2408473"/>
            <a:chOff x="3673920" y="736031"/>
            <a:chExt cx="7988141" cy="2408473"/>
          </a:xfrm>
        </p:grpSpPr>
        <p:sp>
          <p:nvSpPr>
            <p:cNvPr id="30" name="Google Shape;30;p16"/>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1" name="Google Shape;31;p16"/>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2" name="Google Shape;32;p16"/>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3" name="Google Shape;33;p16"/>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Custom Layout">
  <p:cSld name="8_Custom Layout">
    <p:spTree>
      <p:nvGrpSpPr>
        <p:cNvPr id="34" name="Shape 34"/>
        <p:cNvGrpSpPr/>
        <p:nvPr/>
      </p:nvGrpSpPr>
      <p:grpSpPr>
        <a:xfrm>
          <a:off x="0" y="0"/>
          <a:ext cx="0" cy="0"/>
          <a:chOff x="0" y="0"/>
          <a:chExt cx="0" cy="0"/>
        </a:xfrm>
      </p:grpSpPr>
      <p:sp>
        <p:nvSpPr>
          <p:cNvPr id="35" name="Google Shape;35;p1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36" name="Google Shape;36;p17"/>
          <p:cNvGrpSpPr/>
          <p:nvPr/>
        </p:nvGrpSpPr>
        <p:grpSpPr>
          <a:xfrm rot="10800000">
            <a:off x="10644674" y="5408676"/>
            <a:ext cx="735606" cy="746592"/>
            <a:chOff x="897887" y="745236"/>
            <a:chExt cx="735606" cy="746592"/>
          </a:xfrm>
        </p:grpSpPr>
        <p:sp>
          <p:nvSpPr>
            <p:cNvPr id="37" name="Google Shape;37;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8" name="Google Shape;38;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39" name="Google Shape;39;p17"/>
          <p:cNvGrpSpPr/>
          <p:nvPr/>
        </p:nvGrpSpPr>
        <p:grpSpPr>
          <a:xfrm flipH="1" rot="10800000">
            <a:off x="789474" y="5408676"/>
            <a:ext cx="735606" cy="746592"/>
            <a:chOff x="897887" y="745236"/>
            <a:chExt cx="735606" cy="746592"/>
          </a:xfrm>
        </p:grpSpPr>
        <p:sp>
          <p:nvSpPr>
            <p:cNvPr id="40" name="Google Shape;40;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1" name="Google Shape;41;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42" name="Google Shape;42;p17"/>
          <p:cNvGrpSpPr/>
          <p:nvPr/>
        </p:nvGrpSpPr>
        <p:grpSpPr>
          <a:xfrm flipH="1">
            <a:off x="10644674" y="745236"/>
            <a:ext cx="735606" cy="746592"/>
            <a:chOff x="897887" y="745236"/>
            <a:chExt cx="735606" cy="746592"/>
          </a:xfrm>
        </p:grpSpPr>
        <p:sp>
          <p:nvSpPr>
            <p:cNvPr id="43" name="Google Shape;43;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4" name="Google Shape;44;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45" name="Google Shape;45;p17"/>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17"/>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47" name="Google Shape;47;p17"/>
          <p:cNvGrpSpPr/>
          <p:nvPr/>
        </p:nvGrpSpPr>
        <p:grpSpPr>
          <a:xfrm flipH="1" rot="-5400000">
            <a:off x="786644" y="682484"/>
            <a:ext cx="731520" cy="747831"/>
            <a:chOff x="897887" y="745236"/>
            <a:chExt cx="731520" cy="747831"/>
          </a:xfrm>
        </p:grpSpPr>
        <p:sp>
          <p:nvSpPr>
            <p:cNvPr id="48" name="Google Shape;48;p17"/>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9" name="Google Shape;49;p17"/>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50" name="Google Shape;50;p17"/>
          <p:cNvSpPr txBox="1"/>
          <p:nvPr/>
        </p:nvSpPr>
        <p:spPr>
          <a:xfrm>
            <a:off x="392757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BABABA"/>
                </a:solidFill>
                <a:latin typeface="Arial"/>
                <a:ea typeface="Arial"/>
                <a:cs typeface="Arial"/>
                <a:sym typeface="Arial"/>
              </a:rPr>
              <a:t>FLORIDA INTERNATIONAL UNIVERSITY</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Custom Layout">
  <p:cSld name="9_Custom Layout">
    <p:spTree>
      <p:nvGrpSpPr>
        <p:cNvPr id="51" name="Shape 51"/>
        <p:cNvGrpSpPr/>
        <p:nvPr/>
      </p:nvGrpSpPr>
      <p:grpSpPr>
        <a:xfrm>
          <a:off x="0" y="0"/>
          <a:ext cx="0" cy="0"/>
          <a:chOff x="0" y="0"/>
          <a:chExt cx="0" cy="0"/>
        </a:xfrm>
      </p:grpSpPr>
      <p:pic>
        <p:nvPicPr>
          <p:cNvPr descr="A screenshot of a cell phone&#10;&#10;Description automatically generated" id="52" name="Google Shape;52;p18"/>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53" name="Google Shape;53;p18"/>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u="none" cap="none" strike="noStrike">
              <a:solidFill>
                <a:srgbClr val="3F3F3F"/>
              </a:solidFill>
              <a:latin typeface="Arial"/>
              <a:ea typeface="Arial"/>
              <a:cs typeface="Arial"/>
              <a:sym typeface="Arial"/>
            </a:endParaRPr>
          </a:p>
        </p:txBody>
      </p:sp>
      <p:sp>
        <p:nvSpPr>
          <p:cNvPr id="54" name="Google Shape;54;p18"/>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 name="Google Shape;55;p18"/>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Custom Layout">
  <p:cSld name="12_Custom Layout">
    <p:spTree>
      <p:nvGrpSpPr>
        <p:cNvPr id="56" name="Shape 56"/>
        <p:cNvGrpSpPr/>
        <p:nvPr/>
      </p:nvGrpSpPr>
      <p:grpSpPr>
        <a:xfrm>
          <a:off x="0" y="0"/>
          <a:ext cx="0" cy="0"/>
          <a:chOff x="0" y="0"/>
          <a:chExt cx="0" cy="0"/>
        </a:xfrm>
      </p:grpSpPr>
      <p:pic>
        <p:nvPicPr>
          <p:cNvPr descr="A picture containing holding, yellow, colorful, sign&#10;&#10;Description automatically generated" id="57" name="Google Shape;57;p19"/>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58" name="Google Shape;58;p19"/>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 name="Google Shape;59;p19"/>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Slide 3">
  <p:cSld name="Content Slide 3">
    <p:spTree>
      <p:nvGrpSpPr>
        <p:cNvPr id="60" name="Shape 60"/>
        <p:cNvGrpSpPr/>
        <p:nvPr/>
      </p:nvGrpSpPr>
      <p:grpSpPr>
        <a:xfrm>
          <a:off x="0" y="0"/>
          <a:ext cx="0" cy="0"/>
          <a:chOff x="0" y="0"/>
          <a:chExt cx="0" cy="0"/>
        </a:xfrm>
      </p:grpSpPr>
      <p:sp>
        <p:nvSpPr>
          <p:cNvPr id="61" name="Google Shape;61;p2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62" name="Google Shape;62;p20"/>
          <p:cNvGrpSpPr/>
          <p:nvPr/>
        </p:nvGrpSpPr>
        <p:grpSpPr>
          <a:xfrm flipH="1" rot="10800000">
            <a:off x="11185080" y="298640"/>
            <a:ext cx="735606" cy="746592"/>
            <a:chOff x="10666920" y="5421408"/>
            <a:chExt cx="735606" cy="746592"/>
          </a:xfrm>
        </p:grpSpPr>
        <p:sp>
          <p:nvSpPr>
            <p:cNvPr id="63" name="Google Shape;63;p20"/>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64" name="Google Shape;64;p20"/>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65" name="Google Shape;65;p20"/>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 name="Google Shape;66;p20"/>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67" name="Google Shape;67;p20"/>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68" name="Google Shape;68;p20"/>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10;&#10;Description automatically generated" id="69" name="Google Shape;69;p20"/>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Slide 4">
  <p:cSld name="Content Slide 4">
    <p:spTree>
      <p:nvGrpSpPr>
        <p:cNvPr id="70" name="Shape 70"/>
        <p:cNvGrpSpPr/>
        <p:nvPr/>
      </p:nvGrpSpPr>
      <p:grpSpPr>
        <a:xfrm>
          <a:off x="0" y="0"/>
          <a:ext cx="0" cy="0"/>
          <a:chOff x="0" y="0"/>
          <a:chExt cx="0" cy="0"/>
        </a:xfrm>
      </p:grpSpPr>
      <p:sp>
        <p:nvSpPr>
          <p:cNvPr id="71" name="Google Shape;71;p2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2" name="Google Shape;72;p21"/>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 name="Google Shape;73;p21"/>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74" name="Google Shape;74;p21"/>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10;&#10;Description automatically generated" id="75" name="Google Shape;75;p21"/>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76" name="Google Shape;76;p21"/>
          <p:cNvGrpSpPr/>
          <p:nvPr/>
        </p:nvGrpSpPr>
        <p:grpSpPr>
          <a:xfrm>
            <a:off x="2393879" y="0"/>
            <a:ext cx="9798121" cy="6889337"/>
            <a:chOff x="2421466" y="-1"/>
            <a:chExt cx="9810796" cy="6874007"/>
          </a:xfrm>
        </p:grpSpPr>
        <p:sp>
          <p:nvSpPr>
            <p:cNvPr id="77" name="Google Shape;77;p21"/>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8" name="Google Shape;78;p21"/>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9" name="Google Shape;79;p21"/>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0" name="Google Shape;80;p21"/>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p12"/>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7.png"/><Relationship Id="rId4" Type="http://schemas.openxmlformats.org/officeDocument/2006/relationships/image" Target="../media/image2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 Id="rId3"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2.xml"/><Relationship Id="rId3" Type="http://schemas.openxmlformats.org/officeDocument/2006/relationships/image" Target="../media/image26.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22.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 Id="rId3" Type="http://schemas.openxmlformats.org/officeDocument/2006/relationships/image" Target="../media/image2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 Id="rId3" Type="http://schemas.openxmlformats.org/officeDocument/2006/relationships/image" Target="../media/image2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2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9.xml"/><Relationship Id="rId3"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1"/>
          <p:cNvSpPr txBox="1"/>
          <p:nvPr>
            <p:ph type="title"/>
          </p:nvPr>
        </p:nvSpPr>
        <p:spPr>
          <a:xfrm>
            <a:off x="1603727" y="3654283"/>
            <a:ext cx="89844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5"/>
              </a:buClr>
              <a:buSzPts val="3600"/>
              <a:buFont typeface="Arial"/>
              <a:buNone/>
            </a:pPr>
            <a:r>
              <a:rPr lang="en-US"/>
              <a:t>Anxiety &amp; Stress Self </a:t>
            </a:r>
            <a:r>
              <a:rPr lang="en-US"/>
              <a:t>Management -</a:t>
            </a:r>
            <a:endParaRPr/>
          </a:p>
          <a:p>
            <a:pPr indent="0" lvl="0" marL="0" rtl="0" algn="ctr">
              <a:lnSpc>
                <a:spcPct val="90000"/>
              </a:lnSpc>
              <a:spcBef>
                <a:spcPts val="0"/>
              </a:spcBef>
              <a:spcAft>
                <a:spcPts val="0"/>
              </a:spcAft>
              <a:buClr>
                <a:schemeClr val="accent5"/>
              </a:buClr>
              <a:buSzPts val="3600"/>
              <a:buFont typeface="Arial"/>
              <a:buNone/>
            </a:pPr>
            <a:r>
              <a:rPr b="1" lang="en-US"/>
              <a:t>HowRU.life</a:t>
            </a:r>
            <a:endParaRPr b="1"/>
          </a:p>
        </p:txBody>
      </p:sp>
      <p:pic>
        <p:nvPicPr>
          <p:cNvPr id="197" name="Google Shape;197;p1"/>
          <p:cNvPicPr preferRelativeResize="0"/>
          <p:nvPr/>
        </p:nvPicPr>
        <p:blipFill>
          <a:blip r:embed="rId3">
            <a:alphaModFix/>
          </a:blip>
          <a:stretch>
            <a:fillRect/>
          </a:stretch>
        </p:blipFill>
        <p:spPr>
          <a:xfrm>
            <a:off x="10080150" y="2450151"/>
            <a:ext cx="1957699" cy="1957699"/>
          </a:xfrm>
          <a:prstGeom prst="rect">
            <a:avLst/>
          </a:prstGeom>
          <a:noFill/>
          <a:ln>
            <a:noFill/>
          </a:ln>
        </p:spPr>
      </p:pic>
      <p:pic>
        <p:nvPicPr>
          <p:cNvPr descr="Career and Talent Development - FIU College of Engineering and Computing" id="198" name="Google Shape;198;p1"/>
          <p:cNvPicPr preferRelativeResize="0"/>
          <p:nvPr/>
        </p:nvPicPr>
        <p:blipFill>
          <a:blip r:embed="rId4">
            <a:alphaModFix/>
          </a:blip>
          <a:stretch>
            <a:fillRect/>
          </a:stretch>
        </p:blipFill>
        <p:spPr>
          <a:xfrm>
            <a:off x="3550877" y="2392101"/>
            <a:ext cx="5373251" cy="10369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g13c3efa65ca_0_17"/>
          <p:cNvSpPr txBox="1"/>
          <p:nvPr>
            <p:ph idx="1" type="body"/>
          </p:nvPr>
        </p:nvSpPr>
        <p:spPr>
          <a:xfrm>
            <a:off x="545290" y="1852474"/>
            <a:ext cx="3802800" cy="3280800"/>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rgbClr val="3F3F3F"/>
              </a:buClr>
              <a:buSzPts val="1800"/>
              <a:buNone/>
            </a:pPr>
            <a:r>
              <a:rPr lang="en-US" sz="2200"/>
              <a:t>This page gives information about stress and anxiety while also informing about the various symptoms it can have.</a:t>
            </a:r>
            <a:endParaRPr sz="2200"/>
          </a:p>
        </p:txBody>
      </p:sp>
      <p:sp>
        <p:nvSpPr>
          <p:cNvPr id="259" name="Google Shape;259;g13c3efa65ca_0_17"/>
          <p:cNvSpPr txBox="1"/>
          <p:nvPr>
            <p:ph type="title"/>
          </p:nvPr>
        </p:nvSpPr>
        <p:spPr>
          <a:xfrm>
            <a:off x="135050" y="1039200"/>
            <a:ext cx="47745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Awareness/Four Quadrants</a:t>
            </a:r>
            <a:endParaRPr/>
          </a:p>
        </p:txBody>
      </p:sp>
      <p:sp>
        <p:nvSpPr>
          <p:cNvPr id="260" name="Google Shape;260;g13c3efa65ca_0_17"/>
          <p:cNvSpPr/>
          <p:nvPr/>
        </p:nvSpPr>
        <p:spPr>
          <a:xfrm>
            <a:off x="7147375" y="753500"/>
            <a:ext cx="3077100" cy="5478600"/>
          </a:xfrm>
          <a:prstGeom prst="rect">
            <a:avLst/>
          </a:prstGeom>
          <a:solidFill>
            <a:schemeClr val="accent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61" name="Google Shape;261;g13c3efa65ca_0_17"/>
          <p:cNvPicPr preferRelativeResize="0"/>
          <p:nvPr/>
        </p:nvPicPr>
        <p:blipFill>
          <a:blip r:embed="rId3">
            <a:alphaModFix/>
          </a:blip>
          <a:stretch>
            <a:fillRect/>
          </a:stretch>
        </p:blipFill>
        <p:spPr>
          <a:xfrm>
            <a:off x="7147377" y="753500"/>
            <a:ext cx="3077101" cy="547043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g13c3efa65ca_0_24"/>
          <p:cNvSpPr txBox="1"/>
          <p:nvPr>
            <p:ph idx="1" type="body"/>
          </p:nvPr>
        </p:nvSpPr>
        <p:spPr>
          <a:xfrm>
            <a:off x="545290" y="1852474"/>
            <a:ext cx="3802800" cy="3280800"/>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rgbClr val="3F3F3F"/>
              </a:buClr>
              <a:buSzPts val="1800"/>
              <a:buNone/>
            </a:pPr>
            <a:r>
              <a:rPr lang="en-US" sz="2200"/>
              <a:t>The user’s daily log to keep track of their state from day to day. </a:t>
            </a:r>
            <a:endParaRPr sz="2200"/>
          </a:p>
        </p:txBody>
      </p:sp>
      <p:sp>
        <p:nvSpPr>
          <p:cNvPr id="267" name="Google Shape;267;g13c3efa65ca_0_24"/>
          <p:cNvSpPr txBox="1"/>
          <p:nvPr>
            <p:ph type="title"/>
          </p:nvPr>
        </p:nvSpPr>
        <p:spPr>
          <a:xfrm>
            <a:off x="545290" y="1039190"/>
            <a:ext cx="38028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Daily Log</a:t>
            </a:r>
            <a:endParaRPr/>
          </a:p>
        </p:txBody>
      </p:sp>
      <p:pic>
        <p:nvPicPr>
          <p:cNvPr id="268" name="Google Shape;268;g13c3efa65ca_0_24"/>
          <p:cNvPicPr preferRelativeResize="0"/>
          <p:nvPr/>
        </p:nvPicPr>
        <p:blipFill>
          <a:blip r:embed="rId3">
            <a:alphaModFix/>
          </a:blip>
          <a:stretch>
            <a:fillRect/>
          </a:stretch>
        </p:blipFill>
        <p:spPr>
          <a:xfrm>
            <a:off x="7162657" y="762788"/>
            <a:ext cx="3071274" cy="5460048"/>
          </a:xfrm>
          <a:prstGeom prst="rect">
            <a:avLst/>
          </a:prstGeom>
          <a:noFill/>
          <a:ln>
            <a:noFill/>
          </a:ln>
        </p:spPr>
      </p:pic>
      <p:pic>
        <p:nvPicPr>
          <p:cNvPr id="269" name="Google Shape;269;g13c3efa65ca_0_24"/>
          <p:cNvPicPr preferRelativeResize="0"/>
          <p:nvPr/>
        </p:nvPicPr>
        <p:blipFill>
          <a:blip r:embed="rId4">
            <a:alphaModFix/>
          </a:blip>
          <a:stretch>
            <a:fillRect/>
          </a:stretch>
        </p:blipFill>
        <p:spPr>
          <a:xfrm>
            <a:off x="7162652" y="762800"/>
            <a:ext cx="3071274" cy="546007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g13c3efa65ca_0_30"/>
          <p:cNvSpPr txBox="1"/>
          <p:nvPr>
            <p:ph idx="1" type="body"/>
          </p:nvPr>
        </p:nvSpPr>
        <p:spPr>
          <a:xfrm>
            <a:off x="545290" y="1852474"/>
            <a:ext cx="3802800" cy="3280800"/>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rgbClr val="3F3F3F"/>
              </a:buClr>
              <a:buSzPts val="1800"/>
              <a:buNone/>
            </a:pPr>
            <a:r>
              <a:rPr lang="en-US" sz="2200"/>
              <a:t>This allows the users to do timed breathing </a:t>
            </a:r>
            <a:r>
              <a:rPr lang="en-US" sz="2200"/>
              <a:t>exercises as a form of self mediation and self control practice.</a:t>
            </a:r>
            <a:endParaRPr sz="2200"/>
          </a:p>
          <a:p>
            <a:pPr indent="-114300" lvl="0" marL="228600" rtl="0" algn="l">
              <a:lnSpc>
                <a:spcPct val="90000"/>
              </a:lnSpc>
              <a:spcBef>
                <a:spcPts val="0"/>
              </a:spcBef>
              <a:spcAft>
                <a:spcPts val="0"/>
              </a:spcAft>
              <a:buClr>
                <a:srgbClr val="3F3F3F"/>
              </a:buClr>
              <a:buSzPts val="1800"/>
              <a:buNone/>
            </a:pPr>
            <a:r>
              <a:rPr lang="en-US" sz="2200"/>
              <a:t>It comes with 2 variations, one to help the user relax and the other to help the user sleep.</a:t>
            </a:r>
            <a:r>
              <a:rPr lang="en-US" sz="2200"/>
              <a:t> </a:t>
            </a:r>
            <a:endParaRPr sz="2200"/>
          </a:p>
        </p:txBody>
      </p:sp>
      <p:sp>
        <p:nvSpPr>
          <p:cNvPr id="275" name="Google Shape;275;g13c3efa65ca_0_30"/>
          <p:cNvSpPr txBox="1"/>
          <p:nvPr>
            <p:ph type="title"/>
          </p:nvPr>
        </p:nvSpPr>
        <p:spPr>
          <a:xfrm>
            <a:off x="135050" y="1039200"/>
            <a:ext cx="47745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Breathing Exercise</a:t>
            </a:r>
            <a:endParaRPr/>
          </a:p>
        </p:txBody>
      </p:sp>
      <p:pic>
        <p:nvPicPr>
          <p:cNvPr id="276" name="Google Shape;276;g13c3efa65ca_0_30"/>
          <p:cNvPicPr preferRelativeResize="0"/>
          <p:nvPr/>
        </p:nvPicPr>
        <p:blipFill>
          <a:blip r:embed="rId3">
            <a:alphaModFix/>
          </a:blip>
          <a:stretch>
            <a:fillRect/>
          </a:stretch>
        </p:blipFill>
        <p:spPr>
          <a:xfrm>
            <a:off x="6096000" y="1148350"/>
            <a:ext cx="2504674" cy="4452773"/>
          </a:xfrm>
          <a:prstGeom prst="rect">
            <a:avLst/>
          </a:prstGeom>
          <a:noFill/>
          <a:ln>
            <a:noFill/>
          </a:ln>
        </p:spPr>
      </p:pic>
      <p:pic>
        <p:nvPicPr>
          <p:cNvPr id="277" name="Google Shape;277;g13c3efa65ca_0_30"/>
          <p:cNvPicPr preferRelativeResize="0"/>
          <p:nvPr/>
        </p:nvPicPr>
        <p:blipFill>
          <a:blip r:embed="rId4">
            <a:alphaModFix/>
          </a:blip>
          <a:stretch>
            <a:fillRect/>
          </a:stretch>
        </p:blipFill>
        <p:spPr>
          <a:xfrm>
            <a:off x="8854600" y="1148359"/>
            <a:ext cx="2504674" cy="445277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g13c3efa65ca_0_11"/>
          <p:cNvSpPr txBox="1"/>
          <p:nvPr>
            <p:ph idx="1" type="body"/>
          </p:nvPr>
        </p:nvSpPr>
        <p:spPr>
          <a:xfrm>
            <a:off x="545290" y="1852474"/>
            <a:ext cx="3802800" cy="3280800"/>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rgbClr val="3F3F3F"/>
              </a:buClr>
              <a:buSzPts val="1800"/>
              <a:buNone/>
            </a:pPr>
            <a:r>
              <a:rPr lang="en-US" sz="2200"/>
              <a:t>This page allows users to schedule daily reminders  to  update their daily entries.</a:t>
            </a:r>
            <a:endParaRPr sz="2200"/>
          </a:p>
        </p:txBody>
      </p:sp>
      <p:sp>
        <p:nvSpPr>
          <p:cNvPr id="283" name="Google Shape;283;g13c3efa65ca_0_11"/>
          <p:cNvSpPr txBox="1"/>
          <p:nvPr>
            <p:ph type="title"/>
          </p:nvPr>
        </p:nvSpPr>
        <p:spPr>
          <a:xfrm>
            <a:off x="545290" y="1039190"/>
            <a:ext cx="38028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Settings/Notifications</a:t>
            </a:r>
            <a:endParaRPr/>
          </a:p>
        </p:txBody>
      </p:sp>
      <p:pic>
        <p:nvPicPr>
          <p:cNvPr id="284" name="Google Shape;284;g13c3efa65ca_0_11"/>
          <p:cNvPicPr preferRelativeResize="0"/>
          <p:nvPr/>
        </p:nvPicPr>
        <p:blipFill>
          <a:blip r:embed="rId3">
            <a:alphaModFix/>
          </a:blip>
          <a:stretch>
            <a:fillRect/>
          </a:stretch>
        </p:blipFill>
        <p:spPr>
          <a:xfrm>
            <a:off x="7162657" y="762788"/>
            <a:ext cx="3071274" cy="5460048"/>
          </a:xfrm>
          <a:prstGeom prst="rect">
            <a:avLst/>
          </a:prstGeom>
          <a:noFill/>
          <a:ln>
            <a:noFill/>
          </a:ln>
        </p:spPr>
      </p:pic>
      <p:pic>
        <p:nvPicPr>
          <p:cNvPr id="285" name="Google Shape;285;g13c3efa65ca_0_11"/>
          <p:cNvPicPr preferRelativeResize="0"/>
          <p:nvPr/>
        </p:nvPicPr>
        <p:blipFill>
          <a:blip r:embed="rId4">
            <a:alphaModFix/>
          </a:blip>
          <a:stretch>
            <a:fillRect/>
          </a:stretch>
        </p:blipFill>
        <p:spPr>
          <a:xfrm>
            <a:off x="7162652" y="762800"/>
            <a:ext cx="3071274" cy="546007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9"/>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p>
            <a:pPr indent="-368300" lvl="0" marL="457200" rtl="0" algn="l">
              <a:lnSpc>
                <a:spcPct val="90000"/>
              </a:lnSpc>
              <a:spcBef>
                <a:spcPts val="0"/>
              </a:spcBef>
              <a:spcAft>
                <a:spcPts val="0"/>
              </a:spcAft>
              <a:buSzPts val="2200"/>
              <a:buAutoNum type="arabicPeriod"/>
            </a:pPr>
            <a:r>
              <a:rPr lang="en-US" sz="2200"/>
              <a:t>Needed to learn the various tools </a:t>
            </a:r>
            <a:r>
              <a:rPr lang="en-US" sz="2200"/>
              <a:t>that were being used (React Native, Firebase, Android Studio, etc.)</a:t>
            </a:r>
            <a:endParaRPr sz="2200"/>
          </a:p>
          <a:p>
            <a:pPr indent="-368300" lvl="0" marL="457200" rtl="0" algn="l">
              <a:lnSpc>
                <a:spcPct val="90000"/>
              </a:lnSpc>
              <a:spcBef>
                <a:spcPts val="0"/>
              </a:spcBef>
              <a:spcAft>
                <a:spcPts val="0"/>
              </a:spcAft>
              <a:buSzPts val="2200"/>
              <a:buAutoNum type="arabicPeriod"/>
            </a:pPr>
            <a:r>
              <a:rPr lang="en-US" sz="2200"/>
              <a:t>Needed to learn how to implement new pages and features (Notifications, new pages, breathing exercise)</a:t>
            </a:r>
            <a:endParaRPr sz="2200"/>
          </a:p>
          <a:p>
            <a:pPr indent="-368300" lvl="0" marL="457200" rtl="0" algn="l">
              <a:lnSpc>
                <a:spcPct val="90000"/>
              </a:lnSpc>
              <a:spcBef>
                <a:spcPts val="0"/>
              </a:spcBef>
              <a:spcAft>
                <a:spcPts val="0"/>
              </a:spcAft>
              <a:buSzPts val="2200"/>
              <a:buAutoNum type="arabicPeriod"/>
            </a:pPr>
            <a:r>
              <a:rPr lang="en-US" sz="2200"/>
              <a:t>Had to test changes on various systems to check if the build ran correctly</a:t>
            </a:r>
            <a:endParaRPr sz="2200"/>
          </a:p>
          <a:p>
            <a:pPr indent="0" lvl="0" marL="114300" rtl="0" algn="l">
              <a:lnSpc>
                <a:spcPct val="90000"/>
              </a:lnSpc>
              <a:spcBef>
                <a:spcPts val="0"/>
              </a:spcBef>
              <a:spcAft>
                <a:spcPts val="0"/>
              </a:spcAft>
              <a:buClr>
                <a:srgbClr val="3F3F3F"/>
              </a:buClr>
              <a:buSzPts val="1800"/>
              <a:buNone/>
            </a:pPr>
            <a:r>
              <a:t/>
            </a:r>
            <a:endParaRPr/>
          </a:p>
        </p:txBody>
      </p:sp>
      <p:sp>
        <p:nvSpPr>
          <p:cNvPr id="291" name="Google Shape;291;p9"/>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t>Challenges</a:t>
            </a:r>
            <a:endParaRPr/>
          </a:p>
        </p:txBody>
      </p:sp>
      <p:pic>
        <p:nvPicPr>
          <p:cNvPr id="292" name="Google Shape;292;p9"/>
          <p:cNvPicPr preferRelativeResize="0"/>
          <p:nvPr/>
        </p:nvPicPr>
        <p:blipFill>
          <a:blip r:embed="rId3">
            <a:alphaModFix/>
          </a:blip>
          <a:stretch>
            <a:fillRect/>
          </a:stretch>
        </p:blipFill>
        <p:spPr>
          <a:xfrm>
            <a:off x="3393325" y="4849800"/>
            <a:ext cx="2899750" cy="6771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g13c36331a69_1_53"/>
          <p:cNvSpPr txBox="1"/>
          <p:nvPr>
            <p:ph idx="1" type="body"/>
          </p:nvPr>
        </p:nvSpPr>
        <p:spPr>
          <a:xfrm>
            <a:off x="3282203" y="1788667"/>
            <a:ext cx="7929600" cy="4175400"/>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rgbClr val="3F3F3F"/>
              </a:buClr>
              <a:buSzPts val="1800"/>
              <a:buNone/>
            </a:pPr>
            <a:r>
              <a:rPr lang="en-US" sz="2200"/>
              <a:t>This app can be </a:t>
            </a:r>
            <a:r>
              <a:rPr lang="en-US" sz="2200"/>
              <a:t>great help to those suffering from some type of anxiety or stress, as provides users a way to reflect on their situation. By asking what, where, why and how current situation impact their stress, the user can take action in a healthy and productive way improving their mental well-being long term even outside of the app.</a:t>
            </a:r>
            <a:endParaRPr sz="2200"/>
          </a:p>
          <a:p>
            <a:pPr indent="-114300" lvl="0" marL="228600" rtl="0" algn="l">
              <a:lnSpc>
                <a:spcPct val="90000"/>
              </a:lnSpc>
              <a:spcBef>
                <a:spcPts val="0"/>
              </a:spcBef>
              <a:spcAft>
                <a:spcPts val="0"/>
              </a:spcAft>
              <a:buClr>
                <a:srgbClr val="3F3F3F"/>
              </a:buClr>
              <a:buSzPts val="1800"/>
              <a:buNone/>
            </a:pPr>
            <a:r>
              <a:rPr lang="en-US" sz="2200"/>
              <a:t>This semester, our team improved the app by adding features to assist with this goal.</a:t>
            </a:r>
            <a:endParaRPr sz="2200"/>
          </a:p>
        </p:txBody>
      </p:sp>
      <p:sp>
        <p:nvSpPr>
          <p:cNvPr id="298" name="Google Shape;298;g13c36331a69_1_53"/>
          <p:cNvSpPr txBox="1"/>
          <p:nvPr>
            <p:ph type="title"/>
          </p:nvPr>
        </p:nvSpPr>
        <p:spPr>
          <a:xfrm>
            <a:off x="3282203" y="819848"/>
            <a:ext cx="7929600" cy="747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t>Conclusion/ Summary</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3"/>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None/>
            </a:pPr>
            <a:r>
              <a:rPr lang="en-US"/>
              <a:t>Thank you for listening!</a:t>
            </a:r>
            <a:endParaRPr/>
          </a:p>
        </p:txBody>
      </p:sp>
      <p:grpSp>
        <p:nvGrpSpPr>
          <p:cNvPr id="304" name="Google Shape;304;p3"/>
          <p:cNvGrpSpPr/>
          <p:nvPr/>
        </p:nvGrpSpPr>
        <p:grpSpPr>
          <a:xfrm>
            <a:off x="2555362" y="2291874"/>
            <a:ext cx="487681" cy="2279905"/>
            <a:chOff x="1975104" y="2011680"/>
            <a:chExt cx="487681" cy="2779777"/>
          </a:xfrm>
        </p:grpSpPr>
        <p:sp>
          <p:nvSpPr>
            <p:cNvPr id="305" name="Google Shape;305;p3"/>
            <p:cNvSpPr/>
            <p:nvPr/>
          </p:nvSpPr>
          <p:spPr>
            <a:xfrm>
              <a:off x="1975104" y="2011680"/>
              <a:ext cx="110314" cy="2779776"/>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306" name="Google Shape;306;p3"/>
            <p:cNvSpPr/>
            <p:nvPr/>
          </p:nvSpPr>
          <p:spPr>
            <a:xfrm rot="5400000">
              <a:off x="2152051" y="1834734"/>
              <a:ext cx="133786"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307" name="Google Shape;307;p3"/>
            <p:cNvSpPr/>
            <p:nvPr/>
          </p:nvSpPr>
          <p:spPr>
            <a:xfrm rot="5400000">
              <a:off x="2151985" y="4480657"/>
              <a:ext cx="133920"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grpSp>
      <p:grpSp>
        <p:nvGrpSpPr>
          <p:cNvPr id="308" name="Google Shape;308;p3"/>
          <p:cNvGrpSpPr/>
          <p:nvPr/>
        </p:nvGrpSpPr>
        <p:grpSpPr>
          <a:xfrm rot="10800000">
            <a:off x="9148955" y="2291874"/>
            <a:ext cx="487681" cy="2279905"/>
            <a:chOff x="1975104" y="2011680"/>
            <a:chExt cx="487681" cy="2779777"/>
          </a:xfrm>
        </p:grpSpPr>
        <p:sp>
          <p:nvSpPr>
            <p:cNvPr id="309" name="Google Shape;309;p3"/>
            <p:cNvSpPr/>
            <p:nvPr/>
          </p:nvSpPr>
          <p:spPr>
            <a:xfrm>
              <a:off x="1975104" y="2011680"/>
              <a:ext cx="110314" cy="2779776"/>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10" name="Google Shape;310;p3"/>
            <p:cNvSpPr/>
            <p:nvPr/>
          </p:nvSpPr>
          <p:spPr>
            <a:xfrm rot="5400000">
              <a:off x="2152051" y="1834734"/>
              <a:ext cx="133786"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11" name="Google Shape;311;p3"/>
            <p:cNvSpPr/>
            <p:nvPr/>
          </p:nvSpPr>
          <p:spPr>
            <a:xfrm rot="5400000">
              <a:off x="2151985" y="4480657"/>
              <a:ext cx="133920"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2"/>
          <p:cNvSpPr txBox="1"/>
          <p:nvPr>
            <p:ph idx="1" type="body"/>
          </p:nvPr>
        </p:nvSpPr>
        <p:spPr>
          <a:xfrm>
            <a:off x="1590225" y="1795875"/>
            <a:ext cx="4151700" cy="43389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accent5"/>
              </a:buClr>
              <a:buSzPts val="2800"/>
              <a:buNone/>
            </a:pPr>
            <a:r>
              <a:rPr b="1" lang="en-US" sz="2400"/>
              <a:t>Capstone 2:</a:t>
            </a:r>
            <a:endParaRPr b="1" sz="2400"/>
          </a:p>
          <a:p>
            <a:pPr indent="0" lvl="0" marL="0" rtl="0" algn="l">
              <a:lnSpc>
                <a:spcPct val="90000"/>
              </a:lnSpc>
              <a:spcBef>
                <a:spcPts val="0"/>
              </a:spcBef>
              <a:spcAft>
                <a:spcPts val="0"/>
              </a:spcAft>
              <a:buClr>
                <a:schemeClr val="accent5"/>
              </a:buClr>
              <a:buSzPts val="2800"/>
              <a:buNone/>
            </a:pPr>
            <a:r>
              <a:t/>
            </a:r>
            <a:endParaRPr sz="2400"/>
          </a:p>
          <a:p>
            <a:pPr indent="-381000" lvl="0" marL="457200" rtl="0" algn="l">
              <a:lnSpc>
                <a:spcPct val="90000"/>
              </a:lnSpc>
              <a:spcBef>
                <a:spcPts val="0"/>
              </a:spcBef>
              <a:spcAft>
                <a:spcPts val="0"/>
              </a:spcAft>
              <a:buSzPts val="2400"/>
              <a:buChar char="●"/>
            </a:pPr>
            <a:r>
              <a:rPr lang="en-US" sz="2400"/>
              <a:t>Daniel Perez</a:t>
            </a:r>
            <a:endParaRPr sz="2400"/>
          </a:p>
          <a:p>
            <a:pPr indent="-381000" lvl="0" marL="457200" rtl="0" algn="l">
              <a:lnSpc>
                <a:spcPct val="90000"/>
              </a:lnSpc>
              <a:spcBef>
                <a:spcPts val="0"/>
              </a:spcBef>
              <a:spcAft>
                <a:spcPts val="0"/>
              </a:spcAft>
              <a:buSzPts val="2400"/>
              <a:buChar char="●"/>
            </a:pPr>
            <a:r>
              <a:rPr lang="en-US" sz="2400"/>
              <a:t>Jorge Aguero</a:t>
            </a:r>
            <a:endParaRPr sz="2400"/>
          </a:p>
          <a:p>
            <a:pPr indent="-381000" lvl="0" marL="457200" rtl="0" algn="l">
              <a:lnSpc>
                <a:spcPct val="90000"/>
              </a:lnSpc>
              <a:spcBef>
                <a:spcPts val="0"/>
              </a:spcBef>
              <a:spcAft>
                <a:spcPts val="0"/>
              </a:spcAft>
              <a:buSzPts val="2400"/>
              <a:buChar char="●"/>
            </a:pPr>
            <a:r>
              <a:rPr lang="en-US" sz="2400"/>
              <a:t>Julieta Albano</a:t>
            </a:r>
            <a:endParaRPr sz="2400"/>
          </a:p>
          <a:p>
            <a:pPr indent="-381000" lvl="0" marL="457200" rtl="0" algn="l">
              <a:lnSpc>
                <a:spcPct val="90000"/>
              </a:lnSpc>
              <a:spcBef>
                <a:spcPts val="0"/>
              </a:spcBef>
              <a:spcAft>
                <a:spcPts val="0"/>
              </a:spcAft>
              <a:buSzPts val="2400"/>
              <a:buChar char="●"/>
            </a:pPr>
            <a:r>
              <a:rPr lang="en-US" sz="2400"/>
              <a:t>Janeel Abrahams</a:t>
            </a:r>
            <a:endParaRPr sz="2400"/>
          </a:p>
          <a:p>
            <a:pPr indent="-381000" lvl="0" marL="457200" rtl="0" algn="l">
              <a:lnSpc>
                <a:spcPct val="90000"/>
              </a:lnSpc>
              <a:spcBef>
                <a:spcPts val="0"/>
              </a:spcBef>
              <a:spcAft>
                <a:spcPts val="0"/>
              </a:spcAft>
              <a:buClr>
                <a:schemeClr val="lt1"/>
              </a:buClr>
              <a:buSzPts val="2400"/>
              <a:buChar char="●"/>
            </a:pPr>
            <a:r>
              <a:rPr lang="en-US" sz="2400">
                <a:solidFill>
                  <a:schemeClr val="lt1"/>
                </a:solidFill>
              </a:rPr>
              <a:t>Raul Gutierrez Niubo</a:t>
            </a:r>
            <a:endParaRPr sz="2400">
              <a:solidFill>
                <a:schemeClr val="lt1"/>
              </a:solidFill>
            </a:endParaRPr>
          </a:p>
          <a:p>
            <a:pPr indent="0" lvl="0" marL="0" rtl="0" algn="l">
              <a:lnSpc>
                <a:spcPct val="90000"/>
              </a:lnSpc>
              <a:spcBef>
                <a:spcPts val="0"/>
              </a:spcBef>
              <a:spcAft>
                <a:spcPts val="0"/>
              </a:spcAft>
              <a:buClr>
                <a:schemeClr val="accent5"/>
              </a:buClr>
              <a:buSzPts val="2800"/>
              <a:buNone/>
            </a:pPr>
            <a:r>
              <a:t/>
            </a:r>
            <a:endParaRPr sz="2400">
              <a:solidFill>
                <a:schemeClr val="lt1"/>
              </a:solidFill>
            </a:endParaRPr>
          </a:p>
          <a:p>
            <a:pPr indent="0" lvl="0" marL="0" rtl="0" algn="l">
              <a:lnSpc>
                <a:spcPct val="90000"/>
              </a:lnSpc>
              <a:spcBef>
                <a:spcPts val="0"/>
              </a:spcBef>
              <a:spcAft>
                <a:spcPts val="0"/>
              </a:spcAft>
              <a:buClr>
                <a:schemeClr val="accent5"/>
              </a:buClr>
              <a:buSzPts val="2800"/>
              <a:buNone/>
            </a:pPr>
            <a:r>
              <a:rPr b="1" lang="en-US" sz="2400">
                <a:solidFill>
                  <a:schemeClr val="lt1"/>
                </a:solidFill>
              </a:rPr>
              <a:t>Senior Project:</a:t>
            </a:r>
            <a:endParaRPr b="1" sz="2400">
              <a:solidFill>
                <a:schemeClr val="lt1"/>
              </a:solidFill>
            </a:endParaRPr>
          </a:p>
          <a:p>
            <a:pPr indent="-381000" lvl="0" marL="457200" rtl="0" algn="l">
              <a:lnSpc>
                <a:spcPct val="90000"/>
              </a:lnSpc>
              <a:spcBef>
                <a:spcPts val="0"/>
              </a:spcBef>
              <a:spcAft>
                <a:spcPts val="0"/>
              </a:spcAft>
              <a:buClr>
                <a:schemeClr val="lt1"/>
              </a:buClr>
              <a:buSzPts val="2400"/>
              <a:buChar char="●"/>
            </a:pPr>
            <a:r>
              <a:rPr lang="en-US" sz="2400">
                <a:solidFill>
                  <a:schemeClr val="lt1"/>
                </a:solidFill>
              </a:rPr>
              <a:t>Annie Brigido</a:t>
            </a:r>
            <a:endParaRPr sz="2400">
              <a:solidFill>
                <a:schemeClr val="lt1"/>
              </a:solidFill>
            </a:endParaRPr>
          </a:p>
          <a:p>
            <a:pPr indent="0" lvl="0" marL="0" rtl="0" algn="l">
              <a:lnSpc>
                <a:spcPct val="90000"/>
              </a:lnSpc>
              <a:spcBef>
                <a:spcPts val="0"/>
              </a:spcBef>
              <a:spcAft>
                <a:spcPts val="0"/>
              </a:spcAft>
              <a:buClr>
                <a:schemeClr val="accent5"/>
              </a:buClr>
              <a:buSzPts val="2800"/>
              <a:buNone/>
            </a:pPr>
            <a:r>
              <a:t/>
            </a:r>
            <a:endParaRPr/>
          </a:p>
        </p:txBody>
      </p:sp>
      <p:sp>
        <p:nvSpPr>
          <p:cNvPr id="204" name="Google Shape;204;p2"/>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Team Members:</a:t>
            </a:r>
            <a:endParaRPr/>
          </a:p>
        </p:txBody>
      </p:sp>
      <p:sp>
        <p:nvSpPr>
          <p:cNvPr id="205" name="Google Shape;205;p2"/>
          <p:cNvSpPr txBox="1"/>
          <p:nvPr>
            <p:ph idx="1" type="body"/>
          </p:nvPr>
        </p:nvSpPr>
        <p:spPr>
          <a:xfrm>
            <a:off x="5837400" y="1795875"/>
            <a:ext cx="3526500" cy="2535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accent5"/>
              </a:buClr>
              <a:buSzPts val="2800"/>
              <a:buNone/>
            </a:pPr>
            <a:r>
              <a:rPr b="1" lang="en-US" sz="2400"/>
              <a:t>Capstone 1:</a:t>
            </a:r>
            <a:endParaRPr b="1" sz="2400"/>
          </a:p>
          <a:p>
            <a:pPr indent="0" lvl="0" marL="0" rtl="0" algn="l">
              <a:lnSpc>
                <a:spcPct val="90000"/>
              </a:lnSpc>
              <a:spcBef>
                <a:spcPts val="0"/>
              </a:spcBef>
              <a:spcAft>
                <a:spcPts val="0"/>
              </a:spcAft>
              <a:buClr>
                <a:schemeClr val="accent5"/>
              </a:buClr>
              <a:buSzPts val="2800"/>
              <a:buNone/>
            </a:pPr>
            <a:r>
              <a:t/>
            </a:r>
            <a:endParaRPr sz="2400"/>
          </a:p>
          <a:p>
            <a:pPr indent="-381000" lvl="0" marL="457200" rtl="0" algn="l">
              <a:lnSpc>
                <a:spcPct val="90000"/>
              </a:lnSpc>
              <a:spcBef>
                <a:spcPts val="0"/>
              </a:spcBef>
              <a:spcAft>
                <a:spcPts val="0"/>
              </a:spcAft>
              <a:buSzPts val="2400"/>
              <a:buChar char="●"/>
            </a:pPr>
            <a:r>
              <a:rPr lang="en-US" sz="2400"/>
              <a:t>Martin Moreano</a:t>
            </a:r>
            <a:endParaRPr sz="2400"/>
          </a:p>
          <a:p>
            <a:pPr indent="-381000" lvl="0" marL="457200" rtl="0" algn="l">
              <a:lnSpc>
                <a:spcPct val="90000"/>
              </a:lnSpc>
              <a:spcBef>
                <a:spcPts val="0"/>
              </a:spcBef>
              <a:spcAft>
                <a:spcPts val="0"/>
              </a:spcAft>
              <a:buSzPts val="2400"/>
              <a:buChar char="●"/>
            </a:pPr>
            <a:r>
              <a:rPr lang="en-US" sz="2400"/>
              <a:t>Santiago Aday</a:t>
            </a:r>
            <a:endParaRPr sz="2400"/>
          </a:p>
          <a:p>
            <a:pPr indent="-381000" lvl="0" marL="457200" rtl="0" algn="l">
              <a:lnSpc>
                <a:spcPct val="90000"/>
              </a:lnSpc>
              <a:spcBef>
                <a:spcPts val="0"/>
              </a:spcBef>
              <a:spcAft>
                <a:spcPts val="0"/>
              </a:spcAft>
              <a:buSzPts val="2400"/>
              <a:buChar char="●"/>
            </a:pPr>
            <a:r>
              <a:rPr lang="en-US" sz="2400"/>
              <a:t>James Bustos</a:t>
            </a:r>
            <a:endParaRPr sz="2400"/>
          </a:p>
          <a:p>
            <a:pPr indent="-381000" lvl="0" marL="457200" rtl="0" algn="l">
              <a:lnSpc>
                <a:spcPct val="90000"/>
              </a:lnSpc>
              <a:spcBef>
                <a:spcPts val="0"/>
              </a:spcBef>
              <a:spcAft>
                <a:spcPts val="0"/>
              </a:spcAft>
              <a:buSzPts val="2400"/>
              <a:buChar char="●"/>
            </a:pPr>
            <a:r>
              <a:rPr lang="en-US" sz="2400"/>
              <a:t>Erick Rivera</a:t>
            </a:r>
            <a:endParaRPr sz="2400"/>
          </a:p>
          <a:p>
            <a:pPr indent="0" lvl="0" marL="0" rtl="0" algn="l">
              <a:lnSpc>
                <a:spcPct val="90000"/>
              </a:lnSpc>
              <a:spcBef>
                <a:spcPts val="0"/>
              </a:spcBef>
              <a:spcAft>
                <a:spcPts val="0"/>
              </a:spcAft>
              <a:buClr>
                <a:schemeClr val="accent5"/>
              </a:buClr>
              <a:buSzPts val="2800"/>
              <a:buNone/>
            </a:pPr>
            <a:r>
              <a:t/>
            </a:r>
            <a:endParaRPr/>
          </a:p>
        </p:txBody>
      </p:sp>
      <p:pic>
        <p:nvPicPr>
          <p:cNvPr id="206" name="Google Shape;206;p2"/>
          <p:cNvPicPr preferRelativeResize="0"/>
          <p:nvPr/>
        </p:nvPicPr>
        <p:blipFill>
          <a:blip r:embed="rId3">
            <a:alphaModFix/>
          </a:blip>
          <a:stretch>
            <a:fillRect/>
          </a:stretch>
        </p:blipFill>
        <p:spPr>
          <a:xfrm>
            <a:off x="10057000" y="2450151"/>
            <a:ext cx="1957699" cy="1957699"/>
          </a:xfrm>
          <a:prstGeom prst="rect">
            <a:avLst/>
          </a:prstGeom>
          <a:noFill/>
          <a:ln>
            <a:noFill/>
          </a:ln>
        </p:spPr>
      </p:pic>
      <p:sp>
        <p:nvSpPr>
          <p:cNvPr id="207" name="Google Shape;207;p2"/>
          <p:cNvSpPr txBox="1"/>
          <p:nvPr/>
        </p:nvSpPr>
        <p:spPr>
          <a:xfrm>
            <a:off x="1697625" y="5719825"/>
            <a:ext cx="57777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200">
                <a:solidFill>
                  <a:schemeClr val="lt1"/>
                </a:solidFill>
              </a:rPr>
              <a:t>Product Owner: Liane Sangollo</a:t>
            </a:r>
            <a:endParaRPr sz="1200">
              <a:solidFill>
                <a:schemeClr val="lt1"/>
              </a:solidFill>
            </a:endParaRPr>
          </a:p>
          <a:p>
            <a:pPr indent="0" lvl="0" marL="0" rtl="0" algn="l">
              <a:spcBef>
                <a:spcPts val="0"/>
              </a:spcBef>
              <a:spcAft>
                <a:spcPts val="0"/>
              </a:spcAft>
              <a:buNone/>
            </a:pPr>
            <a:r>
              <a:rPr lang="en-US" sz="1200">
                <a:solidFill>
                  <a:schemeClr val="lt1"/>
                </a:solidFill>
              </a:rPr>
              <a:t>Mentor: Manuel Kamboykos</a:t>
            </a:r>
            <a:endParaRPr sz="1200">
              <a:solidFill>
                <a:schemeClr val="lt1"/>
              </a:solidFill>
            </a:endParaRPr>
          </a:p>
          <a:p>
            <a:pPr indent="0" lvl="0" marL="0" rtl="0" algn="l">
              <a:spcBef>
                <a:spcPts val="0"/>
              </a:spcBef>
              <a:spcAft>
                <a:spcPts val="0"/>
              </a:spcAft>
              <a:buNone/>
            </a:pPr>
            <a:r>
              <a:rPr lang="en-US" sz="1200">
                <a:solidFill>
                  <a:schemeClr val="lt1"/>
                </a:solidFill>
              </a:rPr>
              <a:t>Instructor: Dr. Masoud Sadjadi</a:t>
            </a:r>
            <a:endParaRPr sz="1200">
              <a:solidFill>
                <a:schemeClr val="lt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7"/>
          <p:cNvSpPr txBox="1"/>
          <p:nvPr>
            <p:ph idx="1" type="body"/>
          </p:nvPr>
        </p:nvSpPr>
        <p:spPr>
          <a:xfrm>
            <a:off x="174690" y="2255668"/>
            <a:ext cx="8147400" cy="2967000"/>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chemeClr val="lt1"/>
              </a:buClr>
              <a:buSzPts val="1800"/>
              <a:buNone/>
            </a:pPr>
            <a:r>
              <a:rPr lang="en-US" sz="2200"/>
              <a:t>Throughout the course of our lives there will be times when we encounter situations that are </a:t>
            </a:r>
            <a:r>
              <a:rPr lang="en-US" sz="2200"/>
              <a:t>inflexible</a:t>
            </a:r>
            <a:r>
              <a:rPr lang="en-US" sz="2200"/>
              <a:t> in the way they can be rectified. Many adults don’t have  healthy coping mechanisms for such events,others spiral out of control. According to the results of an Health survey done by the Cleveland Clinic and many other survey taken across the U.S over 40 million </a:t>
            </a:r>
            <a:r>
              <a:rPr lang="en-US" sz="2200"/>
              <a:t>adults</a:t>
            </a:r>
            <a:r>
              <a:rPr lang="en-US" sz="2200"/>
              <a:t> experience anxiety disorders each year. This number has increased with the onset of the pandemic.</a:t>
            </a:r>
            <a:endParaRPr sz="2200"/>
          </a:p>
        </p:txBody>
      </p:sp>
      <p:sp>
        <p:nvSpPr>
          <p:cNvPr id="213" name="Google Shape;213;p7"/>
          <p:cNvSpPr txBox="1"/>
          <p:nvPr>
            <p:ph type="title"/>
          </p:nvPr>
        </p:nvSpPr>
        <p:spPr>
          <a:xfrm>
            <a:off x="2320614" y="845165"/>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t>The Problem</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8"/>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p>
            <a:pPr indent="-368300" lvl="0" marL="457200" rtl="0" algn="l">
              <a:lnSpc>
                <a:spcPct val="90000"/>
              </a:lnSpc>
              <a:spcBef>
                <a:spcPts val="0"/>
              </a:spcBef>
              <a:spcAft>
                <a:spcPts val="0"/>
              </a:spcAft>
              <a:buSzPts val="2200"/>
              <a:buChar char="•"/>
            </a:pPr>
            <a:r>
              <a:rPr lang="en-US" sz="2200"/>
              <a:t>As a an end user, I would like to be able to </a:t>
            </a:r>
            <a:r>
              <a:rPr lang="en-US" sz="2200"/>
              <a:t>receive notifications</a:t>
            </a:r>
            <a:endParaRPr sz="2200"/>
          </a:p>
          <a:p>
            <a:pPr indent="-368300" lvl="0" marL="457200" rtl="0" algn="l">
              <a:lnSpc>
                <a:spcPct val="90000"/>
              </a:lnSpc>
              <a:spcBef>
                <a:spcPts val="0"/>
              </a:spcBef>
              <a:spcAft>
                <a:spcPts val="0"/>
              </a:spcAft>
              <a:buSzPts val="2200"/>
              <a:buChar char="•"/>
            </a:pPr>
            <a:r>
              <a:rPr lang="en-US" sz="2200"/>
              <a:t>As an end user, I would like to be able to log my daily activities, daily signs, daily, stress level, and daily strategies </a:t>
            </a:r>
            <a:endParaRPr sz="2200"/>
          </a:p>
          <a:p>
            <a:pPr indent="-368300" lvl="0" marL="457200" rtl="0" algn="l">
              <a:lnSpc>
                <a:spcPct val="90000"/>
              </a:lnSpc>
              <a:spcBef>
                <a:spcPts val="0"/>
              </a:spcBef>
              <a:spcAft>
                <a:spcPts val="0"/>
              </a:spcAft>
              <a:buSzPts val="2200"/>
              <a:buChar char="•"/>
            </a:pPr>
            <a:r>
              <a:rPr lang="en-US" sz="2200"/>
              <a:t>As an end user, I would be able to have a breathing exercise relying on the 4-7-8 breathing system</a:t>
            </a:r>
            <a:endParaRPr sz="2200"/>
          </a:p>
          <a:p>
            <a:pPr indent="-368300" lvl="0" marL="457200" rtl="0" algn="l">
              <a:lnSpc>
                <a:spcPct val="90000"/>
              </a:lnSpc>
              <a:spcBef>
                <a:spcPts val="0"/>
              </a:spcBef>
              <a:spcAft>
                <a:spcPts val="0"/>
              </a:spcAft>
              <a:buSzPts val="2200"/>
              <a:buChar char="•"/>
            </a:pPr>
            <a:r>
              <a:rPr lang="en-US" sz="2200"/>
              <a:t>As a developer, I would like to create the 4 quadrants based on body, mind, emotion, and behavior</a:t>
            </a:r>
            <a:endParaRPr sz="2200"/>
          </a:p>
          <a:p>
            <a:pPr indent="-368300" lvl="0" marL="457200" rtl="0" algn="l">
              <a:lnSpc>
                <a:spcPct val="90000"/>
              </a:lnSpc>
              <a:spcBef>
                <a:spcPts val="0"/>
              </a:spcBef>
              <a:spcAft>
                <a:spcPts val="0"/>
              </a:spcAft>
              <a:buSzPts val="2200"/>
              <a:buChar char="•"/>
            </a:pPr>
            <a:r>
              <a:rPr lang="en-US" sz="2200"/>
              <a:t>As a developer, I would like to create a flow between the 4 quadrants screen to the daily log screen</a:t>
            </a:r>
            <a:endParaRPr sz="2200"/>
          </a:p>
          <a:p>
            <a:pPr indent="-368300" lvl="0" marL="457200" rtl="0" algn="l">
              <a:lnSpc>
                <a:spcPct val="90000"/>
              </a:lnSpc>
              <a:spcBef>
                <a:spcPts val="0"/>
              </a:spcBef>
              <a:spcAft>
                <a:spcPts val="0"/>
              </a:spcAft>
              <a:buSzPts val="2200"/>
              <a:buChar char="•"/>
            </a:pPr>
            <a:r>
              <a:rPr lang="en-US" sz="2200"/>
              <a:t>As an end user, I would like to be able to see the definitions of anxiety and stress</a:t>
            </a:r>
            <a:endParaRPr sz="2200"/>
          </a:p>
        </p:txBody>
      </p:sp>
      <p:sp>
        <p:nvSpPr>
          <p:cNvPr id="219" name="Google Shape;219;p8"/>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t>User Stories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g13c36331a69_1_3"/>
          <p:cNvSpPr txBox="1"/>
          <p:nvPr>
            <p:ph type="title"/>
          </p:nvPr>
        </p:nvSpPr>
        <p:spPr>
          <a:xfrm>
            <a:off x="2975703" y="307223"/>
            <a:ext cx="7902900" cy="747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t>Prototype (Figma) User Interface Design</a:t>
            </a:r>
            <a:endParaRPr/>
          </a:p>
        </p:txBody>
      </p:sp>
      <p:pic>
        <p:nvPicPr>
          <p:cNvPr id="225" name="Google Shape;225;g13c36331a69_1_3"/>
          <p:cNvPicPr preferRelativeResize="0"/>
          <p:nvPr/>
        </p:nvPicPr>
        <p:blipFill>
          <a:blip r:embed="rId3">
            <a:alphaModFix/>
          </a:blip>
          <a:stretch>
            <a:fillRect/>
          </a:stretch>
        </p:blipFill>
        <p:spPr>
          <a:xfrm>
            <a:off x="3061850" y="1124100"/>
            <a:ext cx="8061176" cy="534042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g13c36331a69_1_8"/>
          <p:cNvSpPr txBox="1"/>
          <p:nvPr>
            <p:ph type="title"/>
          </p:nvPr>
        </p:nvSpPr>
        <p:spPr>
          <a:xfrm>
            <a:off x="2771028" y="501548"/>
            <a:ext cx="7902900" cy="747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t>Use Case - Login</a:t>
            </a:r>
            <a:endParaRPr/>
          </a:p>
        </p:txBody>
      </p:sp>
      <p:pic>
        <p:nvPicPr>
          <p:cNvPr id="231" name="Google Shape;231;g13c36331a69_1_8"/>
          <p:cNvPicPr preferRelativeResize="0"/>
          <p:nvPr/>
        </p:nvPicPr>
        <p:blipFill>
          <a:blip r:embed="rId3">
            <a:alphaModFix/>
          </a:blip>
          <a:stretch>
            <a:fillRect/>
          </a:stretch>
        </p:blipFill>
        <p:spPr>
          <a:xfrm>
            <a:off x="2771025" y="1488550"/>
            <a:ext cx="8925400" cy="47058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g13d74f9ac6e_0_0"/>
          <p:cNvSpPr txBox="1"/>
          <p:nvPr>
            <p:ph type="title"/>
          </p:nvPr>
        </p:nvSpPr>
        <p:spPr>
          <a:xfrm>
            <a:off x="2770978" y="491898"/>
            <a:ext cx="7902900" cy="7476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a:t>Sequence Diagrams</a:t>
            </a:r>
            <a:endParaRPr/>
          </a:p>
        </p:txBody>
      </p:sp>
      <p:pic>
        <p:nvPicPr>
          <p:cNvPr id="238" name="Google Shape;238;g13d74f9ac6e_0_0"/>
          <p:cNvPicPr preferRelativeResize="0"/>
          <p:nvPr/>
        </p:nvPicPr>
        <p:blipFill rotWithShape="1">
          <a:blip r:embed="rId3">
            <a:alphaModFix/>
          </a:blip>
          <a:srcRect b="0" l="9371" r="0" t="0"/>
          <a:stretch/>
        </p:blipFill>
        <p:spPr>
          <a:xfrm>
            <a:off x="3631626" y="1167147"/>
            <a:ext cx="7379371" cy="55847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11"/>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rgbClr val="3F3F3F"/>
              </a:buClr>
              <a:buSzPts val="1800"/>
              <a:buNone/>
            </a:pPr>
            <a:r>
              <a:rPr lang="en-US" sz="2200"/>
              <a:t>Each user is able to create a personalized account to keep track of their logins and mood </a:t>
            </a:r>
            <a:r>
              <a:rPr lang="en-US" sz="2200"/>
              <a:t>diary</a:t>
            </a:r>
            <a:r>
              <a:rPr lang="en-US" sz="2200"/>
              <a:t>.</a:t>
            </a:r>
            <a:endParaRPr sz="2200"/>
          </a:p>
        </p:txBody>
      </p:sp>
      <p:sp>
        <p:nvSpPr>
          <p:cNvPr id="244" name="Google Shape;244;p11"/>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Home/Login </a:t>
            </a:r>
            <a:endParaRPr/>
          </a:p>
        </p:txBody>
      </p:sp>
      <p:pic>
        <p:nvPicPr>
          <p:cNvPr id="245" name="Google Shape;245;p11"/>
          <p:cNvPicPr preferRelativeResize="0"/>
          <p:nvPr/>
        </p:nvPicPr>
        <p:blipFill>
          <a:blip r:embed="rId3">
            <a:alphaModFix/>
          </a:blip>
          <a:stretch>
            <a:fillRect/>
          </a:stretch>
        </p:blipFill>
        <p:spPr>
          <a:xfrm>
            <a:off x="7162657" y="762788"/>
            <a:ext cx="3071274" cy="546004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10"/>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rgbClr val="3F3F3F"/>
              </a:buClr>
              <a:buSzPts val="1800"/>
              <a:buNone/>
            </a:pPr>
            <a:r>
              <a:rPr lang="en-US" sz="2200"/>
              <a:t>The mood dairy allows the users to log their </a:t>
            </a:r>
            <a:r>
              <a:rPr lang="en-US" sz="2200"/>
              <a:t>daily</a:t>
            </a:r>
            <a:r>
              <a:rPr lang="en-US" sz="2200"/>
              <a:t> status.That is, how good they’re feeling along with the signs and triggered they’ve face that day.</a:t>
            </a:r>
            <a:endParaRPr sz="2200"/>
          </a:p>
        </p:txBody>
      </p:sp>
      <p:sp>
        <p:nvSpPr>
          <p:cNvPr id="251" name="Google Shape;251;p10"/>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Mood Diary</a:t>
            </a:r>
            <a:endParaRPr/>
          </a:p>
        </p:txBody>
      </p:sp>
      <p:sp>
        <p:nvSpPr>
          <p:cNvPr id="252" name="Google Shape;252;p10"/>
          <p:cNvSpPr/>
          <p:nvPr/>
        </p:nvSpPr>
        <p:spPr>
          <a:xfrm>
            <a:off x="7147375" y="753500"/>
            <a:ext cx="3077100" cy="5478600"/>
          </a:xfrm>
          <a:prstGeom prst="rect">
            <a:avLst/>
          </a:prstGeom>
          <a:solidFill>
            <a:schemeClr val="accent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53" name="Google Shape;253;p10"/>
          <p:cNvPicPr preferRelativeResize="0"/>
          <p:nvPr/>
        </p:nvPicPr>
        <p:blipFill>
          <a:blip r:embed="rId3">
            <a:alphaModFix/>
          </a:blip>
          <a:stretch>
            <a:fillRect/>
          </a:stretch>
        </p:blipFill>
        <p:spPr>
          <a:xfrm>
            <a:off x="7147377" y="753500"/>
            <a:ext cx="3077101" cy="547041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2020-08-12T18:54:24Z</dcterms:created>
  <dc:creator>Andrea Plasencia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0x010100CCBF305E6E409946AD1DA7014EE1833A</vt:lpwstr>
  </property>
</Properties>
</file>