
<file path=[Content_Types].xml><?xml version="1.0" encoding="utf-8"?>
<Types xmlns="http://schemas.openxmlformats.org/package/2006/content-types">
  <Default ContentType="image/jpeg" Extension="jpg"/>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xml"/>
  <Override ContentType="application/vnd.openxmlformats-officedocument.custom-properties+xml" PartName="/docProps/custom.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2.xml"/>
  <Override ContentType="application/vnd.openxmlformats-officedocument.presentationml.slideLayout+xml" PartName="/ppt/slideLayouts/slideLayout1.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1.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officeDocument/2006/relationships/custom-properties" Target="docProps/custom.xml"/><Relationship Id="rId2" Type="http://schemas.openxmlformats.org/package/2006/relationships/metadata/core-properties" Target="docProps/core.xml"/><Relationship Id="rId3"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strictFirstAndLastChars="0" saveSubsetFonts="1">
  <p:sldMasterIdLst>
    <p:sldMasterId id="2147483648" r:id="rId3"/>
  </p:sldMasterIdLst>
  <p:notesMasterIdLst>
    <p:notesMasterId r:id="rId4"/>
  </p:notesMasterIdLst>
  <p:sldIdLst>
    <p:sldId id="256" r:id="rId5"/>
  </p:sldIdLst>
  <p:sldSz cy="32918400" cx="438912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http://customooxmlschemas.google.com/">
      <go:slidesCustomData xmlns:go="http://customooxmlschemas.google.com/" r:id="rId6" roundtripDataSignature="AMtx7mhBawSp8hU7Mt7HZvWg5zKUfd41Ag=="/>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_rels/presentation.xml.rels><?xml version="1.0" encoding="UTF-8" standalone="yes"?><Relationships xmlns="http://schemas.openxmlformats.org/package/2006/relationships"><Relationship Id="rId1" Type="http://schemas.openxmlformats.org/officeDocument/2006/relationships/theme" Target="theme/theme2.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notesMaster" Target="notesMasters/notesMaster1.xml"/><Relationship Id="rId5" Type="http://schemas.openxmlformats.org/officeDocument/2006/relationships/slide" Target="slides/slide1.xml"/><Relationship Id="rId6" Type="http://customschemas.google.com/relationships/presentationmetadata" Target="meta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 name="Shape 20"/>
        <p:cNvGrpSpPr/>
        <p:nvPr/>
      </p:nvGrpSpPr>
      <p:grpSpPr>
        <a:xfrm>
          <a:off x="0" y="0"/>
          <a:ext cx="0" cy="0"/>
          <a:chOff x="0" y="0"/>
          <a:chExt cx="0" cy="0"/>
        </a:xfrm>
      </p:grpSpPr>
      <p:sp>
        <p:nvSpPr>
          <p:cNvPr id="21" name="Google Shape;21;p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2" name="Google Shape;22;p1: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jpg"/><Relationship Id="rId3" Type="http://schemas.openxmlformats.org/officeDocument/2006/relationships/image" Target="../media/image4.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9.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9.png"/></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2" type="blank">
  <p:cSld name="BLANK">
    <p:bg>
      <p:bgPr>
        <a:blipFill>
          <a:blip r:embed="rId2">
            <a:alphaModFix/>
          </a:blip>
          <a:stretch>
            <a:fillRect/>
          </a:stretch>
        </a:blipFill>
      </p:bgPr>
    </p:bg>
    <p:spTree>
      <p:nvGrpSpPr>
        <p:cNvPr id="6" name="Shape 6"/>
        <p:cNvGrpSpPr/>
        <p:nvPr/>
      </p:nvGrpSpPr>
      <p:grpSpPr>
        <a:xfrm>
          <a:off x="0" y="0"/>
          <a:ext cx="0" cy="0"/>
          <a:chOff x="0" y="0"/>
          <a:chExt cx="0" cy="0"/>
        </a:xfrm>
      </p:grpSpPr>
      <p:sp>
        <p:nvSpPr>
          <p:cNvPr id="7" name="Google Shape;7;p3"/>
          <p:cNvSpPr/>
          <p:nvPr/>
        </p:nvSpPr>
        <p:spPr>
          <a:xfrm>
            <a:off x="0" y="29233911"/>
            <a:ext cx="43891200" cy="395021"/>
          </a:xfrm>
          <a:prstGeom prst="rect">
            <a:avLst/>
          </a:prstGeom>
          <a:solidFill>
            <a:srgbClr val="00FFFF"/>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6480" u="none" cap="none" strike="noStrike">
              <a:solidFill>
                <a:schemeClr val="lt1"/>
              </a:solidFill>
              <a:latin typeface="Calibri"/>
              <a:ea typeface="Calibri"/>
              <a:cs typeface="Calibri"/>
              <a:sym typeface="Calibri"/>
            </a:endParaRPr>
          </a:p>
        </p:txBody>
      </p:sp>
      <p:sp>
        <p:nvSpPr>
          <p:cNvPr id="8" name="Google Shape;8;p3"/>
          <p:cNvSpPr txBox="1"/>
          <p:nvPr/>
        </p:nvSpPr>
        <p:spPr>
          <a:xfrm>
            <a:off x="28889373" y="31366048"/>
            <a:ext cx="14007606" cy="707886"/>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0" i="0" lang="en-US" sz="4000" u="none" cap="none" strike="noStrike">
                <a:solidFill>
                  <a:srgbClr val="AEABAB"/>
                </a:solidFill>
                <a:latin typeface="Arial"/>
                <a:ea typeface="Arial"/>
                <a:cs typeface="Arial"/>
                <a:sym typeface="Arial"/>
              </a:rPr>
              <a:t>FLORIDA INTERNATIONAL UNIVERSITY</a:t>
            </a:r>
            <a:endParaRPr/>
          </a:p>
        </p:txBody>
      </p:sp>
      <p:pic>
        <p:nvPicPr>
          <p:cNvPr descr="A picture containing drawing&#10;&#10;Description automatically generated" id="9" name="Google Shape;9;p3"/>
          <p:cNvPicPr preferRelativeResize="0"/>
          <p:nvPr/>
        </p:nvPicPr>
        <p:blipFill rotWithShape="1">
          <a:blip r:embed="rId3">
            <a:alphaModFix/>
          </a:blip>
          <a:srcRect b="0" l="0" r="0" t="0"/>
          <a:stretch/>
        </p:blipFill>
        <p:spPr>
          <a:xfrm>
            <a:off x="994221" y="30229645"/>
            <a:ext cx="2646812" cy="2272806"/>
          </a:xfrm>
          <a:prstGeom prst="rect">
            <a:avLst/>
          </a:prstGeom>
          <a:noFill/>
          <a:ln>
            <a:noFill/>
          </a:ln>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p:cSld name="Title Slide">
    <p:spTree>
      <p:nvGrpSpPr>
        <p:cNvPr id="10" name="Shape 10"/>
        <p:cNvGrpSpPr/>
        <p:nvPr/>
      </p:nvGrpSpPr>
      <p:grpSpPr>
        <a:xfrm>
          <a:off x="0" y="0"/>
          <a:ext cx="0" cy="0"/>
          <a:chOff x="0" y="0"/>
          <a:chExt cx="0" cy="0"/>
        </a:xfrm>
      </p:grpSpPr>
      <p:pic>
        <p:nvPicPr>
          <p:cNvPr descr="A picture containing drawing&#10;&#10;Description automatically generated" id="11" name="Google Shape;11;p4"/>
          <p:cNvPicPr preferRelativeResize="0"/>
          <p:nvPr/>
        </p:nvPicPr>
        <p:blipFill rotWithShape="1">
          <a:blip r:embed="rId2">
            <a:alphaModFix/>
          </a:blip>
          <a:srcRect b="0" l="0" r="0" t="0"/>
          <a:stretch/>
        </p:blipFill>
        <p:spPr>
          <a:xfrm>
            <a:off x="1196797" y="1016276"/>
            <a:ext cx="3641446" cy="3126894"/>
          </a:xfrm>
          <a:prstGeom prst="rect">
            <a:avLst/>
          </a:prstGeom>
          <a:noFill/>
          <a:ln>
            <a:noFill/>
          </a:ln>
        </p:spPr>
      </p:pic>
      <p:sp>
        <p:nvSpPr>
          <p:cNvPr id="12" name="Google Shape;12;p4"/>
          <p:cNvSpPr txBox="1"/>
          <p:nvPr/>
        </p:nvSpPr>
        <p:spPr>
          <a:xfrm>
            <a:off x="28889373" y="31366048"/>
            <a:ext cx="14007606" cy="707886"/>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4000">
                <a:solidFill>
                  <a:srgbClr val="AEABAB"/>
                </a:solidFill>
                <a:latin typeface="Arial"/>
                <a:ea typeface="Arial"/>
                <a:cs typeface="Arial"/>
                <a:sym typeface="Arial"/>
              </a:rPr>
              <a:t>FLORIDA INTERNATIONAL UNIVERSITY</a:t>
            </a:r>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Blank4">
  <p:cSld name="1_Blank4">
    <p:bg>
      <p:bgPr>
        <a:solidFill>
          <a:srgbClr val="F2F2F2"/>
        </a:solidFill>
      </p:bgPr>
    </p:bg>
    <p:spTree>
      <p:nvGrpSpPr>
        <p:cNvPr id="13" name="Shape 13"/>
        <p:cNvGrpSpPr/>
        <p:nvPr/>
      </p:nvGrpSpPr>
      <p:grpSpPr>
        <a:xfrm>
          <a:off x="0" y="0"/>
          <a:ext cx="0" cy="0"/>
          <a:chOff x="0" y="0"/>
          <a:chExt cx="0" cy="0"/>
        </a:xfrm>
      </p:grpSpPr>
      <p:pic>
        <p:nvPicPr>
          <p:cNvPr descr="A close up of a sign&#10;&#10;Description automatically generated" id="14" name="Google Shape;14;p5"/>
          <p:cNvPicPr preferRelativeResize="0"/>
          <p:nvPr/>
        </p:nvPicPr>
        <p:blipFill rotWithShape="1">
          <a:blip r:embed="rId2">
            <a:alphaModFix/>
          </a:blip>
          <a:srcRect b="0" l="0" r="0" t="0"/>
          <a:stretch/>
        </p:blipFill>
        <p:spPr>
          <a:xfrm>
            <a:off x="1097308" y="1089188"/>
            <a:ext cx="3641448" cy="3126894"/>
          </a:xfrm>
          <a:prstGeom prst="rect">
            <a:avLst/>
          </a:prstGeom>
          <a:noFill/>
          <a:ln>
            <a:noFill/>
          </a:ln>
        </p:spPr>
      </p:pic>
      <p:sp>
        <p:nvSpPr>
          <p:cNvPr id="15" name="Google Shape;15;p5"/>
          <p:cNvSpPr txBox="1"/>
          <p:nvPr/>
        </p:nvSpPr>
        <p:spPr>
          <a:xfrm>
            <a:off x="28889373" y="31366048"/>
            <a:ext cx="14007606" cy="707886"/>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4000">
                <a:solidFill>
                  <a:srgbClr val="AEABAB"/>
                </a:solidFill>
                <a:latin typeface="Arial"/>
                <a:ea typeface="Arial"/>
                <a:cs typeface="Arial"/>
                <a:sym typeface="Arial"/>
              </a:rPr>
              <a:t>FLORIDA INTERNATIONAL UNIVERSITY</a:t>
            </a:r>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Blank4">
  <p:cSld name="2_Blank4">
    <p:bg>
      <p:bgPr>
        <a:solidFill>
          <a:srgbClr val="F2F2F2"/>
        </a:solidFill>
      </p:bgPr>
    </p:bg>
    <p:spTree>
      <p:nvGrpSpPr>
        <p:cNvPr id="16" name="Shape 16"/>
        <p:cNvGrpSpPr/>
        <p:nvPr/>
      </p:nvGrpSpPr>
      <p:grpSpPr>
        <a:xfrm>
          <a:off x="0" y="0"/>
          <a:ext cx="0" cy="0"/>
          <a:chOff x="0" y="0"/>
          <a:chExt cx="0" cy="0"/>
        </a:xfrm>
      </p:grpSpPr>
      <p:pic>
        <p:nvPicPr>
          <p:cNvPr descr="A close up of a sign&#10;&#10;Description automatically generated" id="17" name="Google Shape;17;p6"/>
          <p:cNvPicPr preferRelativeResize="0"/>
          <p:nvPr/>
        </p:nvPicPr>
        <p:blipFill rotWithShape="1">
          <a:blip r:embed="rId2">
            <a:alphaModFix/>
          </a:blip>
          <a:srcRect b="0" l="0" r="0" t="0"/>
          <a:stretch/>
        </p:blipFill>
        <p:spPr>
          <a:xfrm>
            <a:off x="994221" y="30227620"/>
            <a:ext cx="2651530" cy="2276856"/>
          </a:xfrm>
          <a:prstGeom prst="rect">
            <a:avLst/>
          </a:prstGeom>
          <a:noFill/>
          <a:ln>
            <a:noFill/>
          </a:ln>
        </p:spPr>
      </p:pic>
      <p:sp>
        <p:nvSpPr>
          <p:cNvPr id="18" name="Google Shape;18;p6"/>
          <p:cNvSpPr txBox="1"/>
          <p:nvPr/>
        </p:nvSpPr>
        <p:spPr>
          <a:xfrm>
            <a:off x="28889373" y="31366048"/>
            <a:ext cx="14007606" cy="707886"/>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4000">
                <a:solidFill>
                  <a:srgbClr val="AEABAB"/>
                </a:solidFill>
                <a:latin typeface="Arial"/>
                <a:ea typeface="Arial"/>
                <a:cs typeface="Arial"/>
                <a:sym typeface="Arial"/>
              </a:rPr>
              <a:t>FLORIDA INTERNATIONAL UNIVERSITY</a:t>
            </a:r>
            <a:endParaRPr/>
          </a:p>
        </p:txBody>
      </p:sp>
      <p:sp>
        <p:nvSpPr>
          <p:cNvPr id="19" name="Google Shape;19;p6"/>
          <p:cNvSpPr/>
          <p:nvPr/>
        </p:nvSpPr>
        <p:spPr>
          <a:xfrm>
            <a:off x="0" y="29233911"/>
            <a:ext cx="43891200" cy="395021"/>
          </a:xfrm>
          <a:prstGeom prst="rect">
            <a:avLst/>
          </a:prstGeom>
          <a:solidFill>
            <a:srgbClr val="081E3F"/>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6480">
              <a:solidFill>
                <a:schemeClr val="lt1"/>
              </a:solidFill>
              <a:latin typeface="Calibri"/>
              <a:ea typeface="Calibri"/>
              <a:cs typeface="Calibri"/>
              <a:sym typeface="Calibri"/>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image" Target="../media/image6.jpg"/><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5" Type="http://schemas.openxmlformats.org/officeDocument/2006/relationships/slideLayout" Target="../slideLayouts/slideLayout4.xml"/><Relationship Id="rId6"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1">
            <a:alphaModFix/>
          </a:blip>
          <a:stretch>
            <a:fillRect/>
          </a:stretch>
        </a:blipFill>
      </p:bgPr>
    </p:bg>
    <p:spTree>
      <p:nvGrpSpPr>
        <p:cNvPr id="5" name="Shape 5"/>
        <p:cNvGrpSpPr/>
        <p:nvPr/>
      </p:nvGrpSpPr>
      <p:grpSpPr>
        <a:xfrm>
          <a:off x="0" y="0"/>
          <a:ext cx="0" cy="0"/>
          <a:chOff x="0" y="0"/>
          <a:chExt cx="0" cy="0"/>
        </a:xfrm>
      </p:grpSpPr>
    </p:spTree>
  </p:cSld>
  <p:clrMap accent1="accent1" accent2="accent2" accent3="accent3" accent4="accent4" accent5="accent5" accent6="accent6" bg1="lt1" bg2="dk2" tx1="dk1" tx2="lt2" folHlink="folHlink" hlink="hlink"/>
  <p:sldLayoutIdLst>
    <p:sldLayoutId id="2147483649" r:id="rId2"/>
    <p:sldLayoutId id="2147483650" r:id="rId3"/>
    <p:sldLayoutId id="2147483651" r:id="rId4"/>
    <p:sldLayoutId id="2147483652" r:id="rId5"/>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2.jpg"/><Relationship Id="rId4" Type="http://schemas.openxmlformats.org/officeDocument/2006/relationships/hyperlink" Target="https://www.mhanational.org/issues/state-mental-health-america" TargetMode="External"/><Relationship Id="rId10" Type="http://schemas.openxmlformats.org/officeDocument/2006/relationships/image" Target="../media/image10.png"/><Relationship Id="rId9" Type="http://schemas.openxmlformats.org/officeDocument/2006/relationships/image" Target="../media/image7.png"/><Relationship Id="rId5" Type="http://schemas.openxmlformats.org/officeDocument/2006/relationships/image" Target="../media/image11.png"/><Relationship Id="rId6" Type="http://schemas.openxmlformats.org/officeDocument/2006/relationships/image" Target="../media/image8.png"/><Relationship Id="rId7" Type="http://schemas.openxmlformats.org/officeDocument/2006/relationships/image" Target="../media/image1.png"/><Relationship Id="rId8" Type="http://schemas.openxmlformats.org/officeDocument/2006/relationships/image" Target="../media/image12.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23" name="Shape 23"/>
        <p:cNvGrpSpPr/>
        <p:nvPr/>
      </p:nvGrpSpPr>
      <p:grpSpPr>
        <a:xfrm>
          <a:off x="0" y="0"/>
          <a:ext cx="0" cy="0"/>
          <a:chOff x="0" y="0"/>
          <a:chExt cx="0" cy="0"/>
        </a:xfrm>
      </p:grpSpPr>
      <p:sp>
        <p:nvSpPr>
          <p:cNvPr id="24" name="Google Shape;24;p1"/>
          <p:cNvSpPr txBox="1"/>
          <p:nvPr/>
        </p:nvSpPr>
        <p:spPr>
          <a:xfrm>
            <a:off x="9601200" y="221798"/>
            <a:ext cx="24688800" cy="3385542"/>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i="0" lang="en-US" sz="8000" u="none" cap="none" strike="noStrike">
                <a:solidFill>
                  <a:schemeClr val="lt1"/>
                </a:solidFill>
                <a:latin typeface="Arial"/>
                <a:ea typeface="Arial"/>
                <a:cs typeface="Arial"/>
                <a:sym typeface="Arial"/>
              </a:rPr>
              <a:t>FIU Knight Foundation School of Computing and Information Sciences</a:t>
            </a:r>
            <a:endParaRPr/>
          </a:p>
          <a:p>
            <a:pPr indent="0" lvl="0" marL="0" marR="0" rtl="0" algn="ctr">
              <a:spcBef>
                <a:spcPts val="0"/>
              </a:spcBef>
              <a:spcAft>
                <a:spcPts val="0"/>
              </a:spcAft>
              <a:buNone/>
            </a:pPr>
            <a:r>
              <a:rPr b="0" i="1" lang="en-US" sz="5400" u="none" cap="none" strike="noStrike">
                <a:solidFill>
                  <a:schemeClr val="lt1"/>
                </a:solidFill>
                <a:latin typeface="Arial"/>
                <a:ea typeface="Arial"/>
                <a:cs typeface="Arial"/>
                <a:sym typeface="Arial"/>
              </a:rPr>
              <a:t>Summer 2022 Capstone I Project</a:t>
            </a:r>
            <a:endParaRPr/>
          </a:p>
        </p:txBody>
      </p:sp>
      <p:sp>
        <p:nvSpPr>
          <p:cNvPr id="25" name="Google Shape;25;p1"/>
          <p:cNvSpPr txBox="1"/>
          <p:nvPr/>
        </p:nvSpPr>
        <p:spPr>
          <a:xfrm>
            <a:off x="4343400" y="3352578"/>
            <a:ext cx="35204400" cy="3228975"/>
          </a:xfrm>
          <a:prstGeom prst="rect">
            <a:avLst/>
          </a:prstGeom>
          <a:noFill/>
          <a:ln>
            <a:noFill/>
          </a:ln>
        </p:spPr>
        <p:txBody>
          <a:bodyPr anchorCtr="0" anchor="t" bIns="36975" lIns="73975" spcFirstLastPara="1" rIns="73975" wrap="square" tIns="36975">
            <a:spAutoFit/>
          </a:bodyPr>
          <a:lstStyle/>
          <a:p>
            <a:pPr indent="0" lvl="0" marL="0" marR="0" rtl="0" algn="ctr">
              <a:spcBef>
                <a:spcPts val="0"/>
              </a:spcBef>
              <a:spcAft>
                <a:spcPts val="0"/>
              </a:spcAft>
              <a:buClr>
                <a:srgbClr val="00FFFF"/>
              </a:buClr>
              <a:buSzPts val="10000"/>
              <a:buFont typeface="Arial"/>
              <a:buNone/>
            </a:pPr>
            <a:r>
              <a:rPr b="1" i="0" lang="en-US" sz="10000" u="none" cap="none" strike="noStrike">
                <a:solidFill>
                  <a:srgbClr val="00FFFF"/>
                </a:solidFill>
                <a:latin typeface="Arial"/>
                <a:ea typeface="Arial"/>
                <a:cs typeface="Arial"/>
                <a:sym typeface="Arial"/>
              </a:rPr>
              <a:t>Stress and Anxiety Self Management App</a:t>
            </a:r>
            <a:endParaRPr/>
          </a:p>
          <a:p>
            <a:pPr indent="0" lvl="0" marL="0" marR="0" rtl="0" algn="ctr">
              <a:spcBef>
                <a:spcPts val="0"/>
              </a:spcBef>
              <a:spcAft>
                <a:spcPts val="0"/>
              </a:spcAft>
              <a:buClr>
                <a:schemeClr val="lt1"/>
              </a:buClr>
              <a:buSzPts val="3500"/>
              <a:buFont typeface="Arial"/>
              <a:buNone/>
            </a:pPr>
            <a:r>
              <a:rPr b="1" i="0" lang="en-US" sz="3500" u="none" cap="none" strike="noStrike">
                <a:solidFill>
                  <a:schemeClr val="lt1"/>
                </a:solidFill>
                <a:latin typeface="Arial"/>
                <a:ea typeface="Arial"/>
                <a:cs typeface="Arial"/>
                <a:sym typeface="Arial"/>
              </a:rPr>
              <a:t>Students: </a:t>
            </a:r>
            <a:r>
              <a:rPr b="0" i="0" lang="en-US" sz="3500" u="none" cap="none" strike="noStrike">
                <a:solidFill>
                  <a:schemeClr val="lt1"/>
                </a:solidFill>
                <a:latin typeface="Arial"/>
                <a:ea typeface="Arial"/>
                <a:cs typeface="Arial"/>
                <a:sym typeface="Arial"/>
              </a:rPr>
              <a:t>Martin Moreano, Erick Rivera, Santiago Aday, James Bustos</a:t>
            </a:r>
            <a:endParaRPr/>
          </a:p>
          <a:p>
            <a:pPr indent="0" lvl="0" marL="0" marR="0" rtl="0" algn="ctr">
              <a:spcBef>
                <a:spcPts val="0"/>
              </a:spcBef>
              <a:spcAft>
                <a:spcPts val="0"/>
              </a:spcAft>
              <a:buClr>
                <a:schemeClr val="lt1"/>
              </a:buClr>
              <a:buSzPts val="3500"/>
              <a:buFont typeface="Arial"/>
              <a:buNone/>
            </a:pPr>
            <a:r>
              <a:rPr b="1" i="0" lang="en-US" sz="3500" u="none" cap="none" strike="noStrike">
                <a:solidFill>
                  <a:schemeClr val="lt1"/>
                </a:solidFill>
                <a:latin typeface="Arial"/>
                <a:ea typeface="Arial"/>
                <a:cs typeface="Arial"/>
                <a:sym typeface="Arial"/>
              </a:rPr>
              <a:t>Mentor:</a:t>
            </a:r>
            <a:r>
              <a:rPr b="1" i="1" lang="en-US" sz="3500" u="none" cap="none" strike="noStrike">
                <a:solidFill>
                  <a:schemeClr val="lt1"/>
                </a:solidFill>
                <a:latin typeface="Arial"/>
                <a:ea typeface="Arial"/>
                <a:cs typeface="Arial"/>
                <a:sym typeface="Arial"/>
              </a:rPr>
              <a:t> </a:t>
            </a:r>
            <a:r>
              <a:rPr b="0" i="1" lang="en-US" sz="3500" u="none" cap="none" strike="noStrike">
                <a:solidFill>
                  <a:schemeClr val="lt1"/>
                </a:solidFill>
                <a:latin typeface="Arial"/>
                <a:ea typeface="Arial"/>
                <a:cs typeface="Arial"/>
                <a:sym typeface="Arial"/>
              </a:rPr>
              <a:t>Liane Sangollo</a:t>
            </a:r>
            <a:r>
              <a:rPr b="0" i="0" lang="en-US" sz="3500" u="none" cap="none" strike="noStrike">
                <a:solidFill>
                  <a:schemeClr val="lt1"/>
                </a:solidFill>
                <a:latin typeface="Arial"/>
                <a:ea typeface="Arial"/>
                <a:cs typeface="Arial"/>
                <a:sym typeface="Arial"/>
              </a:rPr>
              <a:t>,</a:t>
            </a:r>
            <a:r>
              <a:rPr b="0" i="1" lang="en-US" sz="3500" u="none" cap="none" strike="noStrike">
                <a:solidFill>
                  <a:schemeClr val="lt1"/>
                </a:solidFill>
                <a:latin typeface="Arial"/>
                <a:ea typeface="Arial"/>
                <a:cs typeface="Arial"/>
                <a:sym typeface="Arial"/>
              </a:rPr>
              <a:t> Manuel Kamboykos</a:t>
            </a:r>
            <a:endParaRPr b="0" i="0" sz="3500" u="none" cap="none" strike="noStrike">
              <a:solidFill>
                <a:schemeClr val="lt1"/>
              </a:solidFill>
              <a:latin typeface="Arial"/>
              <a:ea typeface="Arial"/>
              <a:cs typeface="Arial"/>
              <a:sym typeface="Arial"/>
            </a:endParaRPr>
          </a:p>
          <a:p>
            <a:pPr indent="0" lvl="0" marL="0" marR="0" rtl="0" algn="ctr">
              <a:spcBef>
                <a:spcPts val="0"/>
              </a:spcBef>
              <a:spcAft>
                <a:spcPts val="0"/>
              </a:spcAft>
              <a:buClr>
                <a:schemeClr val="lt1"/>
              </a:buClr>
              <a:buSzPts val="3500"/>
              <a:buFont typeface="Arial"/>
              <a:buNone/>
            </a:pPr>
            <a:r>
              <a:rPr b="1" i="0" lang="en-US" sz="3500" u="none" cap="none" strike="noStrike">
                <a:solidFill>
                  <a:schemeClr val="lt1"/>
                </a:solidFill>
                <a:latin typeface="Arial"/>
                <a:ea typeface="Arial"/>
                <a:cs typeface="Arial"/>
                <a:sym typeface="Arial"/>
              </a:rPr>
              <a:t>Instructor/Faculty:</a:t>
            </a:r>
            <a:r>
              <a:rPr b="1" i="1" lang="en-US" sz="3500" u="none" cap="none" strike="noStrike">
                <a:solidFill>
                  <a:schemeClr val="lt1"/>
                </a:solidFill>
                <a:latin typeface="Arial"/>
                <a:ea typeface="Arial"/>
                <a:cs typeface="Arial"/>
                <a:sym typeface="Arial"/>
              </a:rPr>
              <a:t> </a:t>
            </a:r>
            <a:r>
              <a:rPr b="0" i="1" lang="en-US" sz="3500" u="none" cap="none" strike="noStrike">
                <a:solidFill>
                  <a:schemeClr val="lt1"/>
                </a:solidFill>
                <a:latin typeface="Arial"/>
                <a:ea typeface="Arial"/>
                <a:cs typeface="Arial"/>
                <a:sym typeface="Arial"/>
              </a:rPr>
              <a:t>Dr, Masoud Sadjadi, </a:t>
            </a:r>
            <a:r>
              <a:rPr b="0" i="0" lang="en-US" sz="3500" u="none" cap="none" strike="noStrike">
                <a:solidFill>
                  <a:schemeClr val="lt1"/>
                </a:solidFill>
                <a:latin typeface="Arial"/>
                <a:ea typeface="Arial"/>
                <a:cs typeface="Arial"/>
                <a:sym typeface="Arial"/>
              </a:rPr>
              <a:t>Florida International University</a:t>
            </a:r>
            <a:endParaRPr/>
          </a:p>
        </p:txBody>
      </p:sp>
      <p:sp>
        <p:nvSpPr>
          <p:cNvPr id="26" name="Google Shape;26;p1"/>
          <p:cNvSpPr txBox="1"/>
          <p:nvPr/>
        </p:nvSpPr>
        <p:spPr>
          <a:xfrm>
            <a:off x="7732054" y="31318197"/>
            <a:ext cx="21444395" cy="813376"/>
          </a:xfrm>
          <a:prstGeom prst="rect">
            <a:avLst/>
          </a:prstGeom>
          <a:noFill/>
          <a:ln>
            <a:noFill/>
          </a:ln>
        </p:spPr>
        <p:txBody>
          <a:bodyPr anchorCtr="0" anchor="t" bIns="36975" lIns="73975" spcFirstLastPara="1" rIns="73975" wrap="square" tIns="36975">
            <a:spAutoFit/>
          </a:bodyPr>
          <a:lstStyle/>
          <a:p>
            <a:pPr indent="0" lvl="0" marL="0" marR="0" rtl="0" algn="l">
              <a:spcBef>
                <a:spcPts val="0"/>
              </a:spcBef>
              <a:spcAft>
                <a:spcPts val="0"/>
              </a:spcAft>
              <a:buClr>
                <a:srgbClr val="3333CC"/>
              </a:buClr>
              <a:buSzPts val="2400"/>
              <a:buFont typeface="Arial"/>
              <a:buNone/>
            </a:pPr>
            <a:r>
              <a:rPr b="0" i="0" lang="en-US" sz="2400" u="none" cap="none" strike="noStrike">
                <a:solidFill>
                  <a:schemeClr val="lt2"/>
                </a:solidFill>
                <a:latin typeface="Arial"/>
                <a:ea typeface="Arial"/>
                <a:cs typeface="Arial"/>
                <a:sym typeface="Arial"/>
              </a:rPr>
              <a:t>The material presented in this poster is based upon the work supported by Liane Sangollo. We/I thank Manuel Kamboykos for his/her/their assistance and mentorship that I/we received throughout the Capstone I Project.</a:t>
            </a:r>
            <a:endParaRPr/>
          </a:p>
        </p:txBody>
      </p:sp>
      <p:sp>
        <p:nvSpPr>
          <p:cNvPr id="27" name="Google Shape;27;p1"/>
          <p:cNvSpPr txBox="1"/>
          <p:nvPr/>
        </p:nvSpPr>
        <p:spPr>
          <a:xfrm>
            <a:off x="7732054" y="30770278"/>
            <a:ext cx="4578237" cy="547919"/>
          </a:xfrm>
          <a:prstGeom prst="rect">
            <a:avLst/>
          </a:prstGeom>
          <a:noFill/>
          <a:ln>
            <a:noFill/>
          </a:ln>
        </p:spPr>
        <p:txBody>
          <a:bodyPr anchorCtr="0" anchor="t" bIns="36975" lIns="73975" spcFirstLastPara="1" rIns="73975" wrap="square" tIns="36975">
            <a:spAutoFit/>
          </a:bodyPr>
          <a:lstStyle/>
          <a:p>
            <a:pPr indent="0" lvl="0" marL="0" marR="0" rtl="0" algn="ctr">
              <a:spcBef>
                <a:spcPts val="0"/>
              </a:spcBef>
              <a:spcAft>
                <a:spcPts val="0"/>
              </a:spcAft>
              <a:buNone/>
            </a:pPr>
            <a:r>
              <a:rPr b="1" i="0" lang="en-US" sz="3075" u="none" cap="none" strike="noStrike">
                <a:solidFill>
                  <a:srgbClr val="00FFFF"/>
                </a:solidFill>
                <a:latin typeface="Arial"/>
                <a:ea typeface="Arial"/>
                <a:cs typeface="Arial"/>
                <a:sym typeface="Arial"/>
              </a:rPr>
              <a:t>ACKNOWLEDGEMENT</a:t>
            </a:r>
            <a:endParaRPr/>
          </a:p>
        </p:txBody>
      </p:sp>
      <p:sp>
        <p:nvSpPr>
          <p:cNvPr id="28" name="Google Shape;28;p1"/>
          <p:cNvSpPr txBox="1"/>
          <p:nvPr/>
        </p:nvSpPr>
        <p:spPr>
          <a:xfrm>
            <a:off x="3846424" y="6920475"/>
            <a:ext cx="8205300" cy="6227700"/>
          </a:xfrm>
          <a:prstGeom prst="rect">
            <a:avLst/>
          </a:prstGeom>
          <a:noFill/>
          <a:ln>
            <a:noFill/>
          </a:ln>
        </p:spPr>
        <p:txBody>
          <a:bodyPr anchorCtr="0" anchor="t" bIns="36975" lIns="73975" spcFirstLastPara="1" rIns="73975" wrap="square" tIns="36975">
            <a:spAutoFit/>
          </a:bodyPr>
          <a:lstStyle/>
          <a:p>
            <a:pPr indent="0" lvl="0" marL="0" marR="0" rtl="0" algn="ctr">
              <a:spcBef>
                <a:spcPts val="0"/>
              </a:spcBef>
              <a:spcAft>
                <a:spcPts val="0"/>
              </a:spcAft>
              <a:buNone/>
            </a:pPr>
            <a:r>
              <a:rPr b="1" i="0" lang="en-US" sz="3075" u="none" cap="none" strike="noStrike">
                <a:solidFill>
                  <a:schemeClr val="lt2"/>
                </a:solidFill>
                <a:latin typeface="Arial"/>
                <a:ea typeface="Arial"/>
                <a:cs typeface="Arial"/>
                <a:sym typeface="Arial"/>
              </a:rPr>
              <a:t>PROBLEM</a:t>
            </a:r>
            <a:endParaRPr b="1" i="0" sz="3075" u="none" cap="none" strike="noStrike">
              <a:solidFill>
                <a:schemeClr val="lt2"/>
              </a:solidFill>
              <a:latin typeface="Arial"/>
              <a:ea typeface="Arial"/>
              <a:cs typeface="Arial"/>
              <a:sym typeface="Arial"/>
            </a:endParaRPr>
          </a:p>
          <a:p>
            <a:pPr indent="0" lvl="0" marL="0" marR="0" rtl="0" algn="l">
              <a:spcBef>
                <a:spcPts val="0"/>
              </a:spcBef>
              <a:spcAft>
                <a:spcPts val="0"/>
              </a:spcAft>
              <a:buNone/>
            </a:pPr>
            <a:r>
              <a:rPr lang="en-US" sz="3075">
                <a:solidFill>
                  <a:schemeClr val="lt2"/>
                </a:solidFill>
              </a:rPr>
              <a:t>As society progresses with social media and events like the 2019 COVID-19 Pandemic, mental health has become an increasing problem. A study performed by Mental Health America found that in 2017, 40 million Americans have a mental health condition with estimates in 2019 increasing by 25% to 50 million Americans [1]. To help give those who may or may not have any mental health issues, the Stress and </a:t>
            </a:r>
            <a:r>
              <a:rPr lang="en-US" sz="3075">
                <a:solidFill>
                  <a:schemeClr val="lt2"/>
                </a:solidFill>
              </a:rPr>
              <a:t>Anxiety</a:t>
            </a:r>
            <a:r>
              <a:rPr lang="en-US" sz="3075">
                <a:solidFill>
                  <a:schemeClr val="lt2"/>
                </a:solidFill>
              </a:rPr>
              <a:t> Self Management App will allow its users to have a sense of relief.</a:t>
            </a:r>
            <a:endParaRPr sz="3075">
              <a:solidFill>
                <a:schemeClr val="lt2"/>
              </a:solidFill>
            </a:endParaRPr>
          </a:p>
        </p:txBody>
      </p:sp>
      <p:sp>
        <p:nvSpPr>
          <p:cNvPr id="29" name="Google Shape;29;p1"/>
          <p:cNvSpPr txBox="1"/>
          <p:nvPr/>
        </p:nvSpPr>
        <p:spPr>
          <a:xfrm>
            <a:off x="17427534" y="6912545"/>
            <a:ext cx="9999900" cy="3150600"/>
          </a:xfrm>
          <a:prstGeom prst="rect">
            <a:avLst/>
          </a:prstGeom>
          <a:noFill/>
          <a:ln>
            <a:noFill/>
          </a:ln>
        </p:spPr>
        <p:txBody>
          <a:bodyPr anchorCtr="0" anchor="t" bIns="36975" lIns="73975" spcFirstLastPara="1" rIns="73975" wrap="square" tIns="36975">
            <a:spAutoFit/>
          </a:bodyPr>
          <a:lstStyle/>
          <a:p>
            <a:pPr indent="0" lvl="0" marL="0" marR="0" rtl="0" algn="ctr">
              <a:spcBef>
                <a:spcPts val="0"/>
              </a:spcBef>
              <a:spcAft>
                <a:spcPts val="0"/>
              </a:spcAft>
              <a:buNone/>
            </a:pPr>
            <a:r>
              <a:rPr b="1" i="0" lang="en-US" sz="3075" u="none" cap="none" strike="noStrike">
                <a:solidFill>
                  <a:schemeClr val="lt2"/>
                </a:solidFill>
                <a:latin typeface="Arial"/>
                <a:ea typeface="Arial"/>
                <a:cs typeface="Arial"/>
                <a:sym typeface="Arial"/>
              </a:rPr>
              <a:t>CURRENT SYSTEM</a:t>
            </a:r>
            <a:endParaRPr/>
          </a:p>
          <a:p>
            <a:pPr indent="0" lvl="0" marL="0" marR="0" rtl="0" algn="l">
              <a:spcBef>
                <a:spcPts val="1538"/>
              </a:spcBef>
              <a:spcAft>
                <a:spcPts val="0"/>
              </a:spcAft>
              <a:buNone/>
            </a:pPr>
            <a:r>
              <a:rPr b="0" i="0" lang="en-US" sz="3075" u="none" cap="none" strike="noStrike">
                <a:solidFill>
                  <a:schemeClr val="lt2"/>
                </a:solidFill>
                <a:latin typeface="Arial"/>
                <a:ea typeface="Arial"/>
                <a:cs typeface="Arial"/>
                <a:sym typeface="Arial"/>
              </a:rPr>
              <a:t>The current system in use for the Stress and Anxiety Self Management App is React-Native along with React-Native-Cli. Using React-Native, its available for both iOS and Android users. The app uses Firebase to handle the back-end of the app as well as account authentication. </a:t>
            </a:r>
            <a:endParaRPr/>
          </a:p>
        </p:txBody>
      </p:sp>
      <p:sp>
        <p:nvSpPr>
          <p:cNvPr id="30" name="Google Shape;30;p1"/>
          <p:cNvSpPr txBox="1"/>
          <p:nvPr/>
        </p:nvSpPr>
        <p:spPr>
          <a:xfrm>
            <a:off x="31070144" y="6587460"/>
            <a:ext cx="8477655" cy="7882619"/>
          </a:xfrm>
          <a:prstGeom prst="rect">
            <a:avLst/>
          </a:prstGeom>
          <a:noFill/>
          <a:ln>
            <a:noFill/>
          </a:ln>
        </p:spPr>
        <p:txBody>
          <a:bodyPr anchorCtr="0" anchor="t" bIns="36975" lIns="73975" spcFirstLastPara="1" rIns="73975" wrap="square" tIns="36975">
            <a:spAutoFit/>
          </a:bodyPr>
          <a:lstStyle/>
          <a:p>
            <a:pPr indent="0" lvl="0" marL="0" marR="0" rtl="0" algn="ctr">
              <a:spcBef>
                <a:spcPts val="0"/>
              </a:spcBef>
              <a:spcAft>
                <a:spcPts val="0"/>
              </a:spcAft>
              <a:buNone/>
            </a:pPr>
            <a:r>
              <a:rPr b="1" i="0" lang="en-US" sz="3075" u="none" cap="none" strike="noStrike">
                <a:solidFill>
                  <a:schemeClr val="lt2"/>
                </a:solidFill>
                <a:latin typeface="Arial"/>
                <a:ea typeface="Arial"/>
                <a:cs typeface="Arial"/>
                <a:sym typeface="Arial"/>
              </a:rPr>
              <a:t>REQUIREMENTS</a:t>
            </a:r>
            <a:endParaRPr/>
          </a:p>
          <a:p>
            <a:pPr indent="0" lvl="0" marL="0" marR="0" rtl="0" algn="ctr">
              <a:spcBef>
                <a:spcPts val="1538"/>
              </a:spcBef>
              <a:spcAft>
                <a:spcPts val="0"/>
              </a:spcAft>
              <a:buNone/>
            </a:pPr>
            <a:r>
              <a:rPr b="1" i="0" lang="en-US" sz="3075" u="none" cap="none" strike="noStrike">
                <a:solidFill>
                  <a:schemeClr val="lt2"/>
                </a:solidFill>
                <a:latin typeface="Arial"/>
                <a:ea typeface="Arial"/>
                <a:cs typeface="Arial"/>
                <a:sym typeface="Arial"/>
              </a:rPr>
              <a:t>A Windows or macOS PC that can run the Android version and only a macOS PC to run the iOS version. </a:t>
            </a:r>
            <a:endParaRPr/>
          </a:p>
          <a:p>
            <a:pPr indent="0" lvl="0" marL="0" marR="0" rtl="0" algn="l">
              <a:spcBef>
                <a:spcPts val="1538"/>
              </a:spcBef>
              <a:spcAft>
                <a:spcPts val="0"/>
              </a:spcAft>
              <a:buNone/>
            </a:pPr>
            <a:r>
              <a:rPr b="1" i="0" lang="en-US" sz="3075" u="none" cap="none" strike="noStrike">
                <a:solidFill>
                  <a:schemeClr val="lt2"/>
                </a:solidFill>
                <a:latin typeface="Arial"/>
                <a:ea typeface="Arial"/>
                <a:cs typeface="Arial"/>
                <a:sym typeface="Arial"/>
              </a:rPr>
              <a:t>Software:</a:t>
            </a:r>
            <a:endParaRPr/>
          </a:p>
          <a:p>
            <a:pPr indent="-457200" lvl="0" marL="457200" marR="0" rtl="0" algn="l">
              <a:spcBef>
                <a:spcPts val="1538"/>
              </a:spcBef>
              <a:spcAft>
                <a:spcPts val="0"/>
              </a:spcAft>
              <a:buClr>
                <a:schemeClr val="lt2"/>
              </a:buClr>
              <a:buSzPts val="3075"/>
              <a:buFont typeface="Arial"/>
              <a:buChar char="•"/>
            </a:pPr>
            <a:r>
              <a:rPr b="1" i="0" lang="en-US" sz="3075" u="none" cap="none" strike="noStrike">
                <a:solidFill>
                  <a:schemeClr val="lt2"/>
                </a:solidFill>
                <a:latin typeface="Arial"/>
                <a:ea typeface="Arial"/>
                <a:cs typeface="Arial"/>
                <a:sym typeface="Arial"/>
              </a:rPr>
              <a:t>Visual Studio Code</a:t>
            </a:r>
            <a:endParaRPr/>
          </a:p>
          <a:p>
            <a:pPr indent="-457200" lvl="0" marL="457200" marR="0" rtl="0" algn="l">
              <a:spcBef>
                <a:spcPts val="1538"/>
              </a:spcBef>
              <a:spcAft>
                <a:spcPts val="0"/>
              </a:spcAft>
              <a:buClr>
                <a:schemeClr val="lt2"/>
              </a:buClr>
              <a:buSzPts val="3075"/>
              <a:buFont typeface="Arial"/>
              <a:buChar char="•"/>
            </a:pPr>
            <a:r>
              <a:rPr b="1" i="0" lang="en-US" sz="3075" u="none" cap="none" strike="noStrike">
                <a:solidFill>
                  <a:schemeClr val="lt2"/>
                </a:solidFill>
                <a:latin typeface="Arial"/>
                <a:ea typeface="Arial"/>
                <a:cs typeface="Arial"/>
                <a:sym typeface="Arial"/>
              </a:rPr>
              <a:t>React Native</a:t>
            </a:r>
            <a:endParaRPr/>
          </a:p>
          <a:p>
            <a:pPr indent="-457200" lvl="0" marL="457200" marR="0" rtl="0" algn="l">
              <a:spcBef>
                <a:spcPts val="1538"/>
              </a:spcBef>
              <a:spcAft>
                <a:spcPts val="0"/>
              </a:spcAft>
              <a:buClr>
                <a:schemeClr val="lt2"/>
              </a:buClr>
              <a:buSzPts val="3075"/>
              <a:buFont typeface="Arial"/>
              <a:buChar char="•"/>
            </a:pPr>
            <a:r>
              <a:rPr b="1" i="0" lang="en-US" sz="3075" u="none" cap="none" strike="noStrike">
                <a:solidFill>
                  <a:schemeClr val="lt2"/>
                </a:solidFill>
                <a:latin typeface="Arial"/>
                <a:ea typeface="Arial"/>
                <a:cs typeface="Arial"/>
                <a:sym typeface="Arial"/>
              </a:rPr>
              <a:t>Git</a:t>
            </a:r>
            <a:endParaRPr/>
          </a:p>
          <a:p>
            <a:pPr indent="-457200" lvl="0" marL="457200" marR="0" rtl="0" algn="l">
              <a:spcBef>
                <a:spcPts val="1538"/>
              </a:spcBef>
              <a:spcAft>
                <a:spcPts val="0"/>
              </a:spcAft>
              <a:buClr>
                <a:schemeClr val="lt2"/>
              </a:buClr>
              <a:buSzPts val="3075"/>
              <a:buFont typeface="Arial"/>
              <a:buChar char="•"/>
            </a:pPr>
            <a:r>
              <a:rPr b="1" i="0" lang="en-US" sz="3075" u="none" cap="none" strike="noStrike">
                <a:solidFill>
                  <a:schemeClr val="lt2"/>
                </a:solidFill>
                <a:latin typeface="Arial"/>
                <a:ea typeface="Arial"/>
                <a:cs typeface="Arial"/>
                <a:sym typeface="Arial"/>
              </a:rPr>
              <a:t>CocoasPods</a:t>
            </a:r>
            <a:endParaRPr/>
          </a:p>
          <a:p>
            <a:pPr indent="-457200" lvl="0" marL="457200" marR="0" rtl="0" algn="l">
              <a:spcBef>
                <a:spcPts val="1538"/>
              </a:spcBef>
              <a:spcAft>
                <a:spcPts val="0"/>
              </a:spcAft>
              <a:buClr>
                <a:schemeClr val="lt2"/>
              </a:buClr>
              <a:buSzPts val="3075"/>
              <a:buFont typeface="Arial"/>
              <a:buChar char="•"/>
            </a:pPr>
            <a:r>
              <a:rPr b="1" i="0" lang="en-US" sz="3075" u="none" cap="none" strike="noStrike">
                <a:solidFill>
                  <a:schemeClr val="lt2"/>
                </a:solidFill>
                <a:latin typeface="Arial"/>
                <a:ea typeface="Arial"/>
                <a:cs typeface="Arial"/>
                <a:sym typeface="Arial"/>
              </a:rPr>
              <a:t>XCode (for iOS Version)</a:t>
            </a:r>
            <a:endParaRPr/>
          </a:p>
          <a:p>
            <a:pPr indent="-457200" lvl="0" marL="457200" marR="0" rtl="0" algn="l">
              <a:spcBef>
                <a:spcPts val="1538"/>
              </a:spcBef>
              <a:spcAft>
                <a:spcPts val="0"/>
              </a:spcAft>
              <a:buClr>
                <a:schemeClr val="lt2"/>
              </a:buClr>
              <a:buSzPts val="3075"/>
              <a:buFont typeface="Arial"/>
              <a:buChar char="•"/>
            </a:pPr>
            <a:r>
              <a:rPr b="1" i="0" lang="en-US" sz="3075" u="none" cap="none" strike="noStrike">
                <a:solidFill>
                  <a:schemeClr val="lt2"/>
                </a:solidFill>
                <a:latin typeface="Arial"/>
                <a:ea typeface="Arial"/>
                <a:cs typeface="Arial"/>
                <a:sym typeface="Arial"/>
              </a:rPr>
              <a:t>Android Studio (for Android Version)</a:t>
            </a:r>
            <a:endParaRPr/>
          </a:p>
          <a:p>
            <a:pPr indent="0" lvl="0" marL="0" marR="0" rtl="0" algn="l">
              <a:spcBef>
                <a:spcPts val="1538"/>
              </a:spcBef>
              <a:spcAft>
                <a:spcPts val="0"/>
              </a:spcAft>
              <a:buNone/>
            </a:pPr>
            <a:r>
              <a:t/>
            </a:r>
            <a:endParaRPr b="1" i="0" sz="3075" u="none" cap="none" strike="noStrike">
              <a:solidFill>
                <a:schemeClr val="lt2"/>
              </a:solidFill>
              <a:latin typeface="Arial"/>
              <a:ea typeface="Arial"/>
              <a:cs typeface="Arial"/>
              <a:sym typeface="Arial"/>
            </a:endParaRPr>
          </a:p>
        </p:txBody>
      </p:sp>
      <p:sp>
        <p:nvSpPr>
          <p:cNvPr id="31" name="Google Shape;31;p1"/>
          <p:cNvSpPr txBox="1"/>
          <p:nvPr/>
        </p:nvSpPr>
        <p:spPr>
          <a:xfrm>
            <a:off x="5891647" y="14303946"/>
            <a:ext cx="4114800" cy="547687"/>
          </a:xfrm>
          <a:prstGeom prst="rect">
            <a:avLst/>
          </a:prstGeom>
          <a:noFill/>
          <a:ln>
            <a:noFill/>
          </a:ln>
        </p:spPr>
        <p:txBody>
          <a:bodyPr anchorCtr="0" anchor="t" bIns="36975" lIns="73975" spcFirstLastPara="1" rIns="73975" wrap="square" tIns="36975">
            <a:spAutoFit/>
          </a:bodyPr>
          <a:lstStyle/>
          <a:p>
            <a:pPr indent="0" lvl="0" marL="0" marR="0" rtl="0" algn="ctr">
              <a:spcBef>
                <a:spcPts val="0"/>
              </a:spcBef>
              <a:spcAft>
                <a:spcPts val="0"/>
              </a:spcAft>
              <a:buNone/>
            </a:pPr>
            <a:r>
              <a:rPr b="1" i="0" lang="en-US" sz="3075" u="none" cap="none" strike="noStrike">
                <a:solidFill>
                  <a:schemeClr val="lt2"/>
                </a:solidFill>
                <a:latin typeface="Arial"/>
                <a:ea typeface="Arial"/>
                <a:cs typeface="Arial"/>
                <a:sym typeface="Arial"/>
              </a:rPr>
              <a:t>SYSTEM DESIGN</a:t>
            </a:r>
            <a:endParaRPr/>
          </a:p>
        </p:txBody>
      </p:sp>
      <p:sp>
        <p:nvSpPr>
          <p:cNvPr id="32" name="Google Shape;32;p1"/>
          <p:cNvSpPr txBox="1"/>
          <p:nvPr/>
        </p:nvSpPr>
        <p:spPr>
          <a:xfrm>
            <a:off x="19762428" y="13351445"/>
            <a:ext cx="4114800" cy="548100"/>
          </a:xfrm>
          <a:prstGeom prst="rect">
            <a:avLst/>
          </a:prstGeom>
          <a:noFill/>
          <a:ln>
            <a:noFill/>
          </a:ln>
        </p:spPr>
        <p:txBody>
          <a:bodyPr anchorCtr="0" anchor="t" bIns="36975" lIns="73975" spcFirstLastPara="1" rIns="73975" wrap="square" tIns="36975">
            <a:spAutoFit/>
          </a:bodyPr>
          <a:lstStyle/>
          <a:p>
            <a:pPr indent="0" lvl="0" marL="0" marR="0" rtl="0" algn="ctr">
              <a:spcBef>
                <a:spcPts val="0"/>
              </a:spcBef>
              <a:spcAft>
                <a:spcPts val="0"/>
              </a:spcAft>
              <a:buNone/>
            </a:pPr>
            <a:r>
              <a:rPr b="1" i="0" lang="en-US" sz="3075" u="none" cap="none" strike="noStrike">
                <a:solidFill>
                  <a:schemeClr val="lt2"/>
                </a:solidFill>
                <a:latin typeface="Arial"/>
                <a:ea typeface="Arial"/>
                <a:cs typeface="Arial"/>
                <a:sym typeface="Arial"/>
              </a:rPr>
              <a:t>OBJECT DESIGN</a:t>
            </a:r>
            <a:endParaRPr/>
          </a:p>
        </p:txBody>
      </p:sp>
      <p:sp>
        <p:nvSpPr>
          <p:cNvPr id="33" name="Google Shape;33;p1"/>
          <p:cNvSpPr txBox="1"/>
          <p:nvPr/>
        </p:nvSpPr>
        <p:spPr>
          <a:xfrm>
            <a:off x="31070143" y="14343344"/>
            <a:ext cx="8832717" cy="6463000"/>
          </a:xfrm>
          <a:prstGeom prst="rect">
            <a:avLst/>
          </a:prstGeom>
          <a:noFill/>
          <a:ln>
            <a:noFill/>
          </a:ln>
        </p:spPr>
        <p:txBody>
          <a:bodyPr anchorCtr="0" anchor="t" bIns="36975" lIns="73975" spcFirstLastPara="1" rIns="73975" wrap="square" tIns="36975">
            <a:spAutoFit/>
          </a:bodyPr>
          <a:lstStyle/>
          <a:p>
            <a:pPr indent="0" lvl="0" marL="0" marR="0" rtl="0" algn="ctr">
              <a:spcBef>
                <a:spcPts val="0"/>
              </a:spcBef>
              <a:spcAft>
                <a:spcPts val="0"/>
              </a:spcAft>
              <a:buNone/>
            </a:pPr>
            <a:r>
              <a:rPr b="1" i="0" lang="en-US" sz="3075" u="none" cap="none" strike="noStrike">
                <a:solidFill>
                  <a:schemeClr val="lt2"/>
                </a:solidFill>
                <a:latin typeface="Arial"/>
                <a:ea typeface="Arial"/>
                <a:cs typeface="Arial"/>
                <a:sym typeface="Arial"/>
              </a:rPr>
              <a:t>IMPLEMENTATION</a:t>
            </a:r>
            <a:endParaRPr/>
          </a:p>
          <a:p>
            <a:pPr indent="-457200" lvl="0" marL="457200" marR="0" rtl="0" algn="l">
              <a:spcBef>
                <a:spcPts val="1538"/>
              </a:spcBef>
              <a:spcAft>
                <a:spcPts val="0"/>
              </a:spcAft>
              <a:buClr>
                <a:schemeClr val="lt2"/>
              </a:buClr>
              <a:buSzPts val="3075"/>
              <a:buFont typeface="Arial"/>
              <a:buChar char="•"/>
            </a:pPr>
            <a:r>
              <a:rPr b="0" i="0" lang="en-US" sz="3075" u="none" cap="none" strike="noStrike">
                <a:solidFill>
                  <a:schemeClr val="lt2"/>
                </a:solidFill>
                <a:latin typeface="Arial"/>
                <a:ea typeface="Arial"/>
                <a:cs typeface="Arial"/>
                <a:sym typeface="Arial"/>
              </a:rPr>
              <a:t>Updated the installation guide based on the requirements for Summer 2022.</a:t>
            </a:r>
            <a:endParaRPr/>
          </a:p>
          <a:p>
            <a:pPr indent="0" lvl="0" marL="0" marR="0" rtl="0" algn="l">
              <a:spcBef>
                <a:spcPts val="1538"/>
              </a:spcBef>
              <a:spcAft>
                <a:spcPts val="0"/>
              </a:spcAft>
              <a:buNone/>
            </a:pPr>
            <a:r>
              <a:rPr b="0" i="0" lang="en-US" sz="3075" u="none" cap="none" strike="noStrike">
                <a:solidFill>
                  <a:schemeClr val="lt2"/>
                </a:solidFill>
                <a:latin typeface="Arial"/>
                <a:ea typeface="Arial"/>
                <a:cs typeface="Arial"/>
                <a:sym typeface="Arial"/>
              </a:rPr>
              <a:t>Through the shadowing of Capstone II Students, we assisted in the implementation of:</a:t>
            </a:r>
            <a:endParaRPr/>
          </a:p>
          <a:p>
            <a:pPr indent="-457200" lvl="0" marL="457200" marR="0" rtl="0" algn="l">
              <a:spcBef>
                <a:spcPts val="1538"/>
              </a:spcBef>
              <a:spcAft>
                <a:spcPts val="0"/>
              </a:spcAft>
              <a:buClr>
                <a:schemeClr val="lt2"/>
              </a:buClr>
              <a:buSzPts val="3075"/>
              <a:buFont typeface="Arial"/>
              <a:buChar char="•"/>
            </a:pPr>
            <a:r>
              <a:rPr b="0" i="0" lang="en-US" sz="3075" u="none" cap="none" strike="noStrike">
                <a:solidFill>
                  <a:schemeClr val="lt2"/>
                </a:solidFill>
                <a:latin typeface="Arial"/>
                <a:ea typeface="Arial"/>
                <a:cs typeface="Arial"/>
                <a:sym typeface="Arial"/>
              </a:rPr>
              <a:t>Firebase</a:t>
            </a:r>
            <a:endParaRPr/>
          </a:p>
          <a:p>
            <a:pPr indent="-457200" lvl="0" marL="457200" marR="0" rtl="0" algn="l">
              <a:spcBef>
                <a:spcPts val="1538"/>
              </a:spcBef>
              <a:spcAft>
                <a:spcPts val="0"/>
              </a:spcAft>
              <a:buClr>
                <a:schemeClr val="lt2"/>
              </a:buClr>
              <a:buSzPts val="3075"/>
              <a:buFont typeface="Arial"/>
              <a:buChar char="•"/>
            </a:pPr>
            <a:r>
              <a:rPr b="0" i="0" lang="en-US" sz="3075" u="none" cap="none" strike="noStrike">
                <a:solidFill>
                  <a:schemeClr val="lt2"/>
                </a:solidFill>
                <a:latin typeface="Arial"/>
                <a:ea typeface="Arial"/>
                <a:cs typeface="Arial"/>
                <a:sym typeface="Arial"/>
              </a:rPr>
              <a:t>Calendar</a:t>
            </a:r>
            <a:endParaRPr/>
          </a:p>
          <a:p>
            <a:pPr indent="-457200" lvl="0" marL="457200" marR="0" rtl="0" algn="l">
              <a:spcBef>
                <a:spcPts val="1538"/>
              </a:spcBef>
              <a:spcAft>
                <a:spcPts val="0"/>
              </a:spcAft>
              <a:buClr>
                <a:schemeClr val="lt2"/>
              </a:buClr>
              <a:buSzPts val="3075"/>
              <a:buFont typeface="Arial"/>
              <a:buChar char="•"/>
            </a:pPr>
            <a:r>
              <a:rPr b="0" i="0" lang="en-US" sz="3075" u="none" cap="none" strike="noStrike">
                <a:solidFill>
                  <a:schemeClr val="lt2"/>
                </a:solidFill>
                <a:latin typeface="Arial"/>
                <a:ea typeface="Arial"/>
                <a:cs typeface="Arial"/>
                <a:sym typeface="Arial"/>
              </a:rPr>
              <a:t>User Log In/Out</a:t>
            </a:r>
            <a:endParaRPr/>
          </a:p>
          <a:p>
            <a:pPr indent="0" lvl="0" marL="0" marR="0" rtl="0" algn="l">
              <a:spcBef>
                <a:spcPts val="1538"/>
              </a:spcBef>
              <a:spcAft>
                <a:spcPts val="0"/>
              </a:spcAft>
              <a:buNone/>
            </a:pPr>
            <a:r>
              <a:t/>
            </a:r>
            <a:endParaRPr b="0" i="0" sz="3075" u="none" cap="none" strike="noStrike">
              <a:solidFill>
                <a:schemeClr val="lt2"/>
              </a:solidFill>
              <a:latin typeface="Arial"/>
              <a:ea typeface="Arial"/>
              <a:cs typeface="Arial"/>
              <a:sym typeface="Arial"/>
            </a:endParaRPr>
          </a:p>
          <a:p>
            <a:pPr indent="-261937" lvl="0" marL="457200" marR="0" rtl="0" algn="l">
              <a:spcBef>
                <a:spcPts val="1538"/>
              </a:spcBef>
              <a:spcAft>
                <a:spcPts val="0"/>
              </a:spcAft>
              <a:buClr>
                <a:schemeClr val="dk1"/>
              </a:buClr>
              <a:buSzPts val="3075"/>
              <a:buFont typeface="Arial"/>
              <a:buNone/>
            </a:pPr>
            <a:r>
              <a:t/>
            </a:r>
            <a:endParaRPr b="0" i="0" sz="3075" u="none" cap="none" strike="noStrike">
              <a:solidFill>
                <a:schemeClr val="lt2"/>
              </a:solidFill>
              <a:latin typeface="Arial"/>
              <a:ea typeface="Arial"/>
              <a:cs typeface="Arial"/>
              <a:sym typeface="Arial"/>
            </a:endParaRPr>
          </a:p>
        </p:txBody>
      </p:sp>
      <p:sp>
        <p:nvSpPr>
          <p:cNvPr id="34" name="Google Shape;34;p1"/>
          <p:cNvSpPr txBox="1"/>
          <p:nvPr/>
        </p:nvSpPr>
        <p:spPr>
          <a:xfrm>
            <a:off x="3846437" y="23219346"/>
            <a:ext cx="8205219" cy="3150555"/>
          </a:xfrm>
          <a:prstGeom prst="rect">
            <a:avLst/>
          </a:prstGeom>
          <a:noFill/>
          <a:ln>
            <a:noFill/>
          </a:ln>
        </p:spPr>
        <p:txBody>
          <a:bodyPr anchorCtr="0" anchor="t" bIns="36975" lIns="73975" spcFirstLastPara="1" rIns="73975" wrap="square" tIns="36975">
            <a:spAutoFit/>
          </a:bodyPr>
          <a:lstStyle/>
          <a:p>
            <a:pPr indent="0" lvl="0" marL="0" marR="0" rtl="0" algn="ctr">
              <a:spcBef>
                <a:spcPts val="0"/>
              </a:spcBef>
              <a:spcAft>
                <a:spcPts val="0"/>
              </a:spcAft>
              <a:buNone/>
            </a:pPr>
            <a:r>
              <a:rPr b="1" i="0" lang="en-US" sz="3075" u="none" cap="none" strike="noStrike">
                <a:solidFill>
                  <a:schemeClr val="lt2"/>
                </a:solidFill>
                <a:latin typeface="Arial"/>
                <a:ea typeface="Arial"/>
                <a:cs typeface="Arial"/>
                <a:sym typeface="Arial"/>
              </a:rPr>
              <a:t>VERIFICATION</a:t>
            </a:r>
            <a:endParaRPr/>
          </a:p>
          <a:p>
            <a:pPr indent="0" lvl="0" marL="0" marR="0" rtl="0" algn="l">
              <a:spcBef>
                <a:spcPts val="1538"/>
              </a:spcBef>
              <a:spcAft>
                <a:spcPts val="0"/>
              </a:spcAft>
              <a:buNone/>
            </a:pPr>
            <a:r>
              <a:rPr b="0" i="0" lang="en-US" sz="3075" u="none" cap="none" strike="noStrike">
                <a:solidFill>
                  <a:schemeClr val="lt2"/>
                </a:solidFill>
                <a:latin typeface="Arial"/>
                <a:ea typeface="Arial"/>
                <a:cs typeface="Arial"/>
                <a:sym typeface="Arial"/>
              </a:rPr>
              <a:t>XCode was used to run, test, and verify the iOS version of the app. Meanwhile Android Studio was used to verify the Android version of the app. After extensive testing, both behaved as expected.</a:t>
            </a:r>
            <a:endParaRPr/>
          </a:p>
        </p:txBody>
      </p:sp>
      <p:sp>
        <p:nvSpPr>
          <p:cNvPr id="35" name="Google Shape;35;p1"/>
          <p:cNvSpPr txBox="1"/>
          <p:nvPr/>
        </p:nvSpPr>
        <p:spPr>
          <a:xfrm>
            <a:off x="19762428" y="23219346"/>
            <a:ext cx="4114800" cy="547687"/>
          </a:xfrm>
          <a:prstGeom prst="rect">
            <a:avLst/>
          </a:prstGeom>
          <a:noFill/>
          <a:ln>
            <a:noFill/>
          </a:ln>
        </p:spPr>
        <p:txBody>
          <a:bodyPr anchorCtr="0" anchor="t" bIns="36975" lIns="73975" spcFirstLastPara="1" rIns="73975" wrap="square" tIns="36975">
            <a:spAutoFit/>
          </a:bodyPr>
          <a:lstStyle/>
          <a:p>
            <a:pPr indent="0" lvl="0" marL="0" marR="0" rtl="0" algn="ctr">
              <a:spcBef>
                <a:spcPts val="0"/>
              </a:spcBef>
              <a:spcAft>
                <a:spcPts val="0"/>
              </a:spcAft>
              <a:buNone/>
            </a:pPr>
            <a:r>
              <a:rPr b="1" i="0" lang="en-US" sz="3075" u="none" cap="none" strike="noStrike">
                <a:solidFill>
                  <a:schemeClr val="lt2"/>
                </a:solidFill>
                <a:latin typeface="Arial"/>
                <a:ea typeface="Arial"/>
                <a:cs typeface="Arial"/>
                <a:sym typeface="Arial"/>
              </a:rPr>
              <a:t>SUMMARY</a:t>
            </a:r>
            <a:endParaRPr/>
          </a:p>
        </p:txBody>
      </p:sp>
      <p:sp>
        <p:nvSpPr>
          <p:cNvPr id="36" name="Google Shape;36;p1"/>
          <p:cNvSpPr txBox="1"/>
          <p:nvPr/>
        </p:nvSpPr>
        <p:spPr>
          <a:xfrm>
            <a:off x="29816200" y="23219350"/>
            <a:ext cx="11680800" cy="4334400"/>
          </a:xfrm>
          <a:prstGeom prst="rect">
            <a:avLst/>
          </a:prstGeom>
          <a:noFill/>
          <a:ln>
            <a:noFill/>
          </a:ln>
        </p:spPr>
        <p:txBody>
          <a:bodyPr anchorCtr="0" anchor="t" bIns="36975" lIns="73975" spcFirstLastPara="1" rIns="73975" wrap="square" tIns="36975">
            <a:spAutoFit/>
          </a:bodyPr>
          <a:lstStyle/>
          <a:p>
            <a:pPr indent="0" lvl="0" marL="0" marR="0" rtl="0" algn="ctr">
              <a:spcBef>
                <a:spcPts val="0"/>
              </a:spcBef>
              <a:spcAft>
                <a:spcPts val="0"/>
              </a:spcAft>
              <a:buNone/>
            </a:pPr>
            <a:r>
              <a:rPr b="1" i="0" lang="en-US" sz="3075" u="none" cap="none" strike="noStrike">
                <a:solidFill>
                  <a:schemeClr val="lt2"/>
                </a:solidFill>
                <a:latin typeface="Arial"/>
                <a:ea typeface="Arial"/>
                <a:cs typeface="Arial"/>
                <a:sym typeface="Arial"/>
              </a:rPr>
              <a:t>REFERENCES</a:t>
            </a:r>
            <a:endParaRPr b="1" i="0" sz="3075" u="none" cap="none" strike="noStrike">
              <a:solidFill>
                <a:schemeClr val="lt2"/>
              </a:solidFill>
              <a:latin typeface="Arial"/>
              <a:ea typeface="Arial"/>
              <a:cs typeface="Arial"/>
              <a:sym typeface="Arial"/>
            </a:endParaRPr>
          </a:p>
          <a:p>
            <a:pPr indent="0" lvl="0" marL="0" marR="0" rtl="0" algn="l">
              <a:spcBef>
                <a:spcPts val="0"/>
              </a:spcBef>
              <a:spcAft>
                <a:spcPts val="0"/>
              </a:spcAft>
              <a:buNone/>
            </a:pPr>
            <a:r>
              <a:rPr b="1" lang="en-US" sz="3075">
                <a:solidFill>
                  <a:schemeClr val="lt2"/>
                </a:solidFill>
              </a:rPr>
              <a:t>[1] </a:t>
            </a:r>
            <a:r>
              <a:rPr lang="en-US" sz="3075">
                <a:solidFill>
                  <a:schemeClr val="lt2"/>
                </a:solidFill>
              </a:rPr>
              <a:t>“The State of Mental Health in America.” Mental Health America, </a:t>
            </a:r>
            <a:r>
              <a:rPr lang="en-US" sz="3075" u="sng">
                <a:solidFill>
                  <a:schemeClr val="hlink"/>
                </a:solidFill>
                <a:hlinkClick r:id="rId4"/>
              </a:rPr>
              <a:t>https://www.mhanational.org/issues/state-mental-health-america</a:t>
            </a:r>
            <a:r>
              <a:rPr lang="en-US" sz="3075">
                <a:solidFill>
                  <a:schemeClr val="lt2"/>
                </a:solidFill>
              </a:rPr>
              <a:t>.</a:t>
            </a:r>
            <a:endParaRPr sz="3075">
              <a:solidFill>
                <a:schemeClr val="lt2"/>
              </a:solidFill>
            </a:endParaRPr>
          </a:p>
          <a:p>
            <a:pPr indent="0" lvl="0" marL="0" marR="0" rtl="0" algn="l">
              <a:spcBef>
                <a:spcPts val="0"/>
              </a:spcBef>
              <a:spcAft>
                <a:spcPts val="0"/>
              </a:spcAft>
              <a:buNone/>
            </a:pPr>
            <a:r>
              <a:rPr lang="en-US" sz="3075">
                <a:solidFill>
                  <a:schemeClr val="lt2"/>
                </a:solidFill>
              </a:rPr>
              <a:t>[2] Stress and Anxiety Self Management App allows users to self manage on a day to day basis. </a:t>
            </a:r>
            <a:endParaRPr sz="3075">
              <a:solidFill>
                <a:schemeClr val="lt2"/>
              </a:solidFill>
            </a:endParaRPr>
          </a:p>
          <a:p>
            <a:pPr indent="0" lvl="0" marL="0" marR="0" rtl="0" algn="l">
              <a:spcBef>
                <a:spcPts val="0"/>
              </a:spcBef>
              <a:spcAft>
                <a:spcPts val="0"/>
              </a:spcAft>
              <a:buNone/>
            </a:pPr>
            <a:r>
              <a:t/>
            </a:r>
            <a:endParaRPr sz="3075">
              <a:solidFill>
                <a:schemeClr val="lt2"/>
              </a:solidFill>
            </a:endParaRPr>
          </a:p>
          <a:p>
            <a:pPr indent="0" lvl="0" marL="0" marR="0" rtl="0" algn="l">
              <a:spcBef>
                <a:spcPts val="0"/>
              </a:spcBef>
              <a:spcAft>
                <a:spcPts val="0"/>
              </a:spcAft>
              <a:buNone/>
            </a:pPr>
            <a:r>
              <a:t/>
            </a:r>
            <a:endParaRPr sz="3075">
              <a:solidFill>
                <a:schemeClr val="lt2"/>
              </a:solidFill>
            </a:endParaRPr>
          </a:p>
          <a:p>
            <a:pPr indent="0" lvl="0" marL="0" marR="0" rtl="0" algn="l">
              <a:spcBef>
                <a:spcPts val="0"/>
              </a:spcBef>
              <a:spcAft>
                <a:spcPts val="0"/>
              </a:spcAft>
              <a:buNone/>
            </a:pPr>
            <a:r>
              <a:t/>
            </a:r>
            <a:endParaRPr sz="3075">
              <a:solidFill>
                <a:schemeClr val="lt2"/>
              </a:solidFill>
            </a:endParaRPr>
          </a:p>
        </p:txBody>
      </p:sp>
      <p:pic>
        <p:nvPicPr>
          <p:cNvPr descr="Text&#10;&#10;Description automatically generated" id="37" name="Google Shape;37;p1"/>
          <p:cNvPicPr preferRelativeResize="0"/>
          <p:nvPr/>
        </p:nvPicPr>
        <p:blipFill rotWithShape="1">
          <a:blip r:embed="rId5">
            <a:alphaModFix/>
          </a:blip>
          <a:srcRect b="0" l="0" r="0" t="0"/>
          <a:stretch/>
        </p:blipFill>
        <p:spPr>
          <a:xfrm>
            <a:off x="1524736" y="897613"/>
            <a:ext cx="5637328" cy="3228976"/>
          </a:xfrm>
          <a:prstGeom prst="rect">
            <a:avLst/>
          </a:prstGeom>
          <a:noFill/>
          <a:ln>
            <a:noFill/>
          </a:ln>
        </p:spPr>
      </p:pic>
      <p:pic>
        <p:nvPicPr>
          <p:cNvPr id="38" name="Google Shape;38;p1"/>
          <p:cNvPicPr preferRelativeResize="0"/>
          <p:nvPr/>
        </p:nvPicPr>
        <p:blipFill rotWithShape="1">
          <a:blip r:embed="rId6">
            <a:alphaModFix/>
          </a:blip>
          <a:srcRect b="0" l="0" r="0" t="0"/>
          <a:stretch/>
        </p:blipFill>
        <p:spPr>
          <a:xfrm>
            <a:off x="38440374" y="666176"/>
            <a:ext cx="3691849" cy="3691849"/>
          </a:xfrm>
          <a:prstGeom prst="rect">
            <a:avLst/>
          </a:prstGeom>
          <a:noFill/>
          <a:ln>
            <a:noFill/>
          </a:ln>
        </p:spPr>
      </p:pic>
      <p:sp>
        <p:nvSpPr>
          <p:cNvPr id="39" name="Google Shape;39;p1"/>
          <p:cNvSpPr txBox="1"/>
          <p:nvPr/>
        </p:nvSpPr>
        <p:spPr>
          <a:xfrm>
            <a:off x="1750150" y="15739050"/>
            <a:ext cx="8942100" cy="2532000"/>
          </a:xfrm>
          <a:prstGeom prst="rect">
            <a:avLst/>
          </a:prstGeom>
          <a:noFill/>
          <a:ln>
            <a:noFill/>
          </a:ln>
        </p:spPr>
        <p:txBody>
          <a:bodyPr anchorCtr="0" anchor="t" bIns="91425" lIns="91425" spcFirstLastPara="1" rIns="91425" wrap="square" tIns="91425">
            <a:spAutoFit/>
          </a:bodyPr>
          <a:lstStyle/>
          <a:p>
            <a:pPr indent="-422275" lvl="0" marL="457200" rtl="0" algn="l">
              <a:spcBef>
                <a:spcPts val="0"/>
              </a:spcBef>
              <a:spcAft>
                <a:spcPts val="0"/>
              </a:spcAft>
              <a:buClr>
                <a:schemeClr val="lt1"/>
              </a:buClr>
              <a:buSzPts val="3050"/>
              <a:buChar char="●"/>
            </a:pPr>
            <a:r>
              <a:rPr lang="en-US" sz="3050">
                <a:solidFill>
                  <a:schemeClr val="lt1"/>
                </a:solidFill>
              </a:rPr>
              <a:t>Our app is composed with the help of the React-Native Framework, with Firebase being used as our database to store users.</a:t>
            </a:r>
            <a:endParaRPr sz="3050">
              <a:solidFill>
                <a:schemeClr val="lt1"/>
              </a:solidFill>
            </a:endParaRPr>
          </a:p>
          <a:p>
            <a:pPr indent="-422275" lvl="0" marL="457200" rtl="0" algn="l">
              <a:spcBef>
                <a:spcPts val="0"/>
              </a:spcBef>
              <a:spcAft>
                <a:spcPts val="0"/>
              </a:spcAft>
              <a:buClr>
                <a:schemeClr val="lt1"/>
              </a:buClr>
              <a:buSzPts val="3050"/>
              <a:buChar char="●"/>
            </a:pPr>
            <a:r>
              <a:rPr lang="en-US" sz="3050">
                <a:solidFill>
                  <a:schemeClr val="lt1"/>
                </a:solidFill>
              </a:rPr>
              <a:t>Our app also uses HTML, CSS, and Javascript to support the front end development.</a:t>
            </a:r>
            <a:endParaRPr sz="3050">
              <a:solidFill>
                <a:schemeClr val="lt1"/>
              </a:solidFill>
            </a:endParaRPr>
          </a:p>
        </p:txBody>
      </p:sp>
      <p:pic>
        <p:nvPicPr>
          <p:cNvPr id="40" name="Google Shape;40;p1"/>
          <p:cNvPicPr preferRelativeResize="0"/>
          <p:nvPr/>
        </p:nvPicPr>
        <p:blipFill>
          <a:blip r:embed="rId7">
            <a:alphaModFix/>
          </a:blip>
          <a:stretch>
            <a:fillRect/>
          </a:stretch>
        </p:blipFill>
        <p:spPr>
          <a:xfrm>
            <a:off x="1750148" y="18271039"/>
            <a:ext cx="5286006" cy="3150550"/>
          </a:xfrm>
          <a:prstGeom prst="rect">
            <a:avLst/>
          </a:prstGeom>
          <a:noFill/>
          <a:ln>
            <a:noFill/>
          </a:ln>
        </p:spPr>
      </p:pic>
      <p:pic>
        <p:nvPicPr>
          <p:cNvPr id="41" name="Google Shape;41;p1"/>
          <p:cNvPicPr preferRelativeResize="0"/>
          <p:nvPr/>
        </p:nvPicPr>
        <p:blipFill>
          <a:blip r:embed="rId8">
            <a:alphaModFix/>
          </a:blip>
          <a:stretch>
            <a:fillRect/>
          </a:stretch>
        </p:blipFill>
        <p:spPr>
          <a:xfrm>
            <a:off x="7847875" y="18694662"/>
            <a:ext cx="2726950" cy="2726950"/>
          </a:xfrm>
          <a:prstGeom prst="rect">
            <a:avLst/>
          </a:prstGeom>
          <a:noFill/>
          <a:ln>
            <a:noFill/>
          </a:ln>
        </p:spPr>
      </p:pic>
      <p:pic>
        <p:nvPicPr>
          <p:cNvPr id="42" name="Google Shape;42;p1"/>
          <p:cNvPicPr preferRelativeResize="0"/>
          <p:nvPr/>
        </p:nvPicPr>
        <p:blipFill>
          <a:blip r:embed="rId9">
            <a:alphaModFix/>
          </a:blip>
          <a:stretch>
            <a:fillRect/>
          </a:stretch>
        </p:blipFill>
        <p:spPr>
          <a:xfrm>
            <a:off x="11145625" y="15042077"/>
            <a:ext cx="3228974" cy="3228974"/>
          </a:xfrm>
          <a:prstGeom prst="rect">
            <a:avLst/>
          </a:prstGeom>
          <a:noFill/>
          <a:ln>
            <a:noFill/>
          </a:ln>
        </p:spPr>
      </p:pic>
      <p:pic>
        <p:nvPicPr>
          <p:cNvPr id="43" name="Google Shape;43;p1"/>
          <p:cNvPicPr preferRelativeResize="0"/>
          <p:nvPr/>
        </p:nvPicPr>
        <p:blipFill>
          <a:blip r:embed="rId10">
            <a:alphaModFix/>
          </a:blip>
          <a:stretch>
            <a:fillRect/>
          </a:stretch>
        </p:blipFill>
        <p:spPr>
          <a:xfrm>
            <a:off x="11386550" y="18694650"/>
            <a:ext cx="2726950" cy="2726950"/>
          </a:xfrm>
          <a:prstGeom prst="rect">
            <a:avLst/>
          </a:prstGeom>
          <a:noFill/>
          <a:ln>
            <a:noFill/>
          </a:ln>
        </p:spPr>
      </p:pic>
      <p:sp>
        <p:nvSpPr>
          <p:cNvPr id="44" name="Google Shape;44;p1"/>
          <p:cNvSpPr txBox="1"/>
          <p:nvPr/>
        </p:nvSpPr>
        <p:spPr>
          <a:xfrm>
            <a:off x="15211651" y="23479350"/>
            <a:ext cx="13467900" cy="7092600"/>
          </a:xfrm>
          <a:prstGeom prst="rect">
            <a:avLst/>
          </a:prstGeom>
          <a:noFill/>
          <a:ln>
            <a:noFill/>
          </a:ln>
        </p:spPr>
        <p:txBody>
          <a:bodyPr anchorCtr="0" anchor="t" bIns="36975" lIns="73975" spcFirstLastPara="1" rIns="73975" wrap="square" tIns="36975">
            <a:spAutoFit/>
          </a:bodyPr>
          <a:lstStyle/>
          <a:p>
            <a:pPr indent="0" lvl="0" marL="0" marR="0" rtl="0" algn="ctr">
              <a:spcBef>
                <a:spcPts val="0"/>
              </a:spcBef>
              <a:spcAft>
                <a:spcPts val="0"/>
              </a:spcAft>
              <a:buNone/>
            </a:pPr>
            <a:r>
              <a:t/>
            </a:r>
            <a:endParaRPr/>
          </a:p>
          <a:p>
            <a:pPr indent="-457200" lvl="0" marL="457200" marR="0" rtl="0" algn="l">
              <a:spcBef>
                <a:spcPts val="1538"/>
              </a:spcBef>
              <a:spcAft>
                <a:spcPts val="0"/>
              </a:spcAft>
              <a:buClr>
                <a:schemeClr val="lt2"/>
              </a:buClr>
              <a:buSzPts val="3075"/>
              <a:buFont typeface="Arial"/>
              <a:buChar char="•"/>
            </a:pPr>
            <a:r>
              <a:rPr lang="en-US" sz="3075">
                <a:solidFill>
                  <a:schemeClr val="lt2"/>
                </a:solidFill>
              </a:rPr>
              <a:t>This application is very useful in aiding individuals who suffer from anxiety and/or high levels of stress. </a:t>
            </a:r>
            <a:endParaRPr sz="3075">
              <a:solidFill>
                <a:schemeClr val="lt2"/>
              </a:solidFill>
            </a:endParaRPr>
          </a:p>
          <a:p>
            <a:pPr indent="-457200" lvl="0" marL="457200" marR="0" rtl="0" algn="l">
              <a:spcBef>
                <a:spcPts val="1538"/>
              </a:spcBef>
              <a:spcAft>
                <a:spcPts val="0"/>
              </a:spcAft>
              <a:buClr>
                <a:schemeClr val="lt2"/>
              </a:buClr>
              <a:buSzPts val="3075"/>
              <a:buChar char="•"/>
            </a:pPr>
            <a:r>
              <a:rPr lang="en-US" sz="3075">
                <a:solidFill>
                  <a:schemeClr val="lt2"/>
                </a:solidFill>
              </a:rPr>
              <a:t>Apart from having a soothing and calming user-interface, the application also suggests different ways to aid in lowering users’ anxiety/stress.</a:t>
            </a:r>
            <a:endParaRPr sz="3075">
              <a:solidFill>
                <a:schemeClr val="lt2"/>
              </a:solidFill>
            </a:endParaRPr>
          </a:p>
          <a:p>
            <a:pPr indent="-457200" lvl="0" marL="457200" marR="0" rtl="0" algn="l">
              <a:spcBef>
                <a:spcPts val="1538"/>
              </a:spcBef>
              <a:spcAft>
                <a:spcPts val="0"/>
              </a:spcAft>
              <a:buClr>
                <a:schemeClr val="lt2"/>
              </a:buClr>
              <a:buSzPts val="3075"/>
              <a:buChar char="•"/>
            </a:pPr>
            <a:r>
              <a:rPr lang="en-US" sz="3075">
                <a:solidFill>
                  <a:schemeClr val="lt2"/>
                </a:solidFill>
              </a:rPr>
              <a:t>Some of the new features implemented by Capstone 1 students include an installation guide, the Firebase Database, the calendar, and user authentication.</a:t>
            </a:r>
            <a:endParaRPr sz="3075">
              <a:solidFill>
                <a:schemeClr val="lt2"/>
              </a:solidFill>
            </a:endParaRPr>
          </a:p>
          <a:p>
            <a:pPr indent="-457200" lvl="0" marL="457200" marR="0" rtl="0" algn="l">
              <a:spcBef>
                <a:spcPts val="1538"/>
              </a:spcBef>
              <a:spcAft>
                <a:spcPts val="0"/>
              </a:spcAft>
              <a:buClr>
                <a:schemeClr val="lt2"/>
              </a:buClr>
              <a:buSzPts val="3075"/>
              <a:buChar char="•"/>
            </a:pPr>
            <a:r>
              <a:rPr lang="en-US" sz="3075">
                <a:solidFill>
                  <a:schemeClr val="lt2"/>
                </a:solidFill>
              </a:rPr>
              <a:t>Using this app can help users improve their mental health and lower the risk of further development of anxiety or stress. </a:t>
            </a:r>
            <a:endParaRPr sz="3075">
              <a:solidFill>
                <a:schemeClr val="lt2"/>
              </a:solidFill>
            </a:endParaRPr>
          </a:p>
          <a:p>
            <a:pPr indent="0" lvl="0" marL="457200" marR="0" rtl="0" algn="l">
              <a:spcBef>
                <a:spcPts val="1538"/>
              </a:spcBef>
              <a:spcAft>
                <a:spcPts val="0"/>
              </a:spcAft>
              <a:buNone/>
            </a:pPr>
            <a:r>
              <a:t/>
            </a:r>
            <a:endParaRPr/>
          </a:p>
          <a:p>
            <a:pPr indent="0" lvl="0" marL="0" marR="0" rtl="0" algn="l">
              <a:spcBef>
                <a:spcPts val="1538"/>
              </a:spcBef>
              <a:spcAft>
                <a:spcPts val="0"/>
              </a:spcAft>
              <a:buNone/>
            </a:pPr>
            <a:r>
              <a:t/>
            </a:r>
            <a:endParaRPr b="0" i="0" sz="3075" u="none" cap="none" strike="noStrike">
              <a:solidFill>
                <a:schemeClr val="lt2"/>
              </a:solidFill>
              <a:latin typeface="Arial"/>
              <a:ea typeface="Arial"/>
              <a:cs typeface="Arial"/>
              <a:sym typeface="Arial"/>
            </a:endParaRPr>
          </a:p>
          <a:p>
            <a:pPr indent="-261937" lvl="0" marL="457200" marR="0" rtl="0" algn="l">
              <a:spcBef>
                <a:spcPts val="1538"/>
              </a:spcBef>
              <a:spcAft>
                <a:spcPts val="0"/>
              </a:spcAft>
              <a:buClr>
                <a:schemeClr val="dk1"/>
              </a:buClr>
              <a:buSzPts val="3075"/>
              <a:buFont typeface="Arial"/>
              <a:buNone/>
            </a:pPr>
            <a:r>
              <a:t/>
            </a:r>
            <a:endParaRPr b="0" i="0" sz="3075" u="none" cap="none" strike="noStrike">
              <a:solidFill>
                <a:schemeClr val="lt2"/>
              </a:solidFill>
              <a:latin typeface="Arial"/>
              <a:ea typeface="Arial"/>
              <a:cs typeface="Arial"/>
              <a:sym typeface="Arial"/>
            </a:endParaRPr>
          </a:p>
        </p:txBody>
      </p:sp>
      <p:sp>
        <p:nvSpPr>
          <p:cNvPr id="45" name="Google Shape;45;p1"/>
          <p:cNvSpPr txBox="1"/>
          <p:nvPr/>
        </p:nvSpPr>
        <p:spPr>
          <a:xfrm>
            <a:off x="17474550" y="14422750"/>
            <a:ext cx="8942100" cy="7696200"/>
          </a:xfrm>
          <a:prstGeom prst="rect">
            <a:avLst/>
          </a:prstGeom>
          <a:noFill/>
          <a:ln>
            <a:noFill/>
          </a:ln>
        </p:spPr>
        <p:txBody>
          <a:bodyPr anchorCtr="0" anchor="t" bIns="91425" lIns="91425" spcFirstLastPara="1" rIns="91425" wrap="square" tIns="91425">
            <a:spAutoFit/>
          </a:bodyPr>
          <a:lstStyle/>
          <a:p>
            <a:pPr indent="-422275" lvl="0" marL="457200" rtl="0" algn="l">
              <a:spcBef>
                <a:spcPts val="0"/>
              </a:spcBef>
              <a:spcAft>
                <a:spcPts val="0"/>
              </a:spcAft>
              <a:buClr>
                <a:schemeClr val="lt1"/>
              </a:buClr>
              <a:buSzPts val="3050"/>
              <a:buChar char="●"/>
            </a:pPr>
            <a:r>
              <a:rPr lang="en-US" sz="3050">
                <a:solidFill>
                  <a:schemeClr val="lt1"/>
                </a:solidFill>
              </a:rPr>
              <a:t>The Reactive native </a:t>
            </a:r>
            <a:r>
              <a:rPr lang="en-US" sz="3050">
                <a:solidFill>
                  <a:schemeClr val="lt1"/>
                </a:solidFill>
              </a:rPr>
              <a:t>framework allows us to develop and scale the application seamlessly to various platforms such as iOS, Android and web applications if needed. This architecture is crucial to this application considering its plans to provide availability to a wide range of users.</a:t>
            </a:r>
            <a:endParaRPr sz="3050">
              <a:solidFill>
                <a:schemeClr val="lt1"/>
              </a:solidFill>
            </a:endParaRPr>
          </a:p>
          <a:p>
            <a:pPr indent="0" lvl="0" marL="914400" rtl="0" algn="l">
              <a:spcBef>
                <a:spcPts val="0"/>
              </a:spcBef>
              <a:spcAft>
                <a:spcPts val="0"/>
              </a:spcAft>
              <a:buNone/>
            </a:pPr>
            <a:r>
              <a:t/>
            </a:r>
            <a:endParaRPr sz="3050">
              <a:solidFill>
                <a:schemeClr val="lt1"/>
              </a:solidFill>
            </a:endParaRPr>
          </a:p>
          <a:p>
            <a:pPr indent="-422275" lvl="0" marL="457200" rtl="0" algn="l">
              <a:spcBef>
                <a:spcPts val="0"/>
              </a:spcBef>
              <a:spcAft>
                <a:spcPts val="0"/>
              </a:spcAft>
              <a:buClr>
                <a:schemeClr val="lt1"/>
              </a:buClr>
              <a:buSzPts val="3050"/>
              <a:buChar char="●"/>
            </a:pPr>
            <a:r>
              <a:rPr lang="en-US" sz="3050">
                <a:solidFill>
                  <a:schemeClr val="lt1"/>
                </a:solidFill>
              </a:rPr>
              <a:t>Firebase a platform developed by Google, provides us with all the tools necessary to scale the application securely and efficiently. Firebase facilitates the process of handling user data, analytics, application crashes and much more. On a server/client level, Firebase provides us with various authentication tools that help developers create a safe and secure experience for the user.</a:t>
            </a:r>
            <a:endParaRPr sz="3050">
              <a:solidFill>
                <a:schemeClr val="lt1"/>
              </a:solidFill>
            </a:endParaRPr>
          </a:p>
        </p:txBody>
      </p:sp>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1_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2019-06-25T19:12:02Z</dcterms:created>
  <dc:creator>Oscar Negret</dc:creator>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0x010100D3CE5B01EE2D43479BD19C8CF7AEE55D</vt:lpwstr>
  </property>
  <property fmtid="{D5CDD505-2E9C-101B-9397-08002B2CF9AE}" pid="3" name="Order">
    <vt:r8>24800.0</vt:r8>
  </property>
  <property fmtid="{D5CDD505-2E9C-101B-9397-08002B2CF9AE}" pid="4" name="xd_Signature">
    <vt:bool>false</vt:bool>
  </property>
  <property fmtid="{D5CDD505-2E9C-101B-9397-08002B2CF9AE}" pid="5" name="xd_ProgID">
    <vt:lpwstr/>
  </property>
  <property fmtid="{D5CDD505-2E9C-101B-9397-08002B2CF9AE}" pid="6" name="_SourceUrl">
    <vt:lpwstr/>
  </property>
  <property fmtid="{D5CDD505-2E9C-101B-9397-08002B2CF9AE}" pid="7" name="_SharedFileIndex">
    <vt:lpwstr/>
  </property>
  <property fmtid="{D5CDD505-2E9C-101B-9397-08002B2CF9AE}" pid="8" name="ComplianceAssetId">
    <vt:lpwstr/>
  </property>
  <property fmtid="{D5CDD505-2E9C-101B-9397-08002B2CF9AE}" pid="9" name="TemplateUrl">
    <vt:lpwstr/>
  </property>
</Properties>
</file>