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67"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766BAC-7C45-2642-BC86-3D3B974177C2}" v="21" dt="2022-07-25T20:44:22.184"/>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05"/>
    <p:restoredTop sz="94694"/>
  </p:normalViewPr>
  <p:slideViewPr>
    <p:cSldViewPr snapToGrid="0" snapToObjects="1">
      <p:cViewPr>
        <p:scale>
          <a:sx n="19" d="100"/>
          <a:sy n="19" d="100"/>
        </p:scale>
        <p:origin x="1832" y="6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jp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6756401" y="617630"/>
            <a:ext cx="31024946" cy="2154436"/>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000" b="1" dirty="0">
                <a:solidFill>
                  <a:schemeClr val="bg1"/>
                </a:solidFill>
              </a:rPr>
              <a:t>FIU Knight Foundation of Computing and Information Sciences</a:t>
            </a:r>
          </a:p>
          <a:p>
            <a:pPr algn="ctr" eaLnBrk="1" hangingPunct="1"/>
            <a:r>
              <a:rPr lang="en-US" altLang="en-US" sz="5400" i="1" dirty="0">
                <a:solidFill>
                  <a:schemeClr val="bg1"/>
                </a:solidFill>
              </a:rPr>
              <a:t>Summer 2022 Capstone II Project</a:t>
            </a: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4343400" y="2979162"/>
            <a:ext cx="35204400" cy="322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err="1">
                <a:solidFill>
                  <a:srgbClr val="00FFFF"/>
                </a:solidFill>
              </a:rPr>
              <a:t>HowRU.life</a:t>
            </a:r>
            <a:r>
              <a:rPr lang="en-US" altLang="en-US" sz="10000" b="1" dirty="0">
                <a:solidFill>
                  <a:srgbClr val="00FFFF"/>
                </a:solidFill>
              </a:rPr>
              <a:t> – Stress &amp; Anxiety Management App</a:t>
            </a:r>
          </a:p>
          <a:p>
            <a:pPr algn="ctr" eaLnBrk="1" hangingPunct="1">
              <a:spcBef>
                <a:spcPct val="0"/>
              </a:spcBef>
              <a:buFontTx/>
              <a:buNone/>
            </a:pPr>
            <a:r>
              <a:rPr lang="en-US" altLang="en-US" sz="3500" b="1" dirty="0">
                <a:solidFill>
                  <a:schemeClr val="bg1"/>
                </a:solidFill>
              </a:rPr>
              <a:t>Students: Daniel Perez</a:t>
            </a:r>
            <a:endParaRPr lang="en-US" altLang="en-US" sz="3500" dirty="0">
              <a:solidFill>
                <a:schemeClr val="bg1"/>
              </a:solidFill>
            </a:endParaRPr>
          </a:p>
          <a:p>
            <a:pPr algn="ctr" eaLnBrk="1" hangingPunct="1">
              <a:spcBef>
                <a:spcPct val="0"/>
              </a:spcBef>
              <a:buFontTx/>
              <a:buNone/>
            </a:pPr>
            <a:r>
              <a:rPr lang="en-US" altLang="en-US" sz="3500" b="1" dirty="0">
                <a:solidFill>
                  <a:schemeClr val="bg1"/>
                </a:solidFill>
              </a:rPr>
              <a:t>Mentor:</a:t>
            </a:r>
            <a:r>
              <a:rPr lang="en-US" altLang="en-US" sz="3500" b="1" i="1" dirty="0">
                <a:solidFill>
                  <a:schemeClr val="bg1"/>
                </a:solidFill>
              </a:rPr>
              <a:t> </a:t>
            </a:r>
            <a:r>
              <a:rPr lang="en-US" altLang="en-US" sz="3500" dirty="0">
                <a:solidFill>
                  <a:schemeClr val="bg1"/>
                </a:solidFill>
              </a:rPr>
              <a:t>Liane Sangollo</a:t>
            </a:r>
            <a:r>
              <a:rPr lang="en-US" altLang="ja-JP" sz="3500" dirty="0">
                <a:solidFill>
                  <a:schemeClr val="bg1"/>
                </a:solidFill>
              </a:rPr>
              <a:t> </a:t>
            </a:r>
          </a:p>
          <a:p>
            <a:pPr algn="ctr" eaLnBrk="1" hangingPunct="1">
              <a:spcBef>
                <a:spcPct val="0"/>
              </a:spcBef>
              <a:buFontTx/>
              <a:buNone/>
            </a:pPr>
            <a:r>
              <a:rPr lang="en-US" altLang="en-US" sz="3500" b="1" dirty="0">
                <a:solidFill>
                  <a:schemeClr val="bg1"/>
                </a:solidFill>
              </a:rPr>
              <a:t>Instructor/Faculty:</a:t>
            </a:r>
            <a:r>
              <a:rPr lang="en-US" altLang="en-US" sz="3500" b="1" i="1" dirty="0">
                <a:solidFill>
                  <a:schemeClr val="bg1"/>
                </a:solidFill>
              </a:rPr>
              <a:t> </a:t>
            </a:r>
            <a:r>
              <a:rPr lang="en-US" altLang="en-US" sz="3500" dirty="0">
                <a:solidFill>
                  <a:schemeClr val="bg1"/>
                </a:solidFill>
              </a:rPr>
              <a:t>Dr. Masoud Sadjadi</a:t>
            </a:r>
            <a:r>
              <a:rPr lang="en-US" altLang="ja-JP" sz="3500" dirty="0">
                <a:solidFill>
                  <a:schemeClr val="bg1"/>
                </a:solidFill>
              </a:rPr>
              <a:t>,</a:t>
            </a:r>
            <a:r>
              <a:rPr lang="en-US" altLang="ja-JP" sz="3500" i="1" dirty="0">
                <a:solidFill>
                  <a:schemeClr val="bg1"/>
                </a:solidFill>
              </a:rPr>
              <a:t> </a:t>
            </a:r>
            <a:r>
              <a:rPr lang="en-US" altLang="en-US" sz="3500" dirty="0">
                <a:solidFill>
                  <a:schemeClr val="bg1"/>
                </a:solidFill>
              </a:rPr>
              <a:t>Florida International University</a:t>
            </a: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7732054" y="31318197"/>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chemeClr val="bg2"/>
                </a:solidFill>
              </a:rPr>
              <a:t>The material presented in this poster is based upon the work supported by Liane Sangollo. I thank Liane Sangollo for her assistance and mentorship that I received throughout the capstone project.</a:t>
            </a: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Arial" charset="0"/>
                <a:ea typeface="ＭＳ Ｐゴシック" charset="-128"/>
                <a:cs typeface="ＭＳ Ｐゴシック" charset="-128"/>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5891647" y="6920483"/>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9762428" y="69125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CURRENT SYSTEM</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33666547" y="6959881"/>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REQUIREMENTS</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5891647" y="1430394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SYSTEM DESIGN</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19762428" y="1143839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APP DESIGN</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33666547" y="14343344"/>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IMPLEMENTATION</a:t>
            </a: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5891647" y="2351296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VERIFICATION</a:t>
            </a: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19762428" y="2351296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SUMMARY</a:t>
            </a:r>
          </a:p>
        </p:txBody>
      </p:sp>
      <p:sp>
        <p:nvSpPr>
          <p:cNvPr id="28" name="Text Box 19">
            <a:extLst>
              <a:ext uri="{FF2B5EF4-FFF2-40B4-BE49-F238E27FC236}">
                <a16:creationId xmlns:a16="http://schemas.microsoft.com/office/drawing/2014/main" id="{C9D61889-2F49-4A45-9CD6-9C3DCB168A70}"/>
              </a:ext>
            </a:extLst>
          </p:cNvPr>
          <p:cNvSpPr txBox="1">
            <a:spLocks noChangeArrowheads="1"/>
          </p:cNvSpPr>
          <p:nvPr/>
        </p:nvSpPr>
        <p:spPr bwMode="auto">
          <a:xfrm>
            <a:off x="33633209" y="2351296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REFERENCES</a:t>
            </a:r>
          </a:p>
        </p:txBody>
      </p:sp>
      <p:pic>
        <p:nvPicPr>
          <p:cNvPr id="1026" name="Picture 2">
            <a:extLst>
              <a:ext uri="{FF2B5EF4-FFF2-40B4-BE49-F238E27FC236}">
                <a16:creationId xmlns:a16="http://schemas.microsoft.com/office/drawing/2014/main" id="{B824F0A7-BA73-15B1-38BC-C11DF29918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0" y="360484"/>
            <a:ext cx="5534539" cy="3170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1246A1BD-1F09-32AB-FA73-8A4CB41094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90599" y="391078"/>
            <a:ext cx="3783447" cy="378344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BB6C575-1A96-0488-0737-5FB165034C34}"/>
              </a:ext>
            </a:extLst>
          </p:cNvPr>
          <p:cNvSpPr txBox="1"/>
          <p:nvPr/>
        </p:nvSpPr>
        <p:spPr>
          <a:xfrm>
            <a:off x="2425148" y="7765616"/>
            <a:ext cx="12122125" cy="4524315"/>
          </a:xfrm>
          <a:prstGeom prst="rect">
            <a:avLst/>
          </a:prstGeom>
          <a:noFill/>
        </p:spPr>
        <p:txBody>
          <a:bodyPr wrap="square" rtlCol="0">
            <a:spAutoFit/>
          </a:bodyPr>
          <a:lstStyle/>
          <a:p>
            <a:r>
              <a:rPr lang="en-US" sz="3600" dirty="0">
                <a:solidFill>
                  <a:schemeClr val="bg1"/>
                </a:solidFill>
              </a:rPr>
              <a:t>Most people at some point in their lives have come across a situation that may be anxiety inducing for them. Anxiety disorders are the most common mental health concern in the United States with over 40 million adults having an anxiety disorder [1]. These anxiety disorders affect people of all ages from childhood onto adulthood. HowRU.life is designed to give these people a sense of relief and help them work out what they are feeling on any given day.</a:t>
            </a:r>
          </a:p>
        </p:txBody>
      </p:sp>
      <p:sp>
        <p:nvSpPr>
          <p:cNvPr id="7" name="TextBox 6">
            <a:extLst>
              <a:ext uri="{FF2B5EF4-FFF2-40B4-BE49-F238E27FC236}">
                <a16:creationId xmlns:a16="http://schemas.microsoft.com/office/drawing/2014/main" id="{9EDB4E7B-7918-733C-51E5-E197F74A8E43}"/>
              </a:ext>
            </a:extLst>
          </p:cNvPr>
          <p:cNvSpPr txBox="1"/>
          <p:nvPr/>
        </p:nvSpPr>
        <p:spPr>
          <a:xfrm>
            <a:off x="2146852" y="24428257"/>
            <a:ext cx="12400421" cy="1569660"/>
          </a:xfrm>
          <a:prstGeom prst="rect">
            <a:avLst/>
          </a:prstGeom>
          <a:noFill/>
        </p:spPr>
        <p:txBody>
          <a:bodyPr wrap="square" rtlCol="0">
            <a:spAutoFit/>
          </a:bodyPr>
          <a:lstStyle/>
          <a:p>
            <a:r>
              <a:rPr lang="en-US" sz="3200" dirty="0">
                <a:solidFill>
                  <a:schemeClr val="bg1"/>
                </a:solidFill>
              </a:rPr>
              <a:t>XCode and Android Studio were used to run, test, and verify both the iOS and the Android versions of the app respectively. Upon testing, both versions of the app run as expected.</a:t>
            </a:r>
          </a:p>
        </p:txBody>
      </p:sp>
      <p:sp>
        <p:nvSpPr>
          <p:cNvPr id="9" name="TextBox 8">
            <a:extLst>
              <a:ext uri="{FF2B5EF4-FFF2-40B4-BE49-F238E27FC236}">
                <a16:creationId xmlns:a16="http://schemas.microsoft.com/office/drawing/2014/main" id="{8D3C20F2-3AC8-D9A2-344E-72637D14090B}"/>
              </a:ext>
            </a:extLst>
          </p:cNvPr>
          <p:cNvSpPr txBox="1"/>
          <p:nvPr/>
        </p:nvSpPr>
        <p:spPr>
          <a:xfrm>
            <a:off x="17299284" y="7765616"/>
            <a:ext cx="9939180" cy="2862322"/>
          </a:xfrm>
          <a:prstGeom prst="rect">
            <a:avLst/>
          </a:prstGeom>
          <a:noFill/>
        </p:spPr>
        <p:txBody>
          <a:bodyPr wrap="square" rtlCol="0">
            <a:spAutoFit/>
          </a:bodyPr>
          <a:lstStyle/>
          <a:p>
            <a:r>
              <a:rPr lang="en-US" sz="3600" dirty="0">
                <a:solidFill>
                  <a:schemeClr val="bg1"/>
                </a:solidFill>
              </a:rPr>
              <a:t>The current system of the application uses React-Native and React-Native CLI. The app works on both iOS and Android. Additionally, Firebase is used to handle the back-end such as user authentication and dependencies.</a:t>
            </a:r>
          </a:p>
        </p:txBody>
      </p:sp>
      <p:sp>
        <p:nvSpPr>
          <p:cNvPr id="11" name="TextBox 10">
            <a:extLst>
              <a:ext uri="{FF2B5EF4-FFF2-40B4-BE49-F238E27FC236}">
                <a16:creationId xmlns:a16="http://schemas.microsoft.com/office/drawing/2014/main" id="{370E18FC-3BB0-D9E4-DE96-63AD2B0BD420}"/>
              </a:ext>
            </a:extLst>
          </p:cNvPr>
          <p:cNvSpPr txBox="1"/>
          <p:nvPr/>
        </p:nvSpPr>
        <p:spPr>
          <a:xfrm>
            <a:off x="30957890" y="7765616"/>
            <a:ext cx="4638386" cy="3693319"/>
          </a:xfrm>
          <a:prstGeom prst="rect">
            <a:avLst/>
          </a:prstGeom>
          <a:noFill/>
        </p:spPr>
        <p:txBody>
          <a:bodyPr wrap="none" rtlCol="0">
            <a:spAutoFit/>
          </a:bodyPr>
          <a:lstStyle/>
          <a:p>
            <a:pPr marL="285750" indent="-285750">
              <a:buFont typeface="Arial" panose="020B0604020202020204" pitchFamily="34" charset="0"/>
              <a:buChar char="•"/>
            </a:pPr>
            <a:r>
              <a:rPr lang="en-US" sz="3600" dirty="0">
                <a:solidFill>
                  <a:schemeClr val="bg1"/>
                </a:solidFill>
              </a:rPr>
              <a:t>Android Studio/XCode</a:t>
            </a:r>
          </a:p>
          <a:p>
            <a:pPr marL="285750" indent="-285750">
              <a:buFont typeface="Arial" panose="020B0604020202020204" pitchFamily="34" charset="0"/>
              <a:buChar char="•"/>
            </a:pPr>
            <a:r>
              <a:rPr lang="en-US" sz="3600" dirty="0">
                <a:solidFill>
                  <a:schemeClr val="bg1"/>
                </a:solidFill>
              </a:rPr>
              <a:t>Visual Studio Code</a:t>
            </a:r>
          </a:p>
          <a:p>
            <a:pPr marL="285750" indent="-285750">
              <a:buFont typeface="Arial" panose="020B0604020202020204" pitchFamily="34" charset="0"/>
              <a:buChar char="•"/>
            </a:pPr>
            <a:r>
              <a:rPr lang="en-US" sz="3600" dirty="0">
                <a:solidFill>
                  <a:schemeClr val="bg1"/>
                </a:solidFill>
              </a:rPr>
              <a:t>Firebase</a:t>
            </a:r>
          </a:p>
          <a:p>
            <a:pPr marL="285750" indent="-285750">
              <a:buFont typeface="Arial" panose="020B0604020202020204" pitchFamily="34" charset="0"/>
              <a:buChar char="•"/>
            </a:pPr>
            <a:r>
              <a:rPr lang="en-US" sz="3600" dirty="0">
                <a:solidFill>
                  <a:schemeClr val="bg1"/>
                </a:solidFill>
              </a:rPr>
              <a:t>JavaScript</a:t>
            </a:r>
          </a:p>
          <a:p>
            <a:pPr marL="285750" indent="-285750">
              <a:buFont typeface="Arial" panose="020B0604020202020204" pitchFamily="34" charset="0"/>
              <a:buChar char="•"/>
            </a:pPr>
            <a:r>
              <a:rPr lang="en-US" sz="3600" dirty="0">
                <a:solidFill>
                  <a:schemeClr val="bg1"/>
                </a:solidFill>
              </a:rPr>
              <a:t>React-Native</a:t>
            </a:r>
          </a:p>
          <a:p>
            <a:pPr marL="285750" indent="-285750">
              <a:buFont typeface="Arial" panose="020B0604020202020204" pitchFamily="34" charset="0"/>
              <a:buChar char="•"/>
            </a:pPr>
            <a:r>
              <a:rPr lang="en-US" sz="3600" dirty="0">
                <a:solidFill>
                  <a:schemeClr val="bg1"/>
                </a:solidFill>
              </a:rPr>
              <a:t>GitHub</a:t>
            </a:r>
          </a:p>
          <a:p>
            <a:pPr marL="285750" indent="-285750">
              <a:buFont typeface="Arial" panose="020B0604020202020204" pitchFamily="34" charset="0"/>
              <a:buChar char="•"/>
            </a:pPr>
            <a:endParaRPr lang="en-US" dirty="0">
              <a:solidFill>
                <a:schemeClr val="bg1"/>
              </a:solidFill>
            </a:endParaRPr>
          </a:p>
        </p:txBody>
      </p:sp>
      <p:pic>
        <p:nvPicPr>
          <p:cNvPr id="1032" name="Picture 8">
            <a:extLst>
              <a:ext uri="{FF2B5EF4-FFF2-40B4-BE49-F238E27FC236}">
                <a16:creationId xmlns:a16="http://schemas.microsoft.com/office/drawing/2014/main" id="{D8CA5DA0-0225-51FC-D898-9307F9A4E4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90956" y="7713063"/>
            <a:ext cx="2006023" cy="216720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Icon&#10;&#10;Description automatically generated">
            <a:extLst>
              <a:ext uri="{FF2B5EF4-FFF2-40B4-BE49-F238E27FC236}">
                <a16:creationId xmlns:a16="http://schemas.microsoft.com/office/drawing/2014/main" id="{1E083921-7732-FA0C-3F83-BFD248BA6D35}"/>
              </a:ext>
            </a:extLst>
          </p:cNvPr>
          <p:cNvPicPr>
            <a:picLocks noChangeAspect="1"/>
          </p:cNvPicPr>
          <p:nvPr/>
        </p:nvPicPr>
        <p:blipFill>
          <a:blip r:embed="rId6"/>
          <a:stretch>
            <a:fillRect/>
          </a:stretch>
        </p:blipFill>
        <p:spPr>
          <a:xfrm>
            <a:off x="36268468" y="10011125"/>
            <a:ext cx="2028511" cy="2028511"/>
          </a:xfrm>
          <a:prstGeom prst="rect">
            <a:avLst/>
          </a:prstGeom>
        </p:spPr>
      </p:pic>
      <p:pic>
        <p:nvPicPr>
          <p:cNvPr id="19" name="Picture 18" descr="Icon&#10;&#10;Description automatically generated">
            <a:extLst>
              <a:ext uri="{FF2B5EF4-FFF2-40B4-BE49-F238E27FC236}">
                <a16:creationId xmlns:a16="http://schemas.microsoft.com/office/drawing/2014/main" id="{4DA6E3CA-3864-E8D1-A2FB-5A633332FFF0}"/>
              </a:ext>
            </a:extLst>
          </p:cNvPr>
          <p:cNvPicPr>
            <a:picLocks noChangeAspect="1"/>
          </p:cNvPicPr>
          <p:nvPr/>
        </p:nvPicPr>
        <p:blipFill>
          <a:blip r:embed="rId7"/>
          <a:stretch>
            <a:fillRect/>
          </a:stretch>
        </p:blipFill>
        <p:spPr>
          <a:xfrm>
            <a:off x="37526004" y="7460231"/>
            <a:ext cx="4227100" cy="2346987"/>
          </a:xfrm>
          <a:prstGeom prst="rect">
            <a:avLst/>
          </a:prstGeom>
        </p:spPr>
      </p:pic>
      <p:pic>
        <p:nvPicPr>
          <p:cNvPr id="23" name="Picture 22" descr="Icon&#10;&#10;Description automatically generated">
            <a:extLst>
              <a:ext uri="{FF2B5EF4-FFF2-40B4-BE49-F238E27FC236}">
                <a16:creationId xmlns:a16="http://schemas.microsoft.com/office/drawing/2014/main" id="{7EB31964-754F-F3CF-847A-78E8FB8A6C68}"/>
              </a:ext>
            </a:extLst>
          </p:cNvPr>
          <p:cNvPicPr>
            <a:picLocks noChangeAspect="1"/>
          </p:cNvPicPr>
          <p:nvPr/>
        </p:nvPicPr>
        <p:blipFill>
          <a:blip r:embed="rId8"/>
          <a:stretch>
            <a:fillRect/>
          </a:stretch>
        </p:blipFill>
        <p:spPr>
          <a:xfrm>
            <a:off x="41142180" y="7783740"/>
            <a:ext cx="2028511" cy="2028511"/>
          </a:xfrm>
          <a:prstGeom prst="rect">
            <a:avLst/>
          </a:prstGeom>
        </p:spPr>
      </p:pic>
      <p:pic>
        <p:nvPicPr>
          <p:cNvPr id="1042" name="Picture 18">
            <a:extLst>
              <a:ext uri="{FF2B5EF4-FFF2-40B4-BE49-F238E27FC236}">
                <a16:creationId xmlns:a16="http://schemas.microsoft.com/office/drawing/2014/main" id="{06AAFAD5-85FF-53AE-3125-392EAEB215F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650827" y="10272977"/>
            <a:ext cx="1793946" cy="179394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a:extLst>
              <a:ext uri="{FF2B5EF4-FFF2-40B4-BE49-F238E27FC236}">
                <a16:creationId xmlns:a16="http://schemas.microsoft.com/office/drawing/2014/main" id="{51FCD9A9-5B88-6B0D-6DA5-411B35B48FE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980320" y="10229428"/>
            <a:ext cx="2278640" cy="1982713"/>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a:extLst>
              <a:ext uri="{FF2B5EF4-FFF2-40B4-BE49-F238E27FC236}">
                <a16:creationId xmlns:a16="http://schemas.microsoft.com/office/drawing/2014/main" id="{2CCE9262-3BDD-8408-FCE3-1A6F4B55F53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650827" y="12453505"/>
            <a:ext cx="1793946" cy="179394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C753768A-D25C-EE2A-6B6C-100D9DEF0126}"/>
              </a:ext>
            </a:extLst>
          </p:cNvPr>
          <p:cNvSpPr txBox="1"/>
          <p:nvPr/>
        </p:nvSpPr>
        <p:spPr>
          <a:xfrm>
            <a:off x="30912014" y="24360902"/>
            <a:ext cx="10841090" cy="3139321"/>
          </a:xfrm>
          <a:prstGeom prst="rect">
            <a:avLst/>
          </a:prstGeom>
          <a:noFill/>
        </p:spPr>
        <p:txBody>
          <a:bodyPr wrap="square" rtlCol="0">
            <a:spAutoFit/>
          </a:bodyPr>
          <a:lstStyle/>
          <a:p>
            <a:r>
              <a:rPr lang="en-US" sz="3600" dirty="0">
                <a:solidFill>
                  <a:schemeClr val="bg1"/>
                </a:solidFill>
              </a:rPr>
              <a:t>[1] </a:t>
            </a:r>
            <a:r>
              <a:rPr lang="en-US" sz="3600" i="1" dirty="0">
                <a:solidFill>
                  <a:schemeClr val="bg1"/>
                </a:solidFill>
              </a:rPr>
              <a:t>Anxiety disorders: Types, causes, symptoms &amp; treatments</a:t>
            </a:r>
            <a:r>
              <a:rPr lang="en-US" sz="3600" dirty="0">
                <a:solidFill>
                  <a:schemeClr val="bg1"/>
                </a:solidFill>
              </a:rPr>
              <a:t>. Cleveland Clinic. (n.d.). Retrieved July 25, 2022, from https://</a:t>
            </a:r>
            <a:r>
              <a:rPr lang="en-US" sz="3600" dirty="0" err="1">
                <a:solidFill>
                  <a:schemeClr val="bg1"/>
                </a:solidFill>
              </a:rPr>
              <a:t>my.clevelandclinic.org</a:t>
            </a:r>
            <a:r>
              <a:rPr lang="en-US" sz="3600" dirty="0">
                <a:solidFill>
                  <a:schemeClr val="bg1"/>
                </a:solidFill>
              </a:rPr>
              <a:t>/health/diseases/9536-anxiety-disorders </a:t>
            </a:r>
          </a:p>
          <a:p>
            <a:endParaRPr lang="en-US" dirty="0"/>
          </a:p>
        </p:txBody>
      </p:sp>
      <p:sp>
        <p:nvSpPr>
          <p:cNvPr id="27" name="TextBox 26">
            <a:extLst>
              <a:ext uri="{FF2B5EF4-FFF2-40B4-BE49-F238E27FC236}">
                <a16:creationId xmlns:a16="http://schemas.microsoft.com/office/drawing/2014/main" id="{DEC1356C-776C-A164-C1EB-63FA8C31DA3D}"/>
              </a:ext>
            </a:extLst>
          </p:cNvPr>
          <p:cNvSpPr txBox="1"/>
          <p:nvPr/>
        </p:nvSpPr>
        <p:spPr>
          <a:xfrm>
            <a:off x="17150101" y="24360902"/>
            <a:ext cx="12026348" cy="3693319"/>
          </a:xfrm>
          <a:prstGeom prst="rect">
            <a:avLst/>
          </a:prstGeom>
          <a:noFill/>
        </p:spPr>
        <p:txBody>
          <a:bodyPr wrap="square" rtlCol="0">
            <a:spAutoFit/>
          </a:bodyPr>
          <a:lstStyle/>
          <a:p>
            <a:pPr marL="285750" indent="-285750">
              <a:buFont typeface="Arial" panose="020B0604020202020204" pitchFamily="34" charset="0"/>
              <a:buChar char="•"/>
            </a:pPr>
            <a:r>
              <a:rPr lang="en-US" sz="3600" dirty="0">
                <a:solidFill>
                  <a:schemeClr val="bg1"/>
                </a:solidFill>
              </a:rPr>
              <a:t>HowRU.life helps people dealing with anxiety by allowing them to track their feelings and reflect on them.</a:t>
            </a:r>
          </a:p>
          <a:p>
            <a:pPr marL="285750" indent="-285750">
              <a:buFont typeface="Arial" panose="020B0604020202020204" pitchFamily="34" charset="0"/>
              <a:buChar char="•"/>
            </a:pPr>
            <a:r>
              <a:rPr lang="en-US" sz="3600" dirty="0">
                <a:solidFill>
                  <a:schemeClr val="bg1"/>
                </a:solidFill>
              </a:rPr>
              <a:t>This semester, our group implemented some new features. These features include push notifications, an additional breathing screen, and updates to the daily log to improve the user experience.</a:t>
            </a:r>
          </a:p>
          <a:p>
            <a:pPr marL="285750" indent="-285750">
              <a:buFont typeface="Arial" panose="020B0604020202020204" pitchFamily="34" charset="0"/>
              <a:buChar char="•"/>
            </a:pPr>
            <a:endParaRPr lang="en-US" dirty="0"/>
          </a:p>
        </p:txBody>
      </p:sp>
      <p:sp>
        <p:nvSpPr>
          <p:cNvPr id="29" name="TextBox 28">
            <a:extLst>
              <a:ext uri="{FF2B5EF4-FFF2-40B4-BE49-F238E27FC236}">
                <a16:creationId xmlns:a16="http://schemas.microsoft.com/office/drawing/2014/main" id="{590E504A-3587-7413-4CE4-93D46C630FEC}"/>
              </a:ext>
            </a:extLst>
          </p:cNvPr>
          <p:cNvSpPr txBox="1"/>
          <p:nvPr/>
        </p:nvSpPr>
        <p:spPr>
          <a:xfrm>
            <a:off x="30957890" y="11552946"/>
            <a:ext cx="4775031" cy="2308324"/>
          </a:xfrm>
          <a:prstGeom prst="rect">
            <a:avLst/>
          </a:prstGeom>
          <a:noFill/>
        </p:spPr>
        <p:txBody>
          <a:bodyPr wrap="square" rtlCol="0">
            <a:spAutoFit/>
          </a:bodyPr>
          <a:lstStyle/>
          <a:p>
            <a:r>
              <a:rPr lang="en-US" sz="3600" dirty="0">
                <a:solidFill>
                  <a:schemeClr val="bg1"/>
                </a:solidFill>
              </a:rPr>
              <a:t>A Mac or Windows PC is sufficient to run and test both versions of the app.</a:t>
            </a:r>
          </a:p>
        </p:txBody>
      </p:sp>
      <p:sp>
        <p:nvSpPr>
          <p:cNvPr id="31" name="TextBox 30">
            <a:extLst>
              <a:ext uri="{FF2B5EF4-FFF2-40B4-BE49-F238E27FC236}">
                <a16:creationId xmlns:a16="http://schemas.microsoft.com/office/drawing/2014/main" id="{8641BDFB-0D47-93FA-D713-633A5C150EC5}"/>
              </a:ext>
            </a:extLst>
          </p:cNvPr>
          <p:cNvSpPr txBox="1"/>
          <p:nvPr/>
        </p:nvSpPr>
        <p:spPr>
          <a:xfrm>
            <a:off x="30957890" y="15189853"/>
            <a:ext cx="11916156" cy="7848302"/>
          </a:xfrm>
          <a:prstGeom prst="rect">
            <a:avLst/>
          </a:prstGeom>
          <a:noFill/>
        </p:spPr>
        <p:txBody>
          <a:bodyPr wrap="square" rtlCol="0">
            <a:spAutoFit/>
          </a:bodyPr>
          <a:lstStyle/>
          <a:p>
            <a:r>
              <a:rPr lang="en-US" sz="3600" dirty="0">
                <a:solidFill>
                  <a:schemeClr val="bg1"/>
                </a:solidFill>
              </a:rPr>
              <a:t>Over the course of this semester, multiple updates have been made to the application.</a:t>
            </a:r>
          </a:p>
          <a:p>
            <a:pPr marL="285750" indent="-285750">
              <a:buFont typeface="Arial" panose="020B0604020202020204" pitchFamily="34" charset="0"/>
              <a:buChar char="•"/>
            </a:pPr>
            <a:r>
              <a:rPr lang="en-US" sz="3600" dirty="0">
                <a:solidFill>
                  <a:schemeClr val="bg1"/>
                </a:solidFill>
              </a:rPr>
              <a:t>The previously implemented breathing exercise was updated, and a new one was added to give the user options to choose from different exercises.</a:t>
            </a:r>
          </a:p>
          <a:p>
            <a:pPr marL="285750" indent="-285750">
              <a:buFont typeface="Arial" panose="020B0604020202020204" pitchFamily="34" charset="0"/>
              <a:buChar char="•"/>
            </a:pPr>
            <a:r>
              <a:rPr lang="en-US" sz="3600" dirty="0">
                <a:solidFill>
                  <a:schemeClr val="bg1"/>
                </a:solidFill>
              </a:rPr>
              <a:t>The daily log was updated to improve user experience when updating their log.</a:t>
            </a:r>
          </a:p>
          <a:p>
            <a:pPr marL="285750" indent="-285750">
              <a:buFont typeface="Arial" panose="020B0604020202020204" pitchFamily="34" charset="0"/>
              <a:buChar char="•"/>
            </a:pPr>
            <a:r>
              <a:rPr lang="en-US" sz="3600" dirty="0">
                <a:solidFill>
                  <a:schemeClr val="bg1"/>
                </a:solidFill>
              </a:rPr>
              <a:t>Push notifications were implemented which allow users to schedule notifications to their liking.</a:t>
            </a:r>
          </a:p>
          <a:p>
            <a:pPr marL="285750" indent="-285750">
              <a:buFont typeface="Arial" panose="020B0604020202020204" pitchFamily="34" charset="0"/>
              <a:buChar char="•"/>
            </a:pPr>
            <a:r>
              <a:rPr lang="en-US" sz="3600" dirty="0">
                <a:solidFill>
                  <a:schemeClr val="bg1"/>
                </a:solidFill>
              </a:rPr>
              <a:t>A new screen was added to inform users on the four quadrants that are affected by stress and anxiety (Body, Mind, Emotion, Behavior).</a:t>
            </a:r>
          </a:p>
          <a:p>
            <a:pPr marL="285750" indent="-285750">
              <a:buFont typeface="Arial" panose="020B0604020202020204" pitchFamily="34" charset="0"/>
              <a:buChar char="•"/>
            </a:pPr>
            <a:r>
              <a:rPr lang="en-US" sz="3600" dirty="0">
                <a:solidFill>
                  <a:schemeClr val="bg1"/>
                </a:solidFill>
              </a:rPr>
              <a:t>The installation guide was also updated to help the developers in the next semester.</a:t>
            </a:r>
          </a:p>
        </p:txBody>
      </p:sp>
      <p:sp>
        <p:nvSpPr>
          <p:cNvPr id="33" name="TextBox 32">
            <a:extLst>
              <a:ext uri="{FF2B5EF4-FFF2-40B4-BE49-F238E27FC236}">
                <a16:creationId xmlns:a16="http://schemas.microsoft.com/office/drawing/2014/main" id="{F87D8B1C-1212-B04E-DA5E-5F674AF358AE}"/>
              </a:ext>
            </a:extLst>
          </p:cNvPr>
          <p:cNvSpPr txBox="1"/>
          <p:nvPr/>
        </p:nvSpPr>
        <p:spPr>
          <a:xfrm>
            <a:off x="2425148" y="15394688"/>
            <a:ext cx="11916157" cy="2308324"/>
          </a:xfrm>
          <a:prstGeom prst="rect">
            <a:avLst/>
          </a:prstGeom>
          <a:noFill/>
        </p:spPr>
        <p:txBody>
          <a:bodyPr wrap="square" rtlCol="0">
            <a:spAutoFit/>
          </a:bodyPr>
          <a:lstStyle/>
          <a:p>
            <a:pPr marL="571500" indent="-571500">
              <a:buFont typeface="Arial" panose="020B0604020202020204" pitchFamily="34" charset="0"/>
              <a:buChar char="•"/>
            </a:pPr>
            <a:r>
              <a:rPr lang="en-US" sz="3600" dirty="0">
                <a:solidFill>
                  <a:schemeClr val="bg1"/>
                </a:solidFill>
              </a:rPr>
              <a:t>The back-end of the application uses a React-Native framework and Firebase for storing a user’s data.</a:t>
            </a:r>
          </a:p>
          <a:p>
            <a:pPr marL="571500" indent="-571500">
              <a:buFont typeface="Arial" panose="020B0604020202020204" pitchFamily="34" charset="0"/>
              <a:buChar char="•"/>
            </a:pPr>
            <a:r>
              <a:rPr lang="en-US" sz="3600" dirty="0">
                <a:solidFill>
                  <a:schemeClr val="bg1"/>
                </a:solidFill>
              </a:rPr>
              <a:t>The front-end of the application uses HTML, CSS, and JavaScript.</a:t>
            </a:r>
          </a:p>
        </p:txBody>
      </p:sp>
      <p:pic>
        <p:nvPicPr>
          <p:cNvPr id="1048" name="Picture 24">
            <a:extLst>
              <a:ext uri="{FF2B5EF4-FFF2-40B4-BE49-F238E27FC236}">
                <a16:creationId xmlns:a16="http://schemas.microsoft.com/office/drawing/2014/main" id="{004A2DCC-2C63-3F30-26CB-885A16B743B9}"/>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3421" b="8356"/>
          <a:stretch/>
        </p:blipFill>
        <p:spPr bwMode="auto">
          <a:xfrm>
            <a:off x="14043016" y="12933829"/>
            <a:ext cx="5365554" cy="841544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descr="Graphical user interface, application&#10;&#10;Description automatically generated with medium confidence">
            <a:extLst>
              <a:ext uri="{FF2B5EF4-FFF2-40B4-BE49-F238E27FC236}">
                <a16:creationId xmlns:a16="http://schemas.microsoft.com/office/drawing/2014/main" id="{6E60A2CF-D3A6-E2EC-3095-A571A3CD093E}"/>
              </a:ext>
            </a:extLst>
          </p:cNvPr>
          <p:cNvPicPr>
            <a:picLocks noChangeAspect="1"/>
          </p:cNvPicPr>
          <p:nvPr/>
        </p:nvPicPr>
        <p:blipFill rotWithShape="1">
          <a:blip r:embed="rId13"/>
          <a:srcRect t="3964" b="7732"/>
          <a:stretch/>
        </p:blipFill>
        <p:spPr>
          <a:xfrm>
            <a:off x="19934425" y="12933829"/>
            <a:ext cx="5349077" cy="8397282"/>
          </a:xfrm>
          <a:prstGeom prst="rect">
            <a:avLst/>
          </a:prstGeom>
        </p:spPr>
      </p:pic>
      <p:pic>
        <p:nvPicPr>
          <p:cNvPr id="40" name="Picture 39" descr="A picture containing company name&#10;&#10;Description automatically generated">
            <a:extLst>
              <a:ext uri="{FF2B5EF4-FFF2-40B4-BE49-F238E27FC236}">
                <a16:creationId xmlns:a16="http://schemas.microsoft.com/office/drawing/2014/main" id="{4D548998-69ED-D450-BBB3-6EF6A95FA28A}"/>
              </a:ext>
            </a:extLst>
          </p:cNvPr>
          <p:cNvPicPr>
            <a:picLocks noChangeAspect="1"/>
          </p:cNvPicPr>
          <p:nvPr/>
        </p:nvPicPr>
        <p:blipFill rotWithShape="1">
          <a:blip r:embed="rId14"/>
          <a:srcRect t="539" b="5393"/>
          <a:stretch/>
        </p:blipFill>
        <p:spPr>
          <a:xfrm>
            <a:off x="25809357" y="12970500"/>
            <a:ext cx="4414670" cy="8397282"/>
          </a:xfrm>
          <a:prstGeom prst="rect">
            <a:avLst/>
          </a:prstGeom>
        </p:spPr>
      </p:pic>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3384</TotalTime>
  <Words>513</Words>
  <Application>Microsoft Macintosh PowerPoint</Application>
  <PresentationFormat>Custom</PresentationFormat>
  <Paragraphs>38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Daniel Perez</cp:lastModifiedBy>
  <cp:revision>80</cp:revision>
  <dcterms:created xsi:type="dcterms:W3CDTF">2019-06-25T19:12:02Z</dcterms:created>
  <dcterms:modified xsi:type="dcterms:W3CDTF">2022-07-25T20:45:40Z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