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10" d="100"/>
          <a:sy n="10" d="100"/>
        </p:scale>
        <p:origin x="2491" y="8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jpe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01200" y="617630"/>
            <a:ext cx="24688800" cy="3631763"/>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bg1"/>
                </a:solidFill>
              </a:rPr>
              <a:t>Knight Foundation School of Computing and Information Sciences</a:t>
            </a:r>
          </a:p>
          <a:p>
            <a:pPr algn="ctr" eaLnBrk="1" hangingPunct="1"/>
            <a:r>
              <a:rPr lang="en-US" altLang="en-US" sz="5400" i="1" dirty="0">
                <a:solidFill>
                  <a:schemeClr val="bg1"/>
                </a:solidFill>
              </a:rPr>
              <a:t>Summer 2022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400" y="3836381"/>
            <a:ext cx="35204400"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0FFFF"/>
                </a:solidFill>
              </a:rPr>
              <a:t>Stress and Anxiety Self Management App</a:t>
            </a:r>
          </a:p>
          <a:p>
            <a:pPr algn="ctr" eaLnBrk="1" hangingPunct="1">
              <a:spcBef>
                <a:spcPct val="0"/>
              </a:spcBef>
              <a:buFontTx/>
              <a:buNone/>
            </a:pPr>
            <a:r>
              <a:rPr lang="en-US" altLang="en-US" sz="3500" b="1" dirty="0">
                <a:solidFill>
                  <a:schemeClr val="bg1"/>
                </a:solidFill>
              </a:rPr>
              <a:t>Student: </a:t>
            </a:r>
            <a:r>
              <a:rPr lang="en-US" altLang="en-US" sz="3500" dirty="0">
                <a:solidFill>
                  <a:schemeClr val="bg1"/>
                </a:solidFill>
              </a:rPr>
              <a:t>Annie Brigido</a:t>
            </a:r>
          </a:p>
          <a:p>
            <a:pPr algn="ctr" eaLnBrk="1" hangingPunct="1">
              <a:spcBef>
                <a:spcPct val="0"/>
              </a:spcBef>
              <a:buFontTx/>
              <a:buNone/>
            </a:pPr>
            <a:r>
              <a:rPr lang="en-US" altLang="en-US" sz="3500" b="1" dirty="0">
                <a:solidFill>
                  <a:schemeClr val="bg1"/>
                </a:solidFill>
              </a:rPr>
              <a:t>Mentor:</a:t>
            </a:r>
            <a:r>
              <a:rPr lang="en-US" altLang="en-US" sz="3500" b="1" i="1" dirty="0">
                <a:solidFill>
                  <a:schemeClr val="bg1"/>
                </a:solidFill>
              </a:rPr>
              <a:t> </a:t>
            </a:r>
            <a:r>
              <a:rPr lang="en-US" altLang="ja-JP" sz="3500" dirty="0">
                <a:solidFill>
                  <a:schemeClr val="bg1"/>
                </a:solidFill>
              </a:rPr>
              <a:t>Liane </a:t>
            </a:r>
            <a:r>
              <a:rPr lang="en-US" altLang="ja-JP" sz="3500" dirty="0" err="1">
                <a:solidFill>
                  <a:schemeClr val="bg1"/>
                </a:solidFill>
              </a:rPr>
              <a:t>Sangollo</a:t>
            </a:r>
            <a:r>
              <a:rPr lang="en-US" altLang="ja-JP" sz="3500" dirty="0">
                <a:solidFill>
                  <a:schemeClr val="bg1"/>
                </a:solidFill>
              </a:rPr>
              <a:t>, Florida International University </a:t>
            </a:r>
          </a:p>
          <a:p>
            <a:pPr algn="ct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altLang="ja-JP" sz="3500" dirty="0">
                <a:solidFill>
                  <a:schemeClr val="bg1"/>
                </a:solidFill>
              </a:rPr>
              <a:t>Dr. Masoud </a:t>
            </a:r>
            <a:r>
              <a:rPr lang="en-US" altLang="ja-JP" sz="3500" dirty="0" err="1">
                <a:solidFill>
                  <a:schemeClr val="bg1"/>
                </a:solidFill>
              </a:rPr>
              <a:t>Sadjadi</a:t>
            </a:r>
            <a:r>
              <a:rPr lang="en-US" altLang="ja-JP" sz="3500" dirty="0">
                <a:solidFill>
                  <a:schemeClr val="bg1"/>
                </a:solidFill>
              </a:rPr>
              <a:t> ,</a:t>
            </a:r>
            <a:r>
              <a:rPr lang="en-US" altLang="ja-JP" sz="3500" i="1" dirty="0">
                <a:solidFill>
                  <a:schemeClr val="bg1"/>
                </a:solidFill>
              </a:rPr>
              <a:t> </a:t>
            </a:r>
            <a:r>
              <a:rPr lang="en-US" altLang="en-US" sz="3500" dirty="0">
                <a:solidFill>
                  <a:schemeClr val="bg1"/>
                </a:solidFill>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Liane </a:t>
            </a:r>
            <a:r>
              <a:rPr lang="en-US" altLang="en-US" sz="2400" dirty="0" err="1">
                <a:solidFill>
                  <a:schemeClr val="bg2"/>
                </a:solidFill>
              </a:rPr>
              <a:t>Sangollo</a:t>
            </a:r>
            <a:r>
              <a:rPr lang="en-US" altLang="en-US" sz="2400" dirty="0">
                <a:solidFill>
                  <a:schemeClr val="bg2"/>
                </a:solidFill>
              </a:rPr>
              <a:t>. I thank Liane </a:t>
            </a:r>
            <a:r>
              <a:rPr lang="en-US" altLang="en-US" sz="2400" dirty="0" err="1">
                <a:solidFill>
                  <a:schemeClr val="bg2"/>
                </a:solidFill>
              </a:rPr>
              <a:t>Sangollo</a:t>
            </a:r>
            <a:r>
              <a:rPr lang="en-US" altLang="en-US" sz="2400" dirty="0">
                <a:solidFill>
                  <a:schemeClr val="bg2"/>
                </a:solidFill>
              </a:rPr>
              <a:t> for her assistance and mentorship that I received throughout the senior design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4086511" y="8481087"/>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5593281" y="2419171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5309480" y="15122358"/>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3921537" y="20693696"/>
            <a:ext cx="5737386"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&amp; OBJECT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3552378" y="8670373"/>
            <a:ext cx="7145746"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CONTRIBUTION/IMPLEMENTATION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4303502" y="2419171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4183106" y="15176032"/>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23756473" y="2419171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REFERENCES</a:t>
            </a:r>
          </a:p>
        </p:txBody>
      </p:sp>
      <p:pic>
        <p:nvPicPr>
          <p:cNvPr id="5" name="Picture 4" descr="Text&#10;&#10;Description automatically generated">
            <a:extLst>
              <a:ext uri="{FF2B5EF4-FFF2-40B4-BE49-F238E27FC236}">
                <a16:creationId xmlns:a16="http://schemas.microsoft.com/office/drawing/2014/main" id="{5E9410F3-5F4E-7747-E922-8BF75CE5C228}"/>
              </a:ext>
            </a:extLst>
          </p:cNvPr>
          <p:cNvPicPr>
            <a:picLocks noChangeAspect="1"/>
          </p:cNvPicPr>
          <p:nvPr/>
        </p:nvPicPr>
        <p:blipFill>
          <a:blip r:embed="rId3"/>
          <a:stretch>
            <a:fillRect/>
          </a:stretch>
        </p:blipFill>
        <p:spPr>
          <a:xfrm>
            <a:off x="1306513" y="1032522"/>
            <a:ext cx="5472896" cy="3134791"/>
          </a:xfrm>
          <a:prstGeom prst="rect">
            <a:avLst/>
          </a:prstGeom>
        </p:spPr>
      </p:pic>
      <p:pic>
        <p:nvPicPr>
          <p:cNvPr id="7" name="Picture 6" descr="Icon&#10;&#10;Description automatically generated">
            <a:extLst>
              <a:ext uri="{FF2B5EF4-FFF2-40B4-BE49-F238E27FC236}">
                <a16:creationId xmlns:a16="http://schemas.microsoft.com/office/drawing/2014/main" id="{E6936B43-67D6-85B2-8D5F-E785D7B852B3}"/>
              </a:ext>
            </a:extLst>
          </p:cNvPr>
          <p:cNvPicPr>
            <a:picLocks noChangeAspect="1"/>
          </p:cNvPicPr>
          <p:nvPr/>
        </p:nvPicPr>
        <p:blipFill>
          <a:blip r:embed="rId4"/>
          <a:stretch>
            <a:fillRect/>
          </a:stretch>
        </p:blipFill>
        <p:spPr>
          <a:xfrm>
            <a:off x="39424280" y="1006906"/>
            <a:ext cx="3160407" cy="3160407"/>
          </a:xfrm>
          <a:prstGeom prst="rect">
            <a:avLst/>
          </a:prstGeom>
        </p:spPr>
      </p:pic>
      <p:sp>
        <p:nvSpPr>
          <p:cNvPr id="27" name="Text Box 19">
            <a:extLst>
              <a:ext uri="{FF2B5EF4-FFF2-40B4-BE49-F238E27FC236}">
                <a16:creationId xmlns:a16="http://schemas.microsoft.com/office/drawing/2014/main" id="{943FFE30-4871-18F7-DBC1-4BC6E760583D}"/>
              </a:ext>
            </a:extLst>
          </p:cNvPr>
          <p:cNvSpPr txBox="1">
            <a:spLocks noChangeArrowheads="1"/>
          </p:cNvSpPr>
          <p:nvPr/>
        </p:nvSpPr>
        <p:spPr bwMode="auto">
          <a:xfrm>
            <a:off x="1272558" y="9578281"/>
            <a:ext cx="10176691" cy="4806777"/>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With societal pressures presented in the current pop culture and on social media platforms, psychologists have noted an ever increase of stress and anxiety in young adults [1]. While there is a clear increase, the problem arises when an individual does not know how to cope in these situations. To aide in difficult times, the </a:t>
            </a:r>
            <a:r>
              <a:rPr lang="en-US" sz="3075" dirty="0" err="1">
                <a:solidFill>
                  <a:schemeClr val="bg2"/>
                </a:solidFill>
                <a:latin typeface="Arial" charset="0"/>
                <a:ea typeface="ＭＳ Ｐゴシック" charset="-128"/>
                <a:cs typeface="ＭＳ Ｐゴシック" charset="-128"/>
              </a:rPr>
              <a:t>HowRU.life</a:t>
            </a:r>
            <a:r>
              <a:rPr lang="en-US" sz="3075" dirty="0">
                <a:solidFill>
                  <a:schemeClr val="bg2"/>
                </a:solidFill>
                <a:latin typeface="Arial" charset="0"/>
                <a:ea typeface="ＭＳ Ｐゴシック" charset="-128"/>
                <a:cs typeface="ＭＳ Ｐゴシック" charset="-128"/>
              </a:rPr>
              <a:t> app features a mood screen, a calendar log for users to save their triggers and feelings; in addition to a few breathing exercises when these feelings become too overwhelming.</a:t>
            </a:r>
          </a:p>
        </p:txBody>
      </p:sp>
      <p:pic>
        <p:nvPicPr>
          <p:cNvPr id="19" name="Picture 18" descr="Text&#10;&#10;Description automatically generated">
            <a:extLst>
              <a:ext uri="{FF2B5EF4-FFF2-40B4-BE49-F238E27FC236}">
                <a16:creationId xmlns:a16="http://schemas.microsoft.com/office/drawing/2014/main" id="{475D4CC6-0825-EDFB-0EF9-45127CD6D652}"/>
              </a:ext>
            </a:extLst>
          </p:cNvPr>
          <p:cNvPicPr>
            <a:picLocks noChangeAspect="1"/>
          </p:cNvPicPr>
          <p:nvPr/>
        </p:nvPicPr>
        <p:blipFill>
          <a:blip r:embed="rId5"/>
          <a:stretch>
            <a:fillRect/>
          </a:stretch>
        </p:blipFill>
        <p:spPr>
          <a:xfrm>
            <a:off x="17904012" y="9618513"/>
            <a:ext cx="3612326" cy="6421914"/>
          </a:xfrm>
          <a:prstGeom prst="rect">
            <a:avLst/>
          </a:prstGeom>
        </p:spPr>
      </p:pic>
      <p:pic>
        <p:nvPicPr>
          <p:cNvPr id="23" name="Picture 22" descr="A screenshot of a phone&#10;&#10;Description automatically generated with medium confidence">
            <a:extLst>
              <a:ext uri="{FF2B5EF4-FFF2-40B4-BE49-F238E27FC236}">
                <a16:creationId xmlns:a16="http://schemas.microsoft.com/office/drawing/2014/main" id="{914C63BB-C8E4-1929-78A3-5C6F11E057E7}"/>
              </a:ext>
            </a:extLst>
          </p:cNvPr>
          <p:cNvPicPr>
            <a:picLocks noChangeAspect="1"/>
          </p:cNvPicPr>
          <p:nvPr/>
        </p:nvPicPr>
        <p:blipFill>
          <a:blip r:embed="rId6"/>
          <a:stretch>
            <a:fillRect/>
          </a:stretch>
        </p:blipFill>
        <p:spPr>
          <a:xfrm>
            <a:off x="21945600" y="9599753"/>
            <a:ext cx="3621746" cy="6438660"/>
          </a:xfrm>
          <a:prstGeom prst="rect">
            <a:avLst/>
          </a:prstGeom>
        </p:spPr>
      </p:pic>
      <p:pic>
        <p:nvPicPr>
          <p:cNvPr id="31" name="Picture 30" descr="A picture containing diagram&#10;&#10;Description automatically generated">
            <a:extLst>
              <a:ext uri="{FF2B5EF4-FFF2-40B4-BE49-F238E27FC236}">
                <a16:creationId xmlns:a16="http://schemas.microsoft.com/office/drawing/2014/main" id="{74AFA7D3-5E2B-3B23-FB72-7CE74CFD1F3E}"/>
              </a:ext>
            </a:extLst>
          </p:cNvPr>
          <p:cNvPicPr>
            <a:picLocks noChangeAspect="1"/>
          </p:cNvPicPr>
          <p:nvPr/>
        </p:nvPicPr>
        <p:blipFill>
          <a:blip r:embed="rId7"/>
          <a:stretch>
            <a:fillRect/>
          </a:stretch>
        </p:blipFill>
        <p:spPr>
          <a:xfrm>
            <a:off x="17899825" y="16522955"/>
            <a:ext cx="3616513" cy="6429357"/>
          </a:xfrm>
          <a:prstGeom prst="rect">
            <a:avLst/>
          </a:prstGeom>
        </p:spPr>
      </p:pic>
      <p:pic>
        <p:nvPicPr>
          <p:cNvPr id="34" name="Picture 33" descr="Diagram, timeline&#10;&#10;Description automatically generated">
            <a:extLst>
              <a:ext uri="{FF2B5EF4-FFF2-40B4-BE49-F238E27FC236}">
                <a16:creationId xmlns:a16="http://schemas.microsoft.com/office/drawing/2014/main" id="{807AE180-0440-F9F7-821E-0E647391D766}"/>
              </a:ext>
            </a:extLst>
          </p:cNvPr>
          <p:cNvPicPr>
            <a:picLocks noChangeAspect="1"/>
          </p:cNvPicPr>
          <p:nvPr/>
        </p:nvPicPr>
        <p:blipFill>
          <a:blip r:embed="rId8"/>
          <a:stretch>
            <a:fillRect/>
          </a:stretch>
        </p:blipFill>
        <p:spPr>
          <a:xfrm>
            <a:off x="21945600" y="16522955"/>
            <a:ext cx="3621746" cy="6438660"/>
          </a:xfrm>
          <a:prstGeom prst="rect">
            <a:avLst/>
          </a:prstGeom>
        </p:spPr>
      </p:pic>
      <p:pic>
        <p:nvPicPr>
          <p:cNvPr id="37" name="Picture 36" descr="A screenshot of a cell phone&#10;&#10;Description automatically generated with low confidence">
            <a:extLst>
              <a:ext uri="{FF2B5EF4-FFF2-40B4-BE49-F238E27FC236}">
                <a16:creationId xmlns:a16="http://schemas.microsoft.com/office/drawing/2014/main" id="{F5E9C77D-5768-2566-4D01-D4DAB1E2169D}"/>
              </a:ext>
            </a:extLst>
          </p:cNvPr>
          <p:cNvPicPr>
            <a:picLocks noChangeAspect="1"/>
          </p:cNvPicPr>
          <p:nvPr/>
        </p:nvPicPr>
        <p:blipFill>
          <a:blip r:embed="rId9"/>
          <a:stretch>
            <a:fillRect/>
          </a:stretch>
        </p:blipFill>
        <p:spPr>
          <a:xfrm>
            <a:off x="25996608" y="9582644"/>
            <a:ext cx="3621746" cy="6438660"/>
          </a:xfrm>
          <a:prstGeom prst="rect">
            <a:avLst/>
          </a:prstGeom>
        </p:spPr>
      </p:pic>
      <p:pic>
        <p:nvPicPr>
          <p:cNvPr id="39" name="Picture 38" descr="Diagram&#10;&#10;Description automatically generated">
            <a:extLst>
              <a:ext uri="{FF2B5EF4-FFF2-40B4-BE49-F238E27FC236}">
                <a16:creationId xmlns:a16="http://schemas.microsoft.com/office/drawing/2014/main" id="{0ADE312B-A78E-D322-1C5E-CFA17F53CCD6}"/>
              </a:ext>
            </a:extLst>
          </p:cNvPr>
          <p:cNvPicPr>
            <a:picLocks noChangeAspect="1"/>
          </p:cNvPicPr>
          <p:nvPr/>
        </p:nvPicPr>
        <p:blipFill>
          <a:blip r:embed="rId10"/>
          <a:stretch>
            <a:fillRect/>
          </a:stretch>
        </p:blipFill>
        <p:spPr>
          <a:xfrm>
            <a:off x="25996608" y="16522955"/>
            <a:ext cx="3621746" cy="6438660"/>
          </a:xfrm>
          <a:prstGeom prst="rect">
            <a:avLst/>
          </a:prstGeom>
        </p:spPr>
      </p:pic>
      <p:sp>
        <p:nvSpPr>
          <p:cNvPr id="40" name="Text Box 19">
            <a:extLst>
              <a:ext uri="{FF2B5EF4-FFF2-40B4-BE49-F238E27FC236}">
                <a16:creationId xmlns:a16="http://schemas.microsoft.com/office/drawing/2014/main" id="{C3FE5951-9C2F-6FA2-ACC6-65D68E12D66A}"/>
              </a:ext>
            </a:extLst>
          </p:cNvPr>
          <p:cNvSpPr txBox="1">
            <a:spLocks noChangeArrowheads="1"/>
          </p:cNvSpPr>
          <p:nvPr/>
        </p:nvSpPr>
        <p:spPr bwMode="auto">
          <a:xfrm>
            <a:off x="1277932" y="21377750"/>
            <a:ext cx="10176691" cy="1494332"/>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This is </a:t>
            </a:r>
            <a:r>
              <a:rPr lang="en-US" sz="3075" dirty="0" err="1">
                <a:solidFill>
                  <a:schemeClr val="bg2"/>
                </a:solidFill>
                <a:latin typeface="Arial" charset="0"/>
                <a:ea typeface="ＭＳ Ｐゴシック" charset="-128"/>
                <a:cs typeface="ＭＳ Ｐゴシック" charset="-128"/>
              </a:rPr>
              <a:t>HowRU’s</a:t>
            </a:r>
            <a:r>
              <a:rPr lang="en-US" sz="3075" dirty="0">
                <a:solidFill>
                  <a:schemeClr val="bg2"/>
                </a:solidFill>
                <a:latin typeface="Arial" charset="0"/>
                <a:ea typeface="ＭＳ Ｐゴシック" charset="-128"/>
                <a:cs typeface="ＭＳ Ｐゴシック" charset="-128"/>
              </a:rPr>
              <a:t> second iteration which now features a more in-depth stressor activity and an additional enhanced breathing exercise for sleeping. </a:t>
            </a:r>
          </a:p>
        </p:txBody>
      </p:sp>
      <p:sp>
        <p:nvSpPr>
          <p:cNvPr id="41" name="Text Box 19">
            <a:extLst>
              <a:ext uri="{FF2B5EF4-FFF2-40B4-BE49-F238E27FC236}">
                <a16:creationId xmlns:a16="http://schemas.microsoft.com/office/drawing/2014/main" id="{82F81EAD-4A99-B8C1-3CC6-B3C511A850FB}"/>
              </a:ext>
            </a:extLst>
          </p:cNvPr>
          <p:cNvSpPr txBox="1">
            <a:spLocks noChangeArrowheads="1"/>
          </p:cNvSpPr>
          <p:nvPr/>
        </p:nvSpPr>
        <p:spPr bwMode="auto">
          <a:xfrm>
            <a:off x="18367580" y="8482443"/>
            <a:ext cx="6720841"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IMIAGES</a:t>
            </a:r>
          </a:p>
        </p:txBody>
      </p:sp>
      <p:pic>
        <p:nvPicPr>
          <p:cNvPr id="43" name="Picture 42" descr="Graphical user interface, application&#10;&#10;Description automatically generated">
            <a:extLst>
              <a:ext uri="{FF2B5EF4-FFF2-40B4-BE49-F238E27FC236}">
                <a16:creationId xmlns:a16="http://schemas.microsoft.com/office/drawing/2014/main" id="{1E44A7A5-58AB-9E36-0699-F59AB5A688E9}"/>
              </a:ext>
            </a:extLst>
          </p:cNvPr>
          <p:cNvPicPr>
            <a:picLocks noChangeAspect="1"/>
          </p:cNvPicPr>
          <p:nvPr/>
        </p:nvPicPr>
        <p:blipFill>
          <a:blip r:embed="rId11"/>
          <a:stretch>
            <a:fillRect/>
          </a:stretch>
        </p:blipFill>
        <p:spPr>
          <a:xfrm>
            <a:off x="13848817" y="9578281"/>
            <a:ext cx="3621744" cy="6438657"/>
          </a:xfrm>
          <a:prstGeom prst="rect">
            <a:avLst/>
          </a:prstGeom>
        </p:spPr>
      </p:pic>
      <p:pic>
        <p:nvPicPr>
          <p:cNvPr id="45" name="Picture 44" descr="Graphical user interface&#10;&#10;Description automatically generated">
            <a:extLst>
              <a:ext uri="{FF2B5EF4-FFF2-40B4-BE49-F238E27FC236}">
                <a16:creationId xmlns:a16="http://schemas.microsoft.com/office/drawing/2014/main" id="{8BE5B147-3EC3-256C-D336-F54D781A0C21}"/>
              </a:ext>
            </a:extLst>
          </p:cNvPr>
          <p:cNvPicPr>
            <a:picLocks noChangeAspect="1"/>
          </p:cNvPicPr>
          <p:nvPr/>
        </p:nvPicPr>
        <p:blipFill>
          <a:blip r:embed="rId12"/>
          <a:stretch>
            <a:fillRect/>
          </a:stretch>
        </p:blipFill>
        <p:spPr>
          <a:xfrm>
            <a:off x="13848817" y="16513652"/>
            <a:ext cx="3621746" cy="6438660"/>
          </a:xfrm>
          <a:prstGeom prst="rect">
            <a:avLst/>
          </a:prstGeom>
        </p:spPr>
      </p:pic>
      <p:pic>
        <p:nvPicPr>
          <p:cNvPr id="47" name="Picture 46" descr="Icon&#10;&#10;Description automatically generated">
            <a:extLst>
              <a:ext uri="{FF2B5EF4-FFF2-40B4-BE49-F238E27FC236}">
                <a16:creationId xmlns:a16="http://schemas.microsoft.com/office/drawing/2014/main" id="{9F5E8C2D-659F-0BD9-D39D-A16D6F25F835}"/>
              </a:ext>
            </a:extLst>
          </p:cNvPr>
          <p:cNvPicPr>
            <a:picLocks noChangeAspect="1"/>
          </p:cNvPicPr>
          <p:nvPr/>
        </p:nvPicPr>
        <p:blipFill>
          <a:blip r:embed="rId13"/>
          <a:stretch>
            <a:fillRect/>
          </a:stretch>
        </p:blipFill>
        <p:spPr>
          <a:xfrm>
            <a:off x="38385071" y="23589456"/>
            <a:ext cx="2078417" cy="2095011"/>
          </a:xfrm>
          <a:prstGeom prst="rect">
            <a:avLst/>
          </a:prstGeom>
        </p:spPr>
      </p:pic>
      <p:pic>
        <p:nvPicPr>
          <p:cNvPr id="49" name="Picture 48" descr="Logo, icon&#10;&#10;Description automatically generated">
            <a:extLst>
              <a:ext uri="{FF2B5EF4-FFF2-40B4-BE49-F238E27FC236}">
                <a16:creationId xmlns:a16="http://schemas.microsoft.com/office/drawing/2014/main" id="{6A97B79C-2C70-B017-5ED0-EBEBB37D0D56}"/>
              </a:ext>
            </a:extLst>
          </p:cNvPr>
          <p:cNvPicPr>
            <a:picLocks noChangeAspect="1"/>
          </p:cNvPicPr>
          <p:nvPr/>
        </p:nvPicPr>
        <p:blipFill>
          <a:blip r:embed="rId14"/>
          <a:stretch>
            <a:fillRect/>
          </a:stretch>
        </p:blipFill>
        <p:spPr>
          <a:xfrm>
            <a:off x="35249371" y="26283197"/>
            <a:ext cx="3751760" cy="2109167"/>
          </a:xfrm>
          <a:prstGeom prst="rect">
            <a:avLst/>
          </a:prstGeom>
        </p:spPr>
      </p:pic>
      <p:pic>
        <p:nvPicPr>
          <p:cNvPr id="6" name="Picture 5" descr="Icon&#10;&#10;Description automatically generated">
            <a:extLst>
              <a:ext uri="{FF2B5EF4-FFF2-40B4-BE49-F238E27FC236}">
                <a16:creationId xmlns:a16="http://schemas.microsoft.com/office/drawing/2014/main" id="{95F4AD2B-896D-4BFA-69EB-384E6A657511}"/>
              </a:ext>
            </a:extLst>
          </p:cNvPr>
          <p:cNvPicPr>
            <a:picLocks noChangeAspect="1"/>
          </p:cNvPicPr>
          <p:nvPr/>
        </p:nvPicPr>
        <p:blipFill>
          <a:blip r:embed="rId15"/>
          <a:stretch>
            <a:fillRect/>
          </a:stretch>
        </p:blipFill>
        <p:spPr>
          <a:xfrm>
            <a:off x="32319791" y="24892739"/>
            <a:ext cx="1448020" cy="1987630"/>
          </a:xfrm>
          <a:prstGeom prst="rect">
            <a:avLst/>
          </a:prstGeom>
        </p:spPr>
      </p:pic>
      <p:pic>
        <p:nvPicPr>
          <p:cNvPr id="11" name="Picture 10" descr="Icon&#10;&#10;Description automatically generated">
            <a:extLst>
              <a:ext uri="{FF2B5EF4-FFF2-40B4-BE49-F238E27FC236}">
                <a16:creationId xmlns:a16="http://schemas.microsoft.com/office/drawing/2014/main" id="{429E6FE2-E2AC-990E-606F-2945B3982086}"/>
              </a:ext>
            </a:extLst>
          </p:cNvPr>
          <p:cNvPicPr>
            <a:picLocks noChangeAspect="1"/>
          </p:cNvPicPr>
          <p:nvPr/>
        </p:nvPicPr>
        <p:blipFill>
          <a:blip r:embed="rId16"/>
          <a:stretch>
            <a:fillRect/>
          </a:stretch>
        </p:blipFill>
        <p:spPr>
          <a:xfrm>
            <a:off x="38147443" y="26208858"/>
            <a:ext cx="2319735" cy="2095011"/>
          </a:xfrm>
          <a:prstGeom prst="rect">
            <a:avLst/>
          </a:prstGeom>
        </p:spPr>
      </p:pic>
      <p:pic>
        <p:nvPicPr>
          <p:cNvPr id="15" name="Picture 14" descr="Logo&#10;&#10;Description automatically generated">
            <a:extLst>
              <a:ext uri="{FF2B5EF4-FFF2-40B4-BE49-F238E27FC236}">
                <a16:creationId xmlns:a16="http://schemas.microsoft.com/office/drawing/2014/main" id="{F3F1814D-56E7-712C-449F-EAAD53AA9AE2}"/>
              </a:ext>
            </a:extLst>
          </p:cNvPr>
          <p:cNvPicPr>
            <a:picLocks noChangeAspect="1"/>
          </p:cNvPicPr>
          <p:nvPr/>
        </p:nvPicPr>
        <p:blipFill>
          <a:blip r:embed="rId17"/>
          <a:stretch>
            <a:fillRect/>
          </a:stretch>
        </p:blipFill>
        <p:spPr>
          <a:xfrm>
            <a:off x="33957623" y="26266721"/>
            <a:ext cx="1866613" cy="1997603"/>
          </a:xfrm>
          <a:prstGeom prst="rect">
            <a:avLst/>
          </a:prstGeom>
        </p:spPr>
      </p:pic>
      <p:pic>
        <p:nvPicPr>
          <p:cNvPr id="21" name="Picture 20" descr="Icon&#10;&#10;Description automatically generated">
            <a:extLst>
              <a:ext uri="{FF2B5EF4-FFF2-40B4-BE49-F238E27FC236}">
                <a16:creationId xmlns:a16="http://schemas.microsoft.com/office/drawing/2014/main" id="{19C9CB70-111A-D4DA-3D7F-9075E0080B35}"/>
              </a:ext>
            </a:extLst>
          </p:cNvPr>
          <p:cNvPicPr>
            <a:picLocks noChangeAspect="1"/>
          </p:cNvPicPr>
          <p:nvPr/>
        </p:nvPicPr>
        <p:blipFill>
          <a:blip r:embed="rId18"/>
          <a:stretch>
            <a:fillRect/>
          </a:stretch>
        </p:blipFill>
        <p:spPr>
          <a:xfrm>
            <a:off x="35664371" y="23444940"/>
            <a:ext cx="2441614" cy="2441614"/>
          </a:xfrm>
          <a:prstGeom prst="rect">
            <a:avLst/>
          </a:prstGeom>
        </p:spPr>
      </p:pic>
      <p:pic>
        <p:nvPicPr>
          <p:cNvPr id="30" name="Picture 29" descr="Chart&#10;&#10;Description automatically generated">
            <a:extLst>
              <a:ext uri="{FF2B5EF4-FFF2-40B4-BE49-F238E27FC236}">
                <a16:creationId xmlns:a16="http://schemas.microsoft.com/office/drawing/2014/main" id="{0B85387D-1BBB-9E49-0264-C77C90266594}"/>
              </a:ext>
            </a:extLst>
          </p:cNvPr>
          <p:cNvPicPr>
            <a:picLocks noChangeAspect="1"/>
          </p:cNvPicPr>
          <p:nvPr/>
        </p:nvPicPr>
        <p:blipFill>
          <a:blip r:embed="rId19"/>
          <a:stretch>
            <a:fillRect/>
          </a:stretch>
        </p:blipFill>
        <p:spPr>
          <a:xfrm>
            <a:off x="33957623" y="23786245"/>
            <a:ext cx="1328588" cy="1992328"/>
          </a:xfrm>
          <a:prstGeom prst="rect">
            <a:avLst/>
          </a:prstGeom>
        </p:spPr>
      </p:pic>
      <p:pic>
        <p:nvPicPr>
          <p:cNvPr id="33" name="Picture 32" descr="Icon&#10;&#10;Description automatically generated">
            <a:extLst>
              <a:ext uri="{FF2B5EF4-FFF2-40B4-BE49-F238E27FC236}">
                <a16:creationId xmlns:a16="http://schemas.microsoft.com/office/drawing/2014/main" id="{3F7127EA-1BB2-C8C6-6019-EB91BF22D089}"/>
              </a:ext>
            </a:extLst>
          </p:cNvPr>
          <p:cNvPicPr>
            <a:picLocks noChangeAspect="1"/>
          </p:cNvPicPr>
          <p:nvPr/>
        </p:nvPicPr>
        <p:blipFill>
          <a:blip r:embed="rId20"/>
          <a:stretch>
            <a:fillRect/>
          </a:stretch>
        </p:blipFill>
        <p:spPr>
          <a:xfrm>
            <a:off x="40653300" y="25070708"/>
            <a:ext cx="2179378" cy="2179378"/>
          </a:xfrm>
          <a:prstGeom prst="rect">
            <a:avLst/>
          </a:prstGeom>
        </p:spPr>
      </p:pic>
      <p:sp>
        <p:nvSpPr>
          <p:cNvPr id="44" name="Text Box 19">
            <a:extLst>
              <a:ext uri="{FF2B5EF4-FFF2-40B4-BE49-F238E27FC236}">
                <a16:creationId xmlns:a16="http://schemas.microsoft.com/office/drawing/2014/main" id="{D3DE8581-2755-041D-0605-B4B501DB1AAC}"/>
              </a:ext>
            </a:extLst>
          </p:cNvPr>
          <p:cNvSpPr txBox="1">
            <a:spLocks noChangeArrowheads="1"/>
          </p:cNvSpPr>
          <p:nvPr/>
        </p:nvSpPr>
        <p:spPr bwMode="auto">
          <a:xfrm>
            <a:off x="32196271" y="16113172"/>
            <a:ext cx="10176691" cy="7882619"/>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A series of software and tools are needed to successfully test and run the application when using a Windows OS or macOS machine. </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Figma</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Visual Studio Code</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Android Studio (android)</a:t>
            </a:r>
          </a:p>
          <a:p>
            <a:pPr marL="457200" indent="-457200" defTabSz="739341" eaLnBrk="1" hangingPunct="1">
              <a:spcBef>
                <a:spcPct val="50000"/>
              </a:spcBef>
              <a:buFont typeface="Arial" panose="020B0604020202020204" pitchFamily="34" charset="0"/>
              <a:buChar char="•"/>
              <a:defRPr/>
            </a:pPr>
            <a:r>
              <a:rPr lang="en-US" sz="3075" dirty="0" err="1">
                <a:solidFill>
                  <a:schemeClr val="bg2"/>
                </a:solidFill>
                <a:latin typeface="Arial" charset="0"/>
                <a:ea typeface="ＭＳ Ｐゴシック" charset="-128"/>
                <a:cs typeface="ＭＳ Ｐゴシック" charset="-128"/>
              </a:rPr>
              <a:t>Xcode</a:t>
            </a:r>
            <a:r>
              <a:rPr lang="en-US" sz="3075" dirty="0">
                <a:solidFill>
                  <a:schemeClr val="bg2"/>
                </a:solidFill>
                <a:latin typeface="Arial" charset="0"/>
                <a:ea typeface="ＭＳ Ｐゴシック" charset="-128"/>
                <a:cs typeface="ＭＳ Ｐゴシック" charset="-128"/>
              </a:rPr>
              <a:t> (iOS)</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React Native</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JavaScript</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GitHub</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Firebase</a:t>
            </a:r>
          </a:p>
          <a:p>
            <a:pPr marL="457200" indent="-457200" defTabSz="739341" eaLnBrk="1" hangingPunct="1">
              <a:spcBef>
                <a:spcPct val="50000"/>
              </a:spcBef>
              <a:buFont typeface="Arial" panose="020B0604020202020204" pitchFamily="34" charset="0"/>
              <a:buChar char="•"/>
              <a:defRPr/>
            </a:pPr>
            <a:endParaRPr lang="en-US" sz="3075" dirty="0">
              <a:solidFill>
                <a:schemeClr val="bg2"/>
              </a:solidFill>
              <a:latin typeface="Arial" charset="0"/>
              <a:ea typeface="ＭＳ Ｐゴシック" charset="-128"/>
              <a:cs typeface="ＭＳ Ｐゴシック" charset="-128"/>
            </a:endParaRPr>
          </a:p>
        </p:txBody>
      </p:sp>
      <p:sp>
        <p:nvSpPr>
          <p:cNvPr id="46" name="Text Box 19">
            <a:extLst>
              <a:ext uri="{FF2B5EF4-FFF2-40B4-BE49-F238E27FC236}">
                <a16:creationId xmlns:a16="http://schemas.microsoft.com/office/drawing/2014/main" id="{9CD85E20-C559-FC2D-C17D-19A048D6A48B}"/>
              </a:ext>
            </a:extLst>
          </p:cNvPr>
          <p:cNvSpPr txBox="1">
            <a:spLocks noChangeArrowheads="1"/>
          </p:cNvSpPr>
          <p:nvPr/>
        </p:nvSpPr>
        <p:spPr bwMode="auto">
          <a:xfrm>
            <a:off x="32319791" y="9601147"/>
            <a:ext cx="10176691" cy="4096968"/>
          </a:xfrm>
          <a:prstGeom prst="rect">
            <a:avLst/>
          </a:prstGeom>
          <a:noFill/>
          <a:ln w="12700">
            <a:noFill/>
            <a:miter lim="800000"/>
            <a:headEnd/>
            <a:tailEnd/>
          </a:ln>
          <a:effectLst/>
        </p:spPr>
        <p:txBody>
          <a:bodyPr wrap="square" lIns="73991" tIns="36995" rIns="73991" bIns="36995">
            <a:spAutoFit/>
          </a:bodyPr>
          <a:lstStyle/>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Enhanced the application prototype from last semester using the Figma design tool.</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Adjusted the menu screen for the exercise section.</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Added and intro screen before the day/night exercises that provides users with the steps needed to take.</a:t>
            </a:r>
          </a:p>
          <a:p>
            <a:pPr marL="457200" indent="-457200" defTabSz="739341" eaLnBrk="1" hangingPunct="1">
              <a:spcBef>
                <a:spcPct val="50000"/>
              </a:spcBef>
              <a:buFont typeface="Arial" panose="020B0604020202020204" pitchFamily="34" charset="0"/>
              <a:buChar char="•"/>
              <a:defRPr/>
            </a:pPr>
            <a:r>
              <a:rPr lang="en-US" sz="3075" dirty="0">
                <a:solidFill>
                  <a:schemeClr val="bg2"/>
                </a:solidFill>
                <a:latin typeface="Arial" charset="0"/>
                <a:ea typeface="ＭＳ Ｐゴシック" charset="-128"/>
                <a:cs typeface="ＭＳ Ｐゴシック" charset="-128"/>
              </a:rPr>
              <a:t>Created a night breathing exercise that helps users sleep better by relaxation.</a:t>
            </a:r>
          </a:p>
        </p:txBody>
      </p:sp>
      <p:sp>
        <p:nvSpPr>
          <p:cNvPr id="48" name="Text Box 19">
            <a:extLst>
              <a:ext uri="{FF2B5EF4-FFF2-40B4-BE49-F238E27FC236}">
                <a16:creationId xmlns:a16="http://schemas.microsoft.com/office/drawing/2014/main" id="{4AAAF2A2-577F-ECAC-CF48-EB0F8E1A3210}"/>
              </a:ext>
            </a:extLst>
          </p:cNvPr>
          <p:cNvSpPr txBox="1">
            <a:spLocks noChangeArrowheads="1"/>
          </p:cNvSpPr>
          <p:nvPr/>
        </p:nvSpPr>
        <p:spPr bwMode="auto">
          <a:xfrm>
            <a:off x="1272557" y="25144585"/>
            <a:ext cx="10176691" cy="2440745"/>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Software such as Android Studio and </a:t>
            </a:r>
            <a:r>
              <a:rPr lang="en-US" sz="3075" dirty="0" err="1">
                <a:solidFill>
                  <a:schemeClr val="bg2"/>
                </a:solidFill>
                <a:latin typeface="Arial" charset="0"/>
                <a:ea typeface="ＭＳ Ｐゴシック" charset="-128"/>
                <a:cs typeface="ＭＳ Ｐゴシック" charset="-128"/>
              </a:rPr>
              <a:t>Xcode</a:t>
            </a:r>
            <a:r>
              <a:rPr lang="en-US" sz="3075" dirty="0">
                <a:solidFill>
                  <a:schemeClr val="bg2"/>
                </a:solidFill>
                <a:latin typeface="Arial" charset="0"/>
                <a:ea typeface="ＭＳ Ｐゴシック" charset="-128"/>
                <a:cs typeface="ＭＳ Ｐゴシック" charset="-128"/>
              </a:rPr>
              <a:t> were used to verify that the implementations were free of errors and that the app successfully ran with the changes made. While Android Studio was needed to test the android app, </a:t>
            </a:r>
            <a:r>
              <a:rPr lang="en-US" sz="3075" dirty="0" err="1">
                <a:solidFill>
                  <a:schemeClr val="bg2"/>
                </a:solidFill>
                <a:latin typeface="Arial" charset="0"/>
                <a:ea typeface="ＭＳ Ｐゴシック" charset="-128"/>
                <a:cs typeface="ＭＳ Ｐゴシック" charset="-128"/>
              </a:rPr>
              <a:t>Xcode</a:t>
            </a:r>
            <a:r>
              <a:rPr lang="en-US" sz="3075" dirty="0">
                <a:solidFill>
                  <a:schemeClr val="bg2"/>
                </a:solidFill>
                <a:latin typeface="Arial" charset="0"/>
                <a:ea typeface="ＭＳ Ｐゴシック" charset="-128"/>
                <a:cs typeface="ＭＳ Ｐゴシック" charset="-128"/>
              </a:rPr>
              <a:t> was needed for iOS.</a:t>
            </a:r>
          </a:p>
        </p:txBody>
      </p:sp>
      <p:sp>
        <p:nvSpPr>
          <p:cNvPr id="50" name="Text Box 19">
            <a:extLst>
              <a:ext uri="{FF2B5EF4-FFF2-40B4-BE49-F238E27FC236}">
                <a16:creationId xmlns:a16="http://schemas.microsoft.com/office/drawing/2014/main" id="{1AFB6B24-E208-F5BC-22BA-C6162DB95BE6}"/>
              </a:ext>
            </a:extLst>
          </p:cNvPr>
          <p:cNvSpPr txBox="1">
            <a:spLocks noChangeArrowheads="1"/>
          </p:cNvSpPr>
          <p:nvPr/>
        </p:nvSpPr>
        <p:spPr bwMode="auto">
          <a:xfrm>
            <a:off x="1277932" y="16261978"/>
            <a:ext cx="10176691" cy="3387158"/>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The </a:t>
            </a:r>
            <a:r>
              <a:rPr lang="en-US" sz="3075" dirty="0" err="1">
                <a:solidFill>
                  <a:schemeClr val="bg2"/>
                </a:solidFill>
                <a:latin typeface="Arial" charset="0"/>
                <a:ea typeface="ＭＳ Ｐゴシック" charset="-128"/>
                <a:cs typeface="ＭＳ Ｐゴシック" charset="-128"/>
              </a:rPr>
              <a:t>HowRU.life</a:t>
            </a:r>
            <a:r>
              <a:rPr lang="en-US" sz="3075" dirty="0">
                <a:solidFill>
                  <a:schemeClr val="bg2"/>
                </a:solidFill>
                <a:latin typeface="Arial" charset="0"/>
                <a:ea typeface="ＭＳ Ｐゴシック" charset="-128"/>
                <a:cs typeface="ＭＳ Ｐゴシック" charset="-128"/>
              </a:rPr>
              <a:t> app was proposed with the idea of aiding those who struggle coping their stress and anxiety. It includes a calendar to keep track of how one is feeling, a daily log, and a few breathing exercises when one needs to relax. With features that include a daily reminder, this app benefits those who do not have much time to check in with themselves and acknowledge how they are doing.</a:t>
            </a:r>
          </a:p>
        </p:txBody>
      </p:sp>
      <p:sp>
        <p:nvSpPr>
          <p:cNvPr id="51" name="Text Box 19">
            <a:extLst>
              <a:ext uri="{FF2B5EF4-FFF2-40B4-BE49-F238E27FC236}">
                <a16:creationId xmlns:a16="http://schemas.microsoft.com/office/drawing/2014/main" id="{259D50DA-427D-46DF-7EF0-BE32A4E21452}"/>
              </a:ext>
            </a:extLst>
          </p:cNvPr>
          <p:cNvSpPr txBox="1">
            <a:spLocks noChangeArrowheads="1"/>
          </p:cNvSpPr>
          <p:nvPr/>
        </p:nvSpPr>
        <p:spPr bwMode="auto">
          <a:xfrm>
            <a:off x="13848818" y="25144585"/>
            <a:ext cx="6846716" cy="1967538"/>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Currently, the system employs React-Native with the React-Native CLI to build the Android and iOS version of the app.</a:t>
            </a:r>
          </a:p>
        </p:txBody>
      </p:sp>
      <p:sp>
        <p:nvSpPr>
          <p:cNvPr id="52" name="Text Box 19">
            <a:extLst>
              <a:ext uri="{FF2B5EF4-FFF2-40B4-BE49-F238E27FC236}">
                <a16:creationId xmlns:a16="http://schemas.microsoft.com/office/drawing/2014/main" id="{AE560879-92DE-78EB-B983-67747CA29130}"/>
              </a:ext>
            </a:extLst>
          </p:cNvPr>
          <p:cNvSpPr txBox="1">
            <a:spLocks noChangeArrowheads="1"/>
          </p:cNvSpPr>
          <p:nvPr/>
        </p:nvSpPr>
        <p:spPr bwMode="auto">
          <a:xfrm>
            <a:off x="22592094" y="25229885"/>
            <a:ext cx="7026260" cy="2913951"/>
          </a:xfrm>
          <a:prstGeom prst="rect">
            <a:avLst/>
          </a:prstGeom>
          <a:noFill/>
          <a:ln w="12700">
            <a:noFill/>
            <a:miter lim="800000"/>
            <a:headEnd/>
            <a:tailEnd/>
          </a:ln>
          <a:effectLst/>
        </p:spPr>
        <p:txBody>
          <a:bodyPr wrap="square" lIns="73991" tIns="36995" rIns="73991" bIns="36995">
            <a:spAutoFit/>
          </a:bodyPr>
          <a:lstStyle/>
          <a:p>
            <a:pPr defTabSz="739341" eaLnBrk="1" hangingPunct="1">
              <a:spcBef>
                <a:spcPct val="50000"/>
              </a:spcBef>
              <a:defRPr/>
            </a:pPr>
            <a:r>
              <a:rPr lang="en-US" sz="3075" dirty="0">
                <a:solidFill>
                  <a:schemeClr val="bg2"/>
                </a:solidFill>
                <a:latin typeface="Arial" charset="0"/>
                <a:ea typeface="ＭＳ Ｐゴシック" charset="-128"/>
                <a:cs typeface="ＭＳ Ｐゴシック" charset="-128"/>
              </a:rPr>
              <a:t>[1] “Anxiety and Social Media Use.” Psychology Today https://www.psychologytoday.com/us/blog/digital-world-real-world/202002/anxiety-and-social-media-use</a:t>
            </a:r>
          </a:p>
        </p:txBody>
      </p:sp>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8234652b-4e88-4c30-a994-e272914a045d"/>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59a830c1-7073-48e7-a623-528add45a120"/>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3375</TotalTime>
  <Words>483</Words>
  <Application>Microsoft Office PowerPoint</Application>
  <PresentationFormat>Custom</PresentationFormat>
  <Paragraphs>36</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Annie Brigido</cp:lastModifiedBy>
  <cp:revision>91</cp:revision>
  <dcterms:created xsi:type="dcterms:W3CDTF">2019-06-25T19:12:02Z</dcterms:created>
  <dcterms:modified xsi:type="dcterms:W3CDTF">2022-07-28T13:05:31Z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