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custom-properties+xml" PartName="/docProps/custom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  <p:sldMasterId id="2147483653" r:id="rId4"/>
  </p:sldMasterIdLst>
  <p:notesMasterIdLst>
    <p:notesMasterId r:id="rId5"/>
  </p:notesMasterIdLst>
  <p:sldIdLst>
    <p:sldId id="256" r:id="rId6"/>
  </p:sldIdLst>
  <p:sldSz cy="43891200" cx="329184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r:id="rId7" roundtripDataSignature="AMtx7mirsjGo0YqolsR5aH4m4SVf9e1DM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3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slideMaster" Target="slideMasters/slideMaster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customschemas.google.com/relationships/presentationmetadata" Target="meta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62" name="Google Shape;62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g"/><Relationship Id="rId3" Type="http://schemas.openxmlformats.org/officeDocument/2006/relationships/image" Target="../media/image1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g"/><Relationship Id="rId3" Type="http://schemas.openxmlformats.org/officeDocument/2006/relationships/image" Target="../media/image1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jpg"/><Relationship Id="rId3" Type="http://schemas.openxmlformats.org/officeDocument/2006/relationships/image" Target="../media/image11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jpg"/><Relationship Id="rId3" Type="http://schemas.openxmlformats.org/officeDocument/2006/relationships/image" Target="../media/image11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1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jpg"/><Relationship Id="rId3" Type="http://schemas.openxmlformats.org/officeDocument/2006/relationships/image" Target="../media/image1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1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le and Content" showMasterSp="0">
  <p:cSld name="2_Title and Content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lose up of a logo&#10;&#10;Description automatically generated" id="13" name="Google Shape;13;p11"/>
          <p:cNvPicPr preferRelativeResize="0"/>
          <p:nvPr/>
        </p:nvPicPr>
        <p:blipFill rotWithShape="1">
          <a:blip r:embed="rId2">
            <a:alphaModFix/>
          </a:blip>
          <a:srcRect b="15702" l="0" r="88418" t="0"/>
          <a:stretch/>
        </p:blipFill>
        <p:spPr>
          <a:xfrm>
            <a:off x="2" y="0"/>
            <a:ext cx="4213571" cy="43891200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Google Shape;14;p11"/>
          <p:cNvSpPr/>
          <p:nvPr/>
        </p:nvSpPr>
        <p:spPr>
          <a:xfrm flipH="1" rot="5400000">
            <a:off x="-17600679" y="21797468"/>
            <a:ext cx="43891200" cy="296266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r>
              <a:t/>
            </a:r>
            <a:endParaRPr b="0" i="0" sz="135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" name="Google Shape;15;p11"/>
          <p:cNvSpPr txBox="1"/>
          <p:nvPr/>
        </p:nvSpPr>
        <p:spPr>
          <a:xfrm>
            <a:off x="21667031" y="41821399"/>
            <a:ext cx="10505705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en-US" sz="30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6" name="Google Shape;16;p11"/>
          <p:cNvGrpSpPr/>
          <p:nvPr/>
        </p:nvGrpSpPr>
        <p:grpSpPr>
          <a:xfrm>
            <a:off x="30291438" y="1016366"/>
            <a:ext cx="1881298" cy="2545855"/>
            <a:chOff x="11140983" y="745236"/>
            <a:chExt cx="522582" cy="530387"/>
          </a:xfrm>
        </p:grpSpPr>
        <p:sp>
          <p:nvSpPr>
            <p:cNvPr id="17" name="Google Shape;17;p11"/>
            <p:cNvSpPr/>
            <p:nvPr/>
          </p:nvSpPr>
          <p:spPr>
            <a:xfrm rot="5400000">
              <a:off x="11345975" y="540243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" name="Google Shape;18;p11"/>
            <p:cNvSpPr/>
            <p:nvPr/>
          </p:nvSpPr>
          <p:spPr>
            <a:xfrm>
              <a:off x="11550968" y="854262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descr="A picture containing drawing&#10;&#10;Description automatically generated" id="19" name="Google Shape;19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49398" y="40455279"/>
            <a:ext cx="3194613" cy="2743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6_Title and Content" showMasterSp="0">
  <p:cSld name="6_Title and Content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lose up of a logo&#10;&#10;Description automatically generated" id="21" name="Google Shape;21;p12"/>
          <p:cNvPicPr preferRelativeResize="0"/>
          <p:nvPr/>
        </p:nvPicPr>
        <p:blipFill rotWithShape="1">
          <a:blip r:embed="rId2">
            <a:alphaModFix/>
          </a:blip>
          <a:srcRect b="15702" l="0" r="88418" t="0"/>
          <a:stretch/>
        </p:blipFill>
        <p:spPr>
          <a:xfrm>
            <a:off x="2" y="0"/>
            <a:ext cx="4213571" cy="43891200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Google Shape;22;p12"/>
          <p:cNvSpPr txBox="1"/>
          <p:nvPr/>
        </p:nvSpPr>
        <p:spPr>
          <a:xfrm>
            <a:off x="5184648" y="3407586"/>
            <a:ext cx="26240363" cy="7578599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Calibri"/>
              <a:buNone/>
            </a:pPr>
            <a:r>
              <a:t/>
            </a:r>
            <a:endParaRPr b="0" i="0" sz="27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" name="Google Shape;23;p12"/>
          <p:cNvSpPr/>
          <p:nvPr/>
        </p:nvSpPr>
        <p:spPr>
          <a:xfrm rot="-5400000">
            <a:off x="-17608975" y="21797475"/>
            <a:ext cx="43891213" cy="296266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r>
              <a:t/>
            </a:r>
            <a:endParaRPr b="0" i="0" sz="135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Google Shape;24;p12"/>
          <p:cNvSpPr txBox="1"/>
          <p:nvPr/>
        </p:nvSpPr>
        <p:spPr>
          <a:xfrm>
            <a:off x="21667031" y="41821399"/>
            <a:ext cx="10505705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en-US" sz="30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picture containing drawing&#10;&#10;Description automatically generated" id="25" name="Google Shape;25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49398" y="40455279"/>
            <a:ext cx="3194613" cy="27432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6" name="Google Shape;26;p12"/>
          <p:cNvGrpSpPr/>
          <p:nvPr/>
        </p:nvGrpSpPr>
        <p:grpSpPr>
          <a:xfrm flipH="1">
            <a:off x="30294072" y="1014984"/>
            <a:ext cx="1881295" cy="2545853"/>
            <a:chOff x="2645664" y="2011680"/>
            <a:chExt cx="735606" cy="746592"/>
          </a:xfrm>
        </p:grpSpPr>
        <p:sp>
          <p:nvSpPr>
            <p:cNvPr id="27" name="Google Shape;27;p12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" name="Google Shape;28;p12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wo Content" showMasterSp="0">
  <p:cSld name="1_Two Content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30" name="Google Shape;30;p13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4526421" y="12"/>
            <a:ext cx="28391980" cy="43891193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Google Shape;31;p13"/>
          <p:cNvSpPr/>
          <p:nvPr/>
        </p:nvSpPr>
        <p:spPr>
          <a:xfrm flipH="1" rot="5400000">
            <a:off x="-17567315" y="21797468"/>
            <a:ext cx="43891200" cy="296266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r>
              <a:t/>
            </a:r>
            <a:endParaRPr b="0" i="0" sz="135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" name="Google Shape;32;p13"/>
          <p:cNvSpPr txBox="1"/>
          <p:nvPr/>
        </p:nvSpPr>
        <p:spPr>
          <a:xfrm>
            <a:off x="21667031" y="41821399"/>
            <a:ext cx="10505705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en-US" sz="30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close up of a sign&#10;&#10;Description automatically generated" id="33" name="Google Shape;33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45663" y="40430954"/>
            <a:ext cx="3194615" cy="27432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4" name="Google Shape;34;p13"/>
          <p:cNvGrpSpPr/>
          <p:nvPr/>
        </p:nvGrpSpPr>
        <p:grpSpPr>
          <a:xfrm>
            <a:off x="30291438" y="1016366"/>
            <a:ext cx="1881298" cy="2545855"/>
            <a:chOff x="11140983" y="745236"/>
            <a:chExt cx="522582" cy="530387"/>
          </a:xfrm>
        </p:grpSpPr>
        <p:sp>
          <p:nvSpPr>
            <p:cNvPr id="35" name="Google Shape;35;p13"/>
            <p:cNvSpPr/>
            <p:nvPr/>
          </p:nvSpPr>
          <p:spPr>
            <a:xfrm rot="5400000">
              <a:off x="11345975" y="540243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" name="Google Shape;36;p13"/>
            <p:cNvSpPr/>
            <p:nvPr/>
          </p:nvSpPr>
          <p:spPr>
            <a:xfrm>
              <a:off x="11550968" y="854262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Title and Content" showMasterSp="0">
  <p:cSld name="5_Title and Content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38" name="Google Shape;38;p14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4526421" y="12"/>
            <a:ext cx="28391980" cy="43891193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Google Shape;39;p14"/>
          <p:cNvSpPr/>
          <p:nvPr/>
        </p:nvSpPr>
        <p:spPr>
          <a:xfrm rot="-5400000">
            <a:off x="-17542246" y="21797475"/>
            <a:ext cx="43891213" cy="296266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r>
              <a:t/>
            </a:r>
            <a:endParaRPr b="0" i="0" sz="135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14"/>
          <p:cNvSpPr txBox="1"/>
          <p:nvPr/>
        </p:nvSpPr>
        <p:spPr>
          <a:xfrm>
            <a:off x="21667031" y="41821399"/>
            <a:ext cx="10505705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en-US" sz="30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close up of a sign&#10;&#10;Description automatically generated" id="41" name="Google Shape;41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45663" y="40430954"/>
            <a:ext cx="3194615" cy="27432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2" name="Google Shape;42;p14"/>
          <p:cNvGrpSpPr/>
          <p:nvPr/>
        </p:nvGrpSpPr>
        <p:grpSpPr>
          <a:xfrm flipH="1">
            <a:off x="30294072" y="1014984"/>
            <a:ext cx="1881295" cy="2545853"/>
            <a:chOff x="2645664" y="2011680"/>
            <a:chExt cx="735606" cy="746592"/>
          </a:xfrm>
        </p:grpSpPr>
        <p:sp>
          <p:nvSpPr>
            <p:cNvPr id="43" name="Google Shape;43;p14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" name="Google Shape;44;p14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Blank4" type="blank">
  <p:cSld name="BLANK">
    <p:bg>
      <p:bgPr>
        <a:solidFill>
          <a:srgbClr val="F2F2F2"/>
        </a:solidFill>
      </p:bgPr>
    </p:bg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8"/>
          <p:cNvSpPr txBox="1"/>
          <p:nvPr/>
        </p:nvSpPr>
        <p:spPr>
          <a:xfrm>
            <a:off x="21667030" y="42405827"/>
            <a:ext cx="10505705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en-US" sz="30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" name="Google Shape;48;p8"/>
          <p:cNvSpPr/>
          <p:nvPr/>
        </p:nvSpPr>
        <p:spPr>
          <a:xfrm>
            <a:off x="0" y="39892949"/>
            <a:ext cx="32918400" cy="526695"/>
          </a:xfrm>
          <a:prstGeom prst="rect">
            <a:avLst/>
          </a:prstGeom>
          <a:solidFill>
            <a:srgbClr val="081E3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60"/>
              <a:buFont typeface="Arial"/>
              <a:buNone/>
            </a:pPr>
            <a:r>
              <a:t/>
            </a:r>
            <a:endParaRPr b="0" i="0" sz="486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A close up of a sign&#10;&#10;Description automatically generated" id="49" name="Google Shape;49;p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45665" y="41267399"/>
            <a:ext cx="2651530" cy="22768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2">
  <p:cSld name="Blank2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9"/>
          <p:cNvSpPr txBox="1"/>
          <p:nvPr/>
        </p:nvSpPr>
        <p:spPr>
          <a:xfrm>
            <a:off x="21667030" y="42405827"/>
            <a:ext cx="10505705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en-US" sz="30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" name="Google Shape;52;p9"/>
          <p:cNvSpPr/>
          <p:nvPr/>
        </p:nvSpPr>
        <p:spPr>
          <a:xfrm>
            <a:off x="0" y="39892949"/>
            <a:ext cx="32918400" cy="526695"/>
          </a:xfrm>
          <a:prstGeom prst="rect">
            <a:avLst/>
          </a:prstGeom>
          <a:solidFill>
            <a:srgbClr val="00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60"/>
              <a:buFont typeface="Arial"/>
              <a:buNone/>
            </a:pPr>
            <a:r>
              <a:t/>
            </a:r>
            <a:endParaRPr b="0" i="0" sz="486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A picture containing drawing&#10;&#10;Description automatically generated" id="53" name="Google Shape;53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45665" y="41269424"/>
            <a:ext cx="2646812" cy="227280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Blank4">
  <p:cSld name="1_Blank4">
    <p:bg>
      <p:bgPr>
        <a:solidFill>
          <a:srgbClr val="F2F2F2"/>
        </a:solidFill>
      </p:bgPr>
    </p:bg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5"/>
          <p:cNvSpPr txBox="1"/>
          <p:nvPr/>
        </p:nvSpPr>
        <p:spPr>
          <a:xfrm>
            <a:off x="21667030" y="41821397"/>
            <a:ext cx="10505705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en-US" sz="30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close up of a sign&#10;&#10;Description automatically generated" id="56" name="Google Shape;56;p1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97308" y="1089188"/>
            <a:ext cx="3641448" cy="31268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6"/>
          <p:cNvSpPr txBox="1"/>
          <p:nvPr/>
        </p:nvSpPr>
        <p:spPr>
          <a:xfrm>
            <a:off x="21667030" y="41821397"/>
            <a:ext cx="10505705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en-US" sz="30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picture containing drawing&#10;&#10;Description automatically generated" id="59" name="Google Shape;59;p1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196797" y="1016276"/>
            <a:ext cx="3641446" cy="31268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9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theme" Target="../theme/theme3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image" Target="../media/image5.jpg"/><Relationship Id="rId2" Type="http://schemas.openxmlformats.org/officeDocument/2006/relationships/slideLayout" Target="../slideLayouts/slideLayout5.xml"/><Relationship Id="rId3" Type="http://schemas.openxmlformats.org/officeDocument/2006/relationships/slideLayout" Target="../slideLayouts/slideLayout6.xml"/><Relationship Id="rId4" Type="http://schemas.openxmlformats.org/officeDocument/2006/relationships/slideLayout" Target="../slideLayouts/slideLayout7.xml"/><Relationship Id="rId5" Type="http://schemas.openxmlformats.org/officeDocument/2006/relationships/slideLayout" Target="../slideLayouts/slideLayout8.xml"/><Relationship Id="rId6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0"/>
          <p:cNvSpPr txBox="1"/>
          <p:nvPr>
            <p:ph idx="11" type="ftr"/>
          </p:nvPr>
        </p:nvSpPr>
        <p:spPr>
          <a:xfrm>
            <a:off x="10904220" y="40680650"/>
            <a:ext cx="11109960" cy="233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432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p10"/>
          <p:cNvSpPr txBox="1"/>
          <p:nvPr>
            <p:ph idx="12" type="sldNum"/>
          </p:nvPr>
        </p:nvSpPr>
        <p:spPr>
          <a:xfrm>
            <a:off x="23248620" y="40680650"/>
            <a:ext cx="7406640" cy="233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320"/>
              <a:buFont typeface="Arial"/>
              <a:buNone/>
              <a:defRPr b="0" i="0" sz="432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320"/>
              <a:buFont typeface="Arial"/>
              <a:buNone/>
              <a:defRPr b="0" i="0" sz="432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320"/>
              <a:buFont typeface="Arial"/>
              <a:buNone/>
              <a:defRPr b="0" i="0" sz="432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320"/>
              <a:buFont typeface="Arial"/>
              <a:buNone/>
              <a:defRPr b="0" i="0" sz="432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320"/>
              <a:buFont typeface="Arial"/>
              <a:buNone/>
              <a:defRPr b="0" i="0" sz="432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320"/>
              <a:buFont typeface="Arial"/>
              <a:buNone/>
              <a:defRPr b="0" i="0" sz="432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320"/>
              <a:buFont typeface="Arial"/>
              <a:buNone/>
              <a:defRPr b="0" i="0" sz="432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320"/>
              <a:buFont typeface="Arial"/>
              <a:buNone/>
              <a:defRPr b="0" i="0" sz="432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320"/>
              <a:buFont typeface="Arial"/>
              <a:buNone/>
              <a:defRPr b="0" i="0" sz="432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picture containing bird&#10;&#10;Description automatically generated" id="8" name="Google Shape;8;p10"/>
          <p:cNvPicPr preferRelativeResize="0"/>
          <p:nvPr/>
        </p:nvPicPr>
        <p:blipFill rotWithShape="1">
          <a:blip r:embed="rId1">
            <a:alphaModFix/>
          </a:blip>
          <a:srcRect b="14612" l="13750" r="0" t="0"/>
          <a:stretch/>
        </p:blipFill>
        <p:spPr>
          <a:xfrm>
            <a:off x="4526421" y="12"/>
            <a:ext cx="28391980" cy="43891193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Google Shape;9;p10"/>
          <p:cNvSpPr txBox="1"/>
          <p:nvPr/>
        </p:nvSpPr>
        <p:spPr>
          <a:xfrm>
            <a:off x="5184648" y="3407586"/>
            <a:ext cx="26240363" cy="75785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Calibri"/>
              <a:buNone/>
            </a:pPr>
            <a:r>
              <a:t/>
            </a:r>
            <a:endParaRPr b="0" i="0" sz="27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" name="Google Shape;10;p10"/>
          <p:cNvSpPr txBox="1"/>
          <p:nvPr/>
        </p:nvSpPr>
        <p:spPr>
          <a:xfrm>
            <a:off x="5184649" y="11684003"/>
            <a:ext cx="26240360" cy="253146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" name="Google Shape;11;p10"/>
          <p:cNvSpPr/>
          <p:nvPr/>
        </p:nvSpPr>
        <p:spPr>
          <a:xfrm flipH="1" rot="5400000">
            <a:off x="-17567315" y="21797468"/>
            <a:ext cx="43891200" cy="296266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r>
              <a:t/>
            </a:r>
            <a:endParaRPr b="0" i="0" sz="135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  <p:sldLayoutId id="2147483651" r:id="rId4"/>
    <p:sldLayoutId id="2147483652" r:id="rId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54" r:id="rId2"/>
    <p:sldLayoutId id="2147483655" r:id="rId3"/>
    <p:sldLayoutId id="2147483656" r:id="rId4"/>
    <p:sldLayoutId id="2147483657" r:id="rId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1" Type="http://schemas.openxmlformats.org/officeDocument/2006/relationships/image" Target="../media/image21.png"/><Relationship Id="rId10" Type="http://schemas.openxmlformats.org/officeDocument/2006/relationships/image" Target="../media/image20.png"/><Relationship Id="rId13" Type="http://schemas.openxmlformats.org/officeDocument/2006/relationships/image" Target="../media/image17.png"/><Relationship Id="rId1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.jpg"/><Relationship Id="rId4" Type="http://schemas.openxmlformats.org/officeDocument/2006/relationships/image" Target="../media/image13.png"/><Relationship Id="rId9" Type="http://schemas.openxmlformats.org/officeDocument/2006/relationships/image" Target="../media/image16.png"/><Relationship Id="rId14" Type="http://schemas.openxmlformats.org/officeDocument/2006/relationships/image" Target="../media/image19.png"/><Relationship Id="rId5" Type="http://schemas.openxmlformats.org/officeDocument/2006/relationships/image" Target="../media/image10.png"/><Relationship Id="rId6" Type="http://schemas.openxmlformats.org/officeDocument/2006/relationships/image" Target="../media/image7.png"/><Relationship Id="rId7" Type="http://schemas.openxmlformats.org/officeDocument/2006/relationships/image" Target="../media/image12.png"/><Relationship Id="rId8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3"/>
          <p:cNvSpPr txBox="1"/>
          <p:nvPr/>
        </p:nvSpPr>
        <p:spPr>
          <a:xfrm>
            <a:off x="4824368" y="931508"/>
            <a:ext cx="18516600" cy="3755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300"/>
              <a:buFont typeface="Arial"/>
              <a:buNone/>
            </a:pPr>
            <a:r>
              <a:rPr b="1" i="0" lang="en-US" sz="83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Knight Foundation School of Computer and Information Sciences</a:t>
            </a:r>
            <a:endParaRPr b="0" i="0" sz="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200"/>
              <a:buFont typeface="Arial"/>
              <a:buNone/>
            </a:pPr>
            <a:r>
              <a:rPr b="0" i="1" lang="en-US" sz="7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Summer 2022 Capstone II Project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" name="Google Shape;65;p3"/>
          <p:cNvSpPr txBox="1"/>
          <p:nvPr/>
        </p:nvSpPr>
        <p:spPr>
          <a:xfrm>
            <a:off x="4970197" y="4687192"/>
            <a:ext cx="26403300" cy="3211500"/>
          </a:xfrm>
          <a:prstGeom prst="rect">
            <a:avLst/>
          </a:prstGeom>
          <a:noFill/>
          <a:ln>
            <a:noFill/>
          </a:ln>
        </p:spPr>
        <p:txBody>
          <a:bodyPr anchorCtr="0" anchor="t" bIns="27725" lIns="55475" spcFirstLastPara="1" rIns="55475" wrap="square" tIns="277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10000"/>
              <a:buFont typeface="Arial"/>
              <a:buNone/>
            </a:pPr>
            <a:r>
              <a:rPr b="1" i="0" lang="en-US" sz="100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Stress and Anxiety Self Management App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500"/>
              <a:buFont typeface="Arial"/>
              <a:buNone/>
            </a:pPr>
            <a:r>
              <a:rPr b="1" i="0" lang="en-US" sz="35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Student: </a:t>
            </a:r>
            <a:r>
              <a:rPr b="0" i="0" lang="en-US" sz="35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Julieta Albano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500"/>
              <a:buFont typeface="Arial"/>
              <a:buNone/>
            </a:pPr>
            <a:r>
              <a:rPr b="1" i="0" lang="en-US" sz="35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Mentor: </a:t>
            </a:r>
            <a:r>
              <a:rPr b="0" i="0" lang="en-US" sz="35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Liane Sangollo,</a:t>
            </a:r>
            <a:r>
              <a:rPr b="0" i="1" lang="en-US" sz="35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en-US" sz="35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500"/>
              <a:buFont typeface="Arial"/>
              <a:buNone/>
            </a:pPr>
            <a:r>
              <a:rPr b="1" i="0" lang="en-US" sz="35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Instructor/Faculty:</a:t>
            </a:r>
            <a:r>
              <a:rPr b="1" i="1" lang="en-US" sz="35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en-US" sz="35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Dr. Masoud Sadjadi,</a:t>
            </a:r>
            <a:r>
              <a:rPr b="0" i="1" lang="en-US" sz="35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en-US" sz="35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" name="Google Shape;66;p3"/>
          <p:cNvSpPr txBox="1"/>
          <p:nvPr/>
        </p:nvSpPr>
        <p:spPr>
          <a:xfrm>
            <a:off x="750062" y="3319852"/>
            <a:ext cx="29880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" name="Google Shape;67;p3"/>
          <p:cNvSpPr txBox="1"/>
          <p:nvPr/>
        </p:nvSpPr>
        <p:spPr>
          <a:xfrm>
            <a:off x="520240" y="7898710"/>
            <a:ext cx="34476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" name="Google Shape;68;p3"/>
          <p:cNvSpPr txBox="1"/>
          <p:nvPr/>
        </p:nvSpPr>
        <p:spPr>
          <a:xfrm>
            <a:off x="4905584" y="40184175"/>
            <a:ext cx="25233300" cy="1441200"/>
          </a:xfrm>
          <a:prstGeom prst="rect">
            <a:avLst/>
          </a:prstGeom>
          <a:noFill/>
          <a:ln>
            <a:noFill/>
          </a:ln>
        </p:spPr>
        <p:txBody>
          <a:bodyPr anchorCtr="0" anchor="t" bIns="27725" lIns="55475" spcFirstLastPara="1" rIns="55475" wrap="square" tIns="277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ts val="3000"/>
              <a:buFont typeface="Arial"/>
              <a:buNone/>
            </a:pPr>
            <a:r>
              <a:rPr b="0" i="0" lang="en-US" sz="30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The material presented in this poster is based upon the work supported by Liane Sangollo (</a:t>
            </a:r>
            <a:r>
              <a:rPr b="0" i="1" lang="en-US" sz="30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name of the project sponsor: federal, state or local government, or corporate partners, where applicable</a:t>
            </a:r>
            <a:r>
              <a:rPr b="0" i="0" lang="en-US" sz="30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). We/I thank Liane Sangollo for his/her/their assistance and mentorship that I/we received throughout the senior design project.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" name="Google Shape;69;p3"/>
          <p:cNvSpPr txBox="1"/>
          <p:nvPr/>
        </p:nvSpPr>
        <p:spPr>
          <a:xfrm>
            <a:off x="4508480" y="39497199"/>
            <a:ext cx="6599183" cy="686976"/>
          </a:xfrm>
          <a:prstGeom prst="rect">
            <a:avLst/>
          </a:prstGeom>
          <a:noFill/>
          <a:ln>
            <a:noFill/>
          </a:ln>
        </p:spPr>
        <p:txBody>
          <a:bodyPr anchorCtr="0" anchor="t" bIns="27725" lIns="55475" spcFirstLastPara="1" rIns="55475" wrap="square" tIns="277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100"/>
              <a:buFont typeface="Arial"/>
              <a:buNone/>
            </a:pPr>
            <a:r>
              <a:rPr b="1" i="0" lang="en-US" sz="41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ACKNOWLEDGEMENT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" name="Google Shape;70;p3"/>
          <p:cNvSpPr txBox="1"/>
          <p:nvPr/>
        </p:nvSpPr>
        <p:spPr>
          <a:xfrm>
            <a:off x="5281568" y="8782649"/>
            <a:ext cx="5406553" cy="686976"/>
          </a:xfrm>
          <a:prstGeom prst="rect">
            <a:avLst/>
          </a:prstGeom>
          <a:noFill/>
          <a:ln>
            <a:noFill/>
          </a:ln>
        </p:spPr>
        <p:txBody>
          <a:bodyPr anchorCtr="0" anchor="t" bIns="27725" lIns="55475" spcFirstLastPara="1" rIns="55475" wrap="square" tIns="277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100"/>
              <a:buFont typeface="Arial"/>
              <a:buNone/>
            </a:pPr>
            <a:r>
              <a:rPr b="1" i="0" lang="en-US" sz="41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PROBLEM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" name="Google Shape;71;p3"/>
          <p:cNvSpPr txBox="1"/>
          <p:nvPr/>
        </p:nvSpPr>
        <p:spPr>
          <a:xfrm>
            <a:off x="15684654" y="8776695"/>
            <a:ext cx="5406553" cy="686976"/>
          </a:xfrm>
          <a:prstGeom prst="rect">
            <a:avLst/>
          </a:prstGeom>
          <a:noFill/>
          <a:ln>
            <a:noFill/>
          </a:ln>
        </p:spPr>
        <p:txBody>
          <a:bodyPr anchorCtr="0" anchor="t" bIns="27725" lIns="55475" spcFirstLastPara="1" rIns="55475" wrap="square" tIns="277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100"/>
              <a:buFont typeface="Arial"/>
              <a:buNone/>
            </a:pPr>
            <a:r>
              <a:rPr b="1" i="0" lang="en-US" sz="41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CURRENT SYSTEM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" name="Google Shape;72;p3"/>
          <p:cNvSpPr txBox="1"/>
          <p:nvPr/>
        </p:nvSpPr>
        <p:spPr>
          <a:xfrm>
            <a:off x="26112743" y="8812197"/>
            <a:ext cx="5406553" cy="686976"/>
          </a:xfrm>
          <a:prstGeom prst="rect">
            <a:avLst/>
          </a:prstGeom>
          <a:noFill/>
          <a:ln>
            <a:noFill/>
          </a:ln>
        </p:spPr>
        <p:txBody>
          <a:bodyPr anchorCtr="0" anchor="t" bIns="27725" lIns="55475" spcFirstLastPara="1" rIns="55475" wrap="square" tIns="277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100"/>
              <a:buFont typeface="Arial"/>
              <a:buNone/>
            </a:pPr>
            <a:r>
              <a:rPr b="1" i="0" lang="en-US" sz="41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REQUIREMENTS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" name="Google Shape;73;p3"/>
          <p:cNvSpPr txBox="1"/>
          <p:nvPr/>
        </p:nvSpPr>
        <p:spPr>
          <a:xfrm>
            <a:off x="5281568" y="18655055"/>
            <a:ext cx="5406600" cy="1318200"/>
          </a:xfrm>
          <a:prstGeom prst="rect">
            <a:avLst/>
          </a:prstGeom>
          <a:noFill/>
          <a:ln>
            <a:noFill/>
          </a:ln>
        </p:spPr>
        <p:txBody>
          <a:bodyPr anchorCtr="0" anchor="t" bIns="27725" lIns="55475" spcFirstLastPara="1" rIns="55475" wrap="square" tIns="277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100"/>
              <a:buFont typeface="Arial"/>
              <a:buNone/>
            </a:pPr>
            <a:r>
              <a:rPr b="1" i="0" lang="en-US" sz="41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SYSTEM/ OBJECT DESIGN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" name="Google Shape;74;p3"/>
          <p:cNvSpPr txBox="1"/>
          <p:nvPr/>
        </p:nvSpPr>
        <p:spPr>
          <a:xfrm>
            <a:off x="15684654" y="18655054"/>
            <a:ext cx="5406553" cy="686976"/>
          </a:xfrm>
          <a:prstGeom prst="rect">
            <a:avLst/>
          </a:prstGeom>
          <a:noFill/>
          <a:ln>
            <a:noFill/>
          </a:ln>
        </p:spPr>
        <p:txBody>
          <a:bodyPr anchorCtr="0" anchor="t" bIns="27725" lIns="55475" spcFirstLastPara="1" rIns="55475" wrap="square" tIns="277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100"/>
              <a:buFont typeface="Arial"/>
              <a:buNone/>
            </a:pPr>
            <a:r>
              <a:rPr b="1" i="0" lang="en-US" sz="41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APP DESIGN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" name="Google Shape;75;p3"/>
          <p:cNvSpPr txBox="1"/>
          <p:nvPr/>
        </p:nvSpPr>
        <p:spPr>
          <a:xfrm>
            <a:off x="26112743" y="18684603"/>
            <a:ext cx="5406553" cy="686976"/>
          </a:xfrm>
          <a:prstGeom prst="rect">
            <a:avLst/>
          </a:prstGeom>
          <a:noFill/>
          <a:ln>
            <a:noFill/>
          </a:ln>
        </p:spPr>
        <p:txBody>
          <a:bodyPr anchorCtr="0" anchor="t" bIns="27725" lIns="55475" spcFirstLastPara="1" rIns="55475" wrap="square" tIns="277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100"/>
              <a:buFont typeface="Arial"/>
              <a:buNone/>
            </a:pPr>
            <a:r>
              <a:rPr b="1" i="0" lang="en-US" sz="41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TECHNOLOGIES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" name="Google Shape;76;p3"/>
          <p:cNvSpPr txBox="1"/>
          <p:nvPr/>
        </p:nvSpPr>
        <p:spPr>
          <a:xfrm>
            <a:off x="5281568" y="29404840"/>
            <a:ext cx="5406553" cy="686976"/>
          </a:xfrm>
          <a:prstGeom prst="rect">
            <a:avLst/>
          </a:prstGeom>
          <a:noFill/>
          <a:ln>
            <a:noFill/>
          </a:ln>
        </p:spPr>
        <p:txBody>
          <a:bodyPr anchorCtr="0" anchor="t" bIns="27725" lIns="55475" spcFirstLastPara="1" rIns="55475" wrap="square" tIns="277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100"/>
              <a:buFont typeface="Arial"/>
              <a:buNone/>
            </a:pPr>
            <a:r>
              <a:rPr b="1" i="0" lang="en-US" sz="41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IMPLEMENTATION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" name="Google Shape;77;p3"/>
          <p:cNvSpPr txBox="1"/>
          <p:nvPr/>
        </p:nvSpPr>
        <p:spPr>
          <a:xfrm>
            <a:off x="15684654" y="29404841"/>
            <a:ext cx="5406600" cy="2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27725" lIns="55475" spcFirstLastPara="1" rIns="55475" wrap="square" tIns="277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" name="Google Shape;78;p3"/>
          <p:cNvSpPr txBox="1"/>
          <p:nvPr/>
        </p:nvSpPr>
        <p:spPr>
          <a:xfrm>
            <a:off x="26112743" y="29434389"/>
            <a:ext cx="5406553" cy="686976"/>
          </a:xfrm>
          <a:prstGeom prst="rect">
            <a:avLst/>
          </a:prstGeom>
          <a:noFill/>
          <a:ln>
            <a:noFill/>
          </a:ln>
        </p:spPr>
        <p:txBody>
          <a:bodyPr anchorCtr="0" anchor="t" bIns="27725" lIns="55475" spcFirstLastPara="1" rIns="55475" wrap="square" tIns="277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100"/>
              <a:buFont typeface="Arial"/>
              <a:buNone/>
            </a:pPr>
            <a:r>
              <a:rPr b="1" lang="en-US" sz="4100">
                <a:solidFill>
                  <a:srgbClr val="3F3F3F"/>
                </a:solidFill>
              </a:rPr>
              <a:t>SUMMARY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" name="Google Shape;79;p3"/>
          <p:cNvSpPr txBox="1"/>
          <p:nvPr/>
        </p:nvSpPr>
        <p:spPr>
          <a:xfrm>
            <a:off x="4824367" y="37399385"/>
            <a:ext cx="266949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0" name="Google Shape;80;p3"/>
          <p:cNvPicPr preferRelativeResize="0"/>
          <p:nvPr/>
        </p:nvPicPr>
        <p:blipFill rotWithShape="1">
          <a:blip r:embed="rId3">
            <a:alphaModFix/>
          </a:blip>
          <a:srcRect b="0" l="21910" r="21966" t="0"/>
          <a:stretch/>
        </p:blipFill>
        <p:spPr>
          <a:xfrm>
            <a:off x="370400" y="1006588"/>
            <a:ext cx="3597450" cy="3605515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3"/>
          <p:cNvSpPr txBox="1"/>
          <p:nvPr/>
        </p:nvSpPr>
        <p:spPr>
          <a:xfrm>
            <a:off x="5281550" y="11095550"/>
            <a:ext cx="5406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" name="Google Shape;82;p3"/>
          <p:cNvSpPr txBox="1"/>
          <p:nvPr/>
        </p:nvSpPr>
        <p:spPr>
          <a:xfrm>
            <a:off x="5281550" y="10091575"/>
            <a:ext cx="6284100" cy="644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Char char="●"/>
            </a:pPr>
            <a:r>
              <a:rPr b="0" i="0" lang="en-US" sz="3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Today’s generation relies on technology now more than ever, resulting in many application to be developed based on different needs</a:t>
            </a:r>
            <a:endParaRPr b="0" i="0" sz="37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Char char="●"/>
            </a:pPr>
            <a:r>
              <a:rPr b="0" i="0" lang="en-US" sz="3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Stress and Anxiety Self Management Application aims to give a sense of relief and hope among those struggling</a:t>
            </a:r>
            <a:endParaRPr b="0" i="0" sz="37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" name="Google Shape;83;p3"/>
          <p:cNvSpPr txBox="1"/>
          <p:nvPr/>
        </p:nvSpPr>
        <p:spPr>
          <a:xfrm>
            <a:off x="15684650" y="10091575"/>
            <a:ext cx="7045200" cy="611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4508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0"/>
              <a:buFont typeface="Arial"/>
              <a:buChar char="●"/>
            </a:pPr>
            <a:r>
              <a:rPr b="0" i="0" lang="en-US" sz="3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There are many systems in place to create a safe space for those overwhelmed with stress and anxiety</a:t>
            </a:r>
            <a:endParaRPr b="0" i="0" sz="3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08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0"/>
              <a:buFont typeface="Arial"/>
              <a:buChar char="●"/>
            </a:pPr>
            <a:r>
              <a:rPr b="0" i="0" lang="en-US" sz="3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Those systems mostly rely on other individuals to help with their frustration or emotions</a:t>
            </a:r>
            <a:endParaRPr b="0" i="0" sz="3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08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0"/>
              <a:buFont typeface="Arial"/>
              <a:buChar char="●"/>
            </a:pPr>
            <a:r>
              <a:rPr b="0" i="0" lang="en-US" sz="3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With these systems, those who are not able to express and understand their emotions might choose other options available</a:t>
            </a:r>
            <a:endParaRPr b="0" i="0" sz="3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" name="Google Shape;84;p3"/>
          <p:cNvSpPr txBox="1"/>
          <p:nvPr/>
        </p:nvSpPr>
        <p:spPr>
          <a:xfrm>
            <a:off x="5449575" y="20939150"/>
            <a:ext cx="5406600" cy="395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4508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0"/>
              <a:buFont typeface="Arial"/>
              <a:buChar char="●"/>
            </a:pPr>
            <a:r>
              <a:rPr b="0" i="0" lang="en-US" sz="3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 system uses the React-Native framework</a:t>
            </a:r>
            <a:endParaRPr b="0" i="0" sz="3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08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0"/>
              <a:buFont typeface="Arial"/>
              <a:buChar char="●"/>
            </a:pPr>
            <a:r>
              <a:rPr b="0" i="0" lang="en-US" sz="3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This includes Javascript and some HTML</a:t>
            </a:r>
            <a:endParaRPr b="0" i="0" sz="3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08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0"/>
              <a:buFont typeface="Arial"/>
              <a:buChar char="●"/>
            </a:pPr>
            <a:r>
              <a:rPr b="0" i="0" lang="en-US" sz="3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Firebase is utilized for storing users</a:t>
            </a:r>
            <a:endParaRPr b="0" i="0" sz="3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" name="Google Shape;85;p3"/>
          <p:cNvSpPr txBox="1"/>
          <p:nvPr/>
        </p:nvSpPr>
        <p:spPr>
          <a:xfrm>
            <a:off x="4970200" y="30258200"/>
            <a:ext cx="7229400" cy="611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0"/>
              <a:buFont typeface="Arial"/>
              <a:buNone/>
            </a:pPr>
            <a:r>
              <a:rPr b="0" i="0" lang="en-US" sz="3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 user interacts with this Application through an Andriod/iOS application where they:</a:t>
            </a:r>
            <a:endParaRPr b="0" i="0" sz="3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08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0"/>
              <a:buFont typeface="Arial"/>
              <a:buChar char="●"/>
            </a:pPr>
            <a:r>
              <a:rPr b="0" i="0" lang="en-US" sz="3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Login and out </a:t>
            </a:r>
            <a:endParaRPr b="0" i="0" sz="3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08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0"/>
              <a:buFont typeface="Arial"/>
              <a:buChar char="●"/>
            </a:pPr>
            <a:r>
              <a:rPr b="0" i="0" lang="en-US" sz="3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Input answers to questions based on Mood, Intention, Emotion, Mind, Body, etc.</a:t>
            </a:r>
            <a:endParaRPr b="0" i="0" sz="3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08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0"/>
              <a:buFont typeface="Arial"/>
              <a:buChar char="●"/>
            </a:pPr>
            <a:r>
              <a:rPr b="0" i="0" lang="en-US" sz="3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Access calendar</a:t>
            </a:r>
            <a:endParaRPr b="0" i="0" sz="3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08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0"/>
              <a:buFont typeface="Arial"/>
              <a:buChar char="●"/>
            </a:pPr>
            <a:r>
              <a:rPr b="0" i="0" lang="en-US" sz="3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Access different breathing exercises based on stressor</a:t>
            </a:r>
            <a:endParaRPr b="0" i="0" sz="3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" name="Google Shape;86;p3"/>
          <p:cNvSpPr txBox="1"/>
          <p:nvPr/>
        </p:nvSpPr>
        <p:spPr>
          <a:xfrm>
            <a:off x="16127800" y="30635475"/>
            <a:ext cx="5406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" name="Google Shape;87;p3"/>
          <p:cNvSpPr txBox="1"/>
          <p:nvPr/>
        </p:nvSpPr>
        <p:spPr>
          <a:xfrm>
            <a:off x="25177650" y="30258200"/>
            <a:ext cx="6599100" cy="611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0"/>
              <a:buFont typeface="Arial"/>
              <a:buNone/>
            </a:pPr>
            <a:r>
              <a:rPr b="0" i="0" lang="en-US" sz="3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While current systems, such as therapist, other individuals, or medication, can help one individual overcome their anxiety and stress, Stress and Anxiety Self Management application does that… self manage. With a simplistic and easy design anyone can access this application to use and simply manage themselves</a:t>
            </a:r>
            <a:endParaRPr b="0" i="0" sz="3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8" name="Google Shape;88;p3"/>
          <p:cNvSpPr txBox="1"/>
          <p:nvPr/>
        </p:nvSpPr>
        <p:spPr>
          <a:xfrm>
            <a:off x="25774900" y="10091575"/>
            <a:ext cx="5916000" cy="718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4508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0"/>
              <a:buFont typeface="Arial"/>
              <a:buChar char="●"/>
            </a:pPr>
            <a:r>
              <a:rPr b="0" i="0" lang="en-US" sz="3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Create a manueverable app-based project for the general population to ultize</a:t>
            </a:r>
            <a:endParaRPr b="0" i="0" sz="3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08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0"/>
              <a:buFont typeface="Arial"/>
              <a:buChar char="●"/>
            </a:pPr>
            <a:r>
              <a:rPr b="0" i="0" lang="en-US" sz="3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Software should be able to hand vast inputs quickly and accurately</a:t>
            </a:r>
            <a:endParaRPr b="0" i="0" sz="3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08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0"/>
              <a:buFont typeface="Arial"/>
              <a:buChar char="●"/>
            </a:pPr>
            <a:r>
              <a:rPr b="0" i="0" lang="en-US" sz="3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Software should be able to produce swift and effect exercise suitable for anybody</a:t>
            </a:r>
            <a:endParaRPr b="0" i="0" sz="3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08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0"/>
              <a:buFont typeface="Arial"/>
              <a:buChar char="●"/>
            </a:pPr>
            <a:r>
              <a:rPr b="0" i="0" lang="en-US" sz="3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Improve calendar daily log to create a diary for a user</a:t>
            </a:r>
            <a:endParaRPr b="0" i="0" sz="3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9" name="Google Shape;89;p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4878000" y="23617800"/>
            <a:ext cx="2988000" cy="298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Google Shape;90;p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9700955" y="24894946"/>
            <a:ext cx="2407375" cy="2407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Google Shape;91;p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8003690" y="20939150"/>
            <a:ext cx="4547335" cy="298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Google Shape;92;p3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25177650" y="19973250"/>
            <a:ext cx="2826051" cy="2826051"/>
          </a:xfrm>
          <a:prstGeom prst="rect">
            <a:avLst/>
          </a:prstGeom>
          <a:noFill/>
          <a:ln>
            <a:noFill/>
          </a:ln>
        </p:spPr>
      </p:pic>
      <p:pic>
        <p:nvPicPr>
          <p:cNvPr id="93" name="Google Shape;93;p3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27014550" y="26605801"/>
            <a:ext cx="2228701" cy="2407373"/>
          </a:xfrm>
          <a:prstGeom prst="rect">
            <a:avLst/>
          </a:prstGeom>
          <a:noFill/>
          <a:ln>
            <a:noFill/>
          </a:ln>
        </p:spPr>
      </p:pic>
      <p:pic>
        <p:nvPicPr>
          <p:cNvPr id="94" name="Google Shape;94;p3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25177650" y="934826"/>
            <a:ext cx="3747300" cy="3747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5" name="Google Shape;95;p3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-19999775" y="8752763"/>
            <a:ext cx="5916000" cy="9127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Google Shape;96;p3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11932125" y="30366750"/>
            <a:ext cx="5406600" cy="9127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3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17934363" y="19819475"/>
            <a:ext cx="5406600" cy="10008899"/>
          </a:xfrm>
          <a:prstGeom prst="rect">
            <a:avLst/>
          </a:prstGeom>
          <a:noFill/>
          <a:ln>
            <a:noFill/>
          </a:ln>
        </p:spPr>
      </p:pic>
      <p:pic>
        <p:nvPicPr>
          <p:cNvPr id="98" name="Google Shape;98;p3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17934400" y="30366763"/>
            <a:ext cx="5406551" cy="9126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99" name="Google Shape;99;p3"/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>
            <a:off x="11932125" y="19795650"/>
            <a:ext cx="5406600" cy="100088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2_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2019-06-25T19:12:02Z</dcterms:created>
  <dc:creator>Oscar Negret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0x010100D3CE5B01EE2D43479BD19C8CF7AEE55D</vt:lpwstr>
  </property>
  <property fmtid="{D5CDD505-2E9C-101B-9397-08002B2CF9AE}" pid="3" name="Order">
    <vt:r8>24800.0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