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9" roundtripDataSignature="AMtx7mgiYtrwkdC9kVqYDv4qIUjFe6izI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9" name="Google Shape;17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12505e39059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12505e39059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12505e39059_2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12505e39059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12505e39059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12505e39059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2505e39059_0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12505e39059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12505e39059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12505e39059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12505e39059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12505e39059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f3eb345334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f3eb345334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103cbebed49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8" name="Google Shape;288;g103cbebed49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03cbebed49_1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4" name="Google Shape;294;g103cbebed49_1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103cbebed49_1_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1" name="Google Shape;301;g103cbebed49_1_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6" name="Google Shape;186;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103cbebed49_1_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8" name="Google Shape;308;g103cbebed49_1_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103cbebed49_1_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5" name="Google Shape;315;g103cbebed49_1_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105c8f47f8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2" name="Google Shape;322;g105c8f47f83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103cbebed49_1_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8" name="Google Shape;328;g103cbebed49_1_5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4" name="Google Shape;334;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2" name="Google Shape;19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9" name="Google Shape;19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5" name="Google Shape;205;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1" name="Google Shape;21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7" name="Google Shape;217;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103ce6ed814_0_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3" name="Google Shape;223;g103ce6ed814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2543986b35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12543986b3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jpg"/><Relationship Id="rId3"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4.jpg"/><Relationship Id="rId3"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4.jpg"/><Relationship Id="rId3"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7"/>
            <a:chOff x="11140977" y="745237"/>
            <a:chExt cx="522582" cy="530387"/>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7"/>
            <a:chOff x="11140977" y="745237"/>
            <a:chExt cx="522582" cy="530387"/>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7"/>
            <a:chOff x="11140977" y="745237"/>
            <a:chExt cx="522582" cy="530387"/>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7"/>
            <a:chOff x="11140977" y="745237"/>
            <a:chExt cx="522582" cy="530387"/>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7"/>
            <a:chOff x="11140977" y="745237"/>
            <a:chExt cx="522582" cy="530387"/>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6" name="Shape 46"/>
        <p:cNvGrpSpPr/>
        <p:nvPr/>
      </p:nvGrpSpPr>
      <p:grpSpPr>
        <a:xfrm>
          <a:off x="0" y="0"/>
          <a:ext cx="0" cy="0"/>
          <a:chOff x="0" y="0"/>
          <a:chExt cx="0" cy="0"/>
        </a:xfrm>
      </p:grpSpPr>
      <p:pic>
        <p:nvPicPr>
          <p:cNvPr descr="A picture containing bird&#10;&#10;Description automatically generated" id="47" name="Google Shape;47;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51" name="Google Shape;51;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52" name="Google Shape;52;p24"/>
          <p:cNvGrpSpPr/>
          <p:nvPr/>
        </p:nvGrpSpPr>
        <p:grpSpPr>
          <a:xfrm flipH="1">
            <a:off x="11449544" y="206704"/>
            <a:ext cx="522582" cy="530386"/>
            <a:chOff x="2645664" y="2011680"/>
            <a:chExt cx="735606" cy="746592"/>
          </a:xfrm>
        </p:grpSpPr>
        <p:sp>
          <p:nvSpPr>
            <p:cNvPr id="53" name="Google Shape;53;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4" name="Google Shape;54;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5" name="Google Shape;55;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56" name="Google Shape;56;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57" name="Shape 57"/>
        <p:cNvGrpSpPr/>
        <p:nvPr/>
      </p:nvGrpSpPr>
      <p:grpSpPr>
        <a:xfrm>
          <a:off x="0" y="0"/>
          <a:ext cx="0" cy="0"/>
          <a:chOff x="0" y="0"/>
          <a:chExt cx="0" cy="0"/>
        </a:xfrm>
      </p:grpSpPr>
      <p:pic>
        <p:nvPicPr>
          <p:cNvPr descr="A picture containing bird&#10;&#10;Description automatically generated" id="58" name="Google Shape;58;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59" name="Google Shape;59;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0" name="Google Shape;60;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1" name="Google Shape;61;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65" name="Google Shape;65;p23"/>
          <p:cNvGrpSpPr/>
          <p:nvPr/>
        </p:nvGrpSpPr>
        <p:grpSpPr>
          <a:xfrm>
            <a:off x="11449163" y="211743"/>
            <a:ext cx="522582" cy="530387"/>
            <a:chOff x="11140977" y="745237"/>
            <a:chExt cx="522582" cy="530387"/>
          </a:xfrm>
        </p:grpSpPr>
        <p:sp>
          <p:nvSpPr>
            <p:cNvPr id="66" name="Google Shape;66;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7" name="Google Shape;67;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68" name="Google Shape;68;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69" name="Google Shape;69;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70" name="Google Shape;70;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10.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7"/>
            <a:chOff x="11140977" y="745237"/>
            <a:chExt cx="522582" cy="530387"/>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30.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31.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3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42.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43.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2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7.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type="ctrTitle"/>
          </p:nvPr>
        </p:nvSpPr>
        <p:spPr>
          <a:xfrm>
            <a:off x="1831975" y="384825"/>
            <a:ext cx="9989400" cy="13419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lt1"/>
              </a:buClr>
              <a:buSzPts val="5400"/>
              <a:buFont typeface="Arial"/>
              <a:buNone/>
            </a:pPr>
            <a:r>
              <a:rPr lang="en-US" sz="4600"/>
              <a:t>Capstone Project Final Presentation</a:t>
            </a:r>
            <a:endParaRPr sz="4600"/>
          </a:p>
          <a:p>
            <a:pPr indent="0" lvl="0" marL="0" rtl="0" algn="ctr">
              <a:lnSpc>
                <a:spcPct val="90000"/>
              </a:lnSpc>
              <a:spcBef>
                <a:spcPts val="0"/>
              </a:spcBef>
              <a:spcAft>
                <a:spcPts val="0"/>
              </a:spcAft>
              <a:buClr>
                <a:schemeClr val="lt1"/>
              </a:buClr>
              <a:buSzPts val="5400"/>
              <a:buFont typeface="Arial"/>
              <a:buNone/>
            </a:pPr>
            <a:r>
              <a:rPr lang="en-US" sz="4600"/>
              <a:t>Spring 2022</a:t>
            </a:r>
            <a:endParaRPr sz="4600"/>
          </a:p>
        </p:txBody>
      </p:sp>
      <p:sp>
        <p:nvSpPr>
          <p:cNvPr id="182" name="Google Shape;182;p1"/>
          <p:cNvSpPr txBox="1"/>
          <p:nvPr>
            <p:ph idx="1" type="subTitle"/>
          </p:nvPr>
        </p:nvSpPr>
        <p:spPr>
          <a:xfrm>
            <a:off x="1831975" y="3452000"/>
            <a:ext cx="9616800" cy="2695500"/>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90000"/>
              </a:lnSpc>
              <a:spcBef>
                <a:spcPts val="0"/>
              </a:spcBef>
              <a:spcAft>
                <a:spcPts val="0"/>
              </a:spcAft>
              <a:buClr>
                <a:schemeClr val="lt1"/>
              </a:buClr>
              <a:buSzPct val="70588"/>
              <a:buNone/>
            </a:pPr>
            <a:r>
              <a:rPr lang="en-US" sz="3400">
                <a:solidFill>
                  <a:schemeClr val="accent4"/>
                </a:solidFill>
              </a:rPr>
              <a:t>Capstone II: </a:t>
            </a:r>
            <a:r>
              <a:rPr lang="en-US" sz="2300"/>
              <a:t>Todd Foreman, Alexander Artigas, Narmeen Kibria, Jasmine Tran, Jorge Segredo</a:t>
            </a:r>
            <a:endParaRPr sz="2300"/>
          </a:p>
          <a:p>
            <a:pPr indent="0" lvl="0" marL="0" rtl="0" algn="l">
              <a:lnSpc>
                <a:spcPct val="90000"/>
              </a:lnSpc>
              <a:spcBef>
                <a:spcPts val="0"/>
              </a:spcBef>
              <a:spcAft>
                <a:spcPts val="0"/>
              </a:spcAft>
              <a:buClr>
                <a:schemeClr val="lt1"/>
              </a:buClr>
              <a:buSzPct val="104347"/>
              <a:buNone/>
            </a:pPr>
            <a:r>
              <a:rPr lang="en-US" sz="2300"/>
              <a:t> </a:t>
            </a:r>
            <a:endParaRPr sz="3400">
              <a:solidFill>
                <a:schemeClr val="accent4"/>
              </a:solidFill>
            </a:endParaRPr>
          </a:p>
          <a:p>
            <a:pPr indent="0" lvl="0" marL="0" rtl="0" algn="l">
              <a:lnSpc>
                <a:spcPct val="90000"/>
              </a:lnSpc>
              <a:spcBef>
                <a:spcPts val="0"/>
              </a:spcBef>
              <a:spcAft>
                <a:spcPts val="0"/>
              </a:spcAft>
              <a:buClr>
                <a:schemeClr val="lt1"/>
              </a:buClr>
              <a:buSzPct val="70588"/>
              <a:buNone/>
            </a:pPr>
            <a:r>
              <a:rPr lang="en-US" sz="3400">
                <a:solidFill>
                  <a:schemeClr val="accent4"/>
                </a:solidFill>
              </a:rPr>
              <a:t>Capstone I:</a:t>
            </a:r>
            <a:r>
              <a:rPr lang="en-US" sz="3400"/>
              <a:t> </a:t>
            </a:r>
            <a:r>
              <a:rPr lang="en-US" sz="2300"/>
              <a:t>Jose Rodriguez, Ilan Boiangin, Oscar Molina, Jose Milanes, David Lara</a:t>
            </a:r>
            <a:endParaRPr sz="2300"/>
          </a:p>
          <a:p>
            <a:pPr indent="0" lvl="0" marL="0" rtl="0" algn="l">
              <a:lnSpc>
                <a:spcPct val="90000"/>
              </a:lnSpc>
              <a:spcBef>
                <a:spcPts val="0"/>
              </a:spcBef>
              <a:spcAft>
                <a:spcPts val="0"/>
              </a:spcAft>
              <a:buClr>
                <a:schemeClr val="lt1"/>
              </a:buClr>
              <a:buSzPct val="104347"/>
              <a:buNone/>
            </a:pPr>
            <a:r>
              <a:t/>
            </a:r>
            <a:endParaRPr sz="2300"/>
          </a:p>
          <a:p>
            <a:pPr indent="0" lvl="0" marL="0" rtl="0" algn="l">
              <a:lnSpc>
                <a:spcPct val="90000"/>
              </a:lnSpc>
              <a:spcBef>
                <a:spcPts val="0"/>
              </a:spcBef>
              <a:spcAft>
                <a:spcPts val="0"/>
              </a:spcAft>
              <a:buClr>
                <a:schemeClr val="lt1"/>
              </a:buClr>
              <a:buSzPts val="2040"/>
              <a:buNone/>
            </a:pPr>
            <a:r>
              <a:t/>
            </a:r>
            <a:endParaRPr sz="600"/>
          </a:p>
          <a:p>
            <a:pPr indent="0" lvl="0" marL="0" rtl="0" algn="l">
              <a:lnSpc>
                <a:spcPct val="90000"/>
              </a:lnSpc>
              <a:spcBef>
                <a:spcPts val="0"/>
              </a:spcBef>
              <a:spcAft>
                <a:spcPts val="0"/>
              </a:spcAft>
              <a:buClr>
                <a:schemeClr val="lt1"/>
              </a:buClr>
              <a:buSzPct val="70588"/>
              <a:buNone/>
            </a:pPr>
            <a:r>
              <a:rPr lang="en-US" sz="3400">
                <a:solidFill>
                  <a:schemeClr val="accent4"/>
                </a:solidFill>
              </a:rPr>
              <a:t>Project Owner:</a:t>
            </a:r>
            <a:r>
              <a:rPr lang="en-US" sz="2300"/>
              <a:t> </a:t>
            </a:r>
            <a:r>
              <a:rPr lang="en-US" sz="3400"/>
              <a:t>Michael Bucar</a:t>
            </a:r>
            <a:endParaRPr sz="3400"/>
          </a:p>
          <a:p>
            <a:pPr indent="0" lvl="0" marL="0" rtl="0" algn="l">
              <a:lnSpc>
                <a:spcPct val="90000"/>
              </a:lnSpc>
              <a:spcBef>
                <a:spcPts val="0"/>
              </a:spcBef>
              <a:spcAft>
                <a:spcPts val="0"/>
              </a:spcAft>
              <a:buClr>
                <a:schemeClr val="lt1"/>
              </a:buClr>
              <a:buSzPct val="70588"/>
              <a:buNone/>
            </a:pPr>
            <a:r>
              <a:t/>
            </a:r>
            <a:endParaRPr sz="3400"/>
          </a:p>
          <a:p>
            <a:pPr indent="0" lvl="0" marL="0" rtl="0" algn="l">
              <a:lnSpc>
                <a:spcPct val="90000"/>
              </a:lnSpc>
              <a:spcBef>
                <a:spcPts val="0"/>
              </a:spcBef>
              <a:spcAft>
                <a:spcPts val="0"/>
              </a:spcAft>
              <a:buClr>
                <a:schemeClr val="lt1"/>
              </a:buClr>
              <a:buSzPts val="2040"/>
              <a:buNone/>
            </a:pPr>
            <a:r>
              <a:t/>
            </a:r>
            <a:endParaRPr sz="600"/>
          </a:p>
          <a:p>
            <a:pPr indent="0" lvl="0" marL="0" rtl="0" algn="l">
              <a:lnSpc>
                <a:spcPct val="90000"/>
              </a:lnSpc>
              <a:spcBef>
                <a:spcPts val="0"/>
              </a:spcBef>
              <a:spcAft>
                <a:spcPts val="0"/>
              </a:spcAft>
              <a:buClr>
                <a:schemeClr val="lt1"/>
              </a:buClr>
              <a:buSzPct val="70588"/>
              <a:buNone/>
            </a:pPr>
            <a:r>
              <a:rPr lang="en-US" sz="3400">
                <a:solidFill>
                  <a:schemeClr val="accent4"/>
                </a:solidFill>
              </a:rPr>
              <a:t>Professor:</a:t>
            </a:r>
            <a:r>
              <a:rPr lang="en-US" sz="3400"/>
              <a:t> Masoud Sadjadi</a:t>
            </a:r>
            <a:endParaRPr sz="3400"/>
          </a:p>
        </p:txBody>
      </p:sp>
      <p:sp>
        <p:nvSpPr>
          <p:cNvPr id="183" name="Google Shape;183;p1"/>
          <p:cNvSpPr txBox="1"/>
          <p:nvPr/>
        </p:nvSpPr>
        <p:spPr>
          <a:xfrm>
            <a:off x="4203600" y="1914325"/>
            <a:ext cx="5417400" cy="1077300"/>
          </a:xfrm>
          <a:prstGeom prst="rect">
            <a:avLst/>
          </a:prstGeom>
          <a:noFill/>
          <a:ln>
            <a:noFill/>
          </a:ln>
        </p:spPr>
        <p:txBody>
          <a:bodyPr anchorCtr="0" anchor="b"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5800"/>
              <a:buFont typeface="Arial"/>
              <a:buNone/>
            </a:pPr>
            <a:r>
              <a:rPr b="0" i="0" lang="en-US" sz="5800" u="none" cap="none" strike="noStrike">
                <a:solidFill>
                  <a:schemeClr val="accent4"/>
                </a:solidFill>
                <a:latin typeface="Arial"/>
                <a:ea typeface="Arial"/>
                <a:cs typeface="Arial"/>
                <a:sym typeface="Arial"/>
              </a:rPr>
              <a:t>Combo Counter</a:t>
            </a:r>
            <a:endParaRPr b="0" i="0" sz="5800" u="none" cap="none" strike="noStrike">
              <a:solidFill>
                <a:schemeClr val="accent4"/>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g12505e39059_0_2"/>
          <p:cNvSpPr txBox="1"/>
          <p:nvPr>
            <p:ph type="title"/>
          </p:nvPr>
        </p:nvSpPr>
        <p:spPr>
          <a:xfrm>
            <a:off x="1920039" y="4209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chemeClr val="accent4"/>
                </a:solidFill>
              </a:rPr>
              <a:t>Old Version of User Interface</a:t>
            </a:r>
            <a:endParaRPr>
              <a:solidFill>
                <a:schemeClr val="accent4"/>
              </a:solidFill>
            </a:endParaRPr>
          </a:p>
        </p:txBody>
      </p:sp>
      <p:sp>
        <p:nvSpPr>
          <p:cNvPr id="241" name="Google Shape;241;g12505e39059_0_2"/>
          <p:cNvSpPr txBox="1"/>
          <p:nvPr>
            <p:ph idx="2" type="body"/>
          </p:nvPr>
        </p:nvSpPr>
        <p:spPr>
          <a:xfrm>
            <a:off x="6880538" y="1825625"/>
            <a:ext cx="4758300" cy="3955500"/>
          </a:xfrm>
          <a:prstGeom prst="rect">
            <a:avLst/>
          </a:prstGeom>
        </p:spPr>
        <p:txBody>
          <a:bodyPr anchorCtr="0" anchor="t" bIns="45700" lIns="91425" spcFirstLastPara="1" rIns="91425" wrap="square" tIns="45700">
            <a:normAutofit/>
          </a:bodyPr>
          <a:lstStyle/>
          <a:p>
            <a:pPr indent="-355600" lvl="0" marL="457200" rtl="0" algn="l">
              <a:spcBef>
                <a:spcPts val="1000"/>
              </a:spcBef>
              <a:spcAft>
                <a:spcPts val="0"/>
              </a:spcAft>
              <a:buSzPts val="2000"/>
              <a:buChar char="●"/>
            </a:pPr>
            <a:r>
              <a:rPr lang="en-US"/>
              <a:t>Previous version of interface had a dull appearance</a:t>
            </a:r>
            <a:endParaRPr/>
          </a:p>
          <a:p>
            <a:pPr indent="-355600" lvl="0" marL="457200" rtl="0" algn="l">
              <a:spcBef>
                <a:spcPts val="0"/>
              </a:spcBef>
              <a:spcAft>
                <a:spcPts val="0"/>
              </a:spcAft>
              <a:buSzPts val="2000"/>
              <a:buChar char="●"/>
            </a:pPr>
            <a:r>
              <a:rPr lang="en-US"/>
              <a:t>Lack of color on the application.</a:t>
            </a:r>
            <a:endParaRPr/>
          </a:p>
          <a:p>
            <a:pPr indent="-355600" lvl="0" marL="457200" rtl="0" algn="l">
              <a:spcBef>
                <a:spcPts val="0"/>
              </a:spcBef>
              <a:spcAft>
                <a:spcPts val="0"/>
              </a:spcAft>
              <a:buSzPts val="2000"/>
              <a:buChar char="●"/>
            </a:pPr>
            <a:r>
              <a:rPr lang="en-US"/>
              <a:t>Inconsistent buttons throughout the modes (Ex: This screenshot has a + for a button while Combo Mode’s buttons would have a circle for a button)</a:t>
            </a:r>
            <a:endParaRPr/>
          </a:p>
          <a:p>
            <a:pPr indent="-355600" lvl="0" marL="457200" rtl="0" algn="l">
              <a:spcBef>
                <a:spcPts val="0"/>
              </a:spcBef>
              <a:spcAft>
                <a:spcPts val="0"/>
              </a:spcAft>
              <a:buSzPts val="2000"/>
              <a:buChar char="●"/>
            </a:pPr>
            <a:r>
              <a:rPr lang="en-US"/>
              <a:t>Lack of visibility (ex: First page’s quote was in a dark color)</a:t>
            </a:r>
            <a:endParaRPr/>
          </a:p>
          <a:p>
            <a:pPr indent="-355600" lvl="0" marL="457200" rtl="0" algn="l">
              <a:spcBef>
                <a:spcPts val="0"/>
              </a:spcBef>
              <a:spcAft>
                <a:spcPts val="0"/>
              </a:spcAft>
              <a:buSzPts val="2000"/>
              <a:buChar char="●"/>
            </a:pPr>
            <a:r>
              <a:rPr lang="en-US"/>
              <a:t>Words are all the same size or look too thin</a:t>
            </a:r>
            <a:endParaRPr/>
          </a:p>
          <a:p>
            <a:pPr indent="-355600" lvl="0" marL="457200" rtl="0" algn="l">
              <a:spcBef>
                <a:spcPts val="0"/>
              </a:spcBef>
              <a:spcAft>
                <a:spcPts val="0"/>
              </a:spcAft>
              <a:buSzPts val="2000"/>
              <a:buChar char="●"/>
            </a:pPr>
            <a:r>
              <a:rPr lang="en-US"/>
              <a:t>Had unnecessary dark borders</a:t>
            </a:r>
            <a:endParaRPr/>
          </a:p>
        </p:txBody>
      </p:sp>
      <p:pic>
        <p:nvPicPr>
          <p:cNvPr id="242" name="Google Shape;242;g12505e39059_0_2"/>
          <p:cNvPicPr preferRelativeResize="0"/>
          <p:nvPr/>
        </p:nvPicPr>
        <p:blipFill>
          <a:blip r:embed="rId3">
            <a:alphaModFix/>
          </a:blip>
          <a:stretch>
            <a:fillRect/>
          </a:stretch>
        </p:blipFill>
        <p:spPr>
          <a:xfrm>
            <a:off x="2360350" y="1385047"/>
            <a:ext cx="3582184" cy="483666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12505e39059_2_1"/>
          <p:cNvSpPr txBox="1"/>
          <p:nvPr>
            <p:ph type="title"/>
          </p:nvPr>
        </p:nvSpPr>
        <p:spPr>
          <a:xfrm>
            <a:off x="1920039" y="4209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chemeClr val="accent4"/>
                </a:solidFill>
              </a:rPr>
              <a:t>New</a:t>
            </a:r>
            <a:r>
              <a:rPr lang="en-US">
                <a:solidFill>
                  <a:schemeClr val="accent4"/>
                </a:solidFill>
              </a:rPr>
              <a:t> Version of User Interface</a:t>
            </a:r>
            <a:endParaRPr>
              <a:solidFill>
                <a:schemeClr val="accent4"/>
              </a:solidFill>
            </a:endParaRPr>
          </a:p>
        </p:txBody>
      </p:sp>
      <p:sp>
        <p:nvSpPr>
          <p:cNvPr id="248" name="Google Shape;248;g12505e39059_2_1"/>
          <p:cNvSpPr txBox="1"/>
          <p:nvPr>
            <p:ph idx="2" type="body"/>
          </p:nvPr>
        </p:nvSpPr>
        <p:spPr>
          <a:xfrm>
            <a:off x="6880538" y="1825625"/>
            <a:ext cx="4758300" cy="3955500"/>
          </a:xfrm>
          <a:prstGeom prst="rect">
            <a:avLst/>
          </a:prstGeom>
        </p:spPr>
        <p:txBody>
          <a:bodyPr anchorCtr="0" anchor="t" bIns="45700" lIns="91425" spcFirstLastPara="1" rIns="91425" wrap="square" tIns="45700">
            <a:normAutofit/>
          </a:bodyPr>
          <a:lstStyle/>
          <a:p>
            <a:pPr indent="-355600" lvl="0" marL="457200" rtl="0" algn="l">
              <a:spcBef>
                <a:spcPts val="1000"/>
              </a:spcBef>
              <a:spcAft>
                <a:spcPts val="0"/>
              </a:spcAft>
              <a:buSzPts val="2000"/>
              <a:buChar char="●"/>
            </a:pPr>
            <a:r>
              <a:rPr lang="en-US"/>
              <a:t>Buttons are now consistent</a:t>
            </a:r>
            <a:endParaRPr/>
          </a:p>
          <a:p>
            <a:pPr indent="-355600" lvl="0" marL="457200" rtl="0" algn="l">
              <a:spcBef>
                <a:spcPts val="0"/>
              </a:spcBef>
              <a:spcAft>
                <a:spcPts val="0"/>
              </a:spcAft>
              <a:buSzPts val="2000"/>
              <a:buChar char="●"/>
            </a:pPr>
            <a:r>
              <a:rPr lang="en-US"/>
              <a:t>Added color for certain words and buttons, allowing the application to be more enjoyable and readable</a:t>
            </a:r>
            <a:endParaRPr/>
          </a:p>
          <a:p>
            <a:pPr indent="-355600" lvl="0" marL="457200" rtl="0" algn="l">
              <a:spcBef>
                <a:spcPts val="0"/>
              </a:spcBef>
              <a:spcAft>
                <a:spcPts val="0"/>
              </a:spcAft>
              <a:buSzPts val="2000"/>
              <a:buChar char="●"/>
            </a:pPr>
            <a:r>
              <a:rPr lang="en-US"/>
              <a:t>Punch Challenge Setup page was previously </a:t>
            </a:r>
            <a:r>
              <a:rPr lang="en-US"/>
              <a:t>inaccessible</a:t>
            </a:r>
            <a:r>
              <a:rPr lang="en-US"/>
              <a:t>, but now can be clicked on. </a:t>
            </a:r>
            <a:endParaRPr/>
          </a:p>
          <a:p>
            <a:pPr indent="-355600" lvl="0" marL="457200" rtl="0" algn="l">
              <a:spcBef>
                <a:spcPts val="0"/>
              </a:spcBef>
              <a:spcAft>
                <a:spcPts val="0"/>
              </a:spcAft>
              <a:buSzPts val="2000"/>
              <a:buChar char="●"/>
            </a:pPr>
            <a:r>
              <a:rPr lang="en-US"/>
              <a:t>Settings sidebar on Timed Setup &amp; Punch Challenge Setup were </a:t>
            </a:r>
            <a:r>
              <a:rPr lang="en-US"/>
              <a:t>inaccessible</a:t>
            </a:r>
            <a:r>
              <a:rPr lang="en-US"/>
              <a:t> but now are.</a:t>
            </a:r>
            <a:endParaRPr/>
          </a:p>
          <a:p>
            <a:pPr indent="-355600" lvl="0" marL="457200" rtl="0" algn="l">
              <a:spcBef>
                <a:spcPts val="0"/>
              </a:spcBef>
              <a:spcAft>
                <a:spcPts val="0"/>
              </a:spcAft>
              <a:buSzPts val="2000"/>
              <a:buChar char="●"/>
            </a:pPr>
            <a:r>
              <a:rPr lang="en-US"/>
              <a:t>Settings are updated and accessible throughout all pages.</a:t>
            </a:r>
            <a:endParaRPr/>
          </a:p>
        </p:txBody>
      </p:sp>
      <p:pic>
        <p:nvPicPr>
          <p:cNvPr id="249" name="Google Shape;249;g12505e39059_2_1"/>
          <p:cNvPicPr preferRelativeResize="0"/>
          <p:nvPr/>
        </p:nvPicPr>
        <p:blipFill>
          <a:blip r:embed="rId3">
            <a:alphaModFix/>
          </a:blip>
          <a:stretch>
            <a:fillRect/>
          </a:stretch>
        </p:blipFill>
        <p:spPr>
          <a:xfrm>
            <a:off x="2204225" y="1329297"/>
            <a:ext cx="4013183" cy="494816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g12505e39059_0_32"/>
          <p:cNvSpPr txBox="1"/>
          <p:nvPr>
            <p:ph type="title"/>
          </p:nvPr>
        </p:nvSpPr>
        <p:spPr>
          <a:xfrm>
            <a:off x="1920239" y="3540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chemeClr val="accent4"/>
                </a:solidFill>
              </a:rPr>
              <a:t>More Examples</a:t>
            </a:r>
            <a:endParaRPr>
              <a:solidFill>
                <a:schemeClr val="accent4"/>
              </a:solidFill>
            </a:endParaRPr>
          </a:p>
        </p:txBody>
      </p:sp>
      <p:pic>
        <p:nvPicPr>
          <p:cNvPr id="255" name="Google Shape;255;g12505e39059_0_32"/>
          <p:cNvPicPr preferRelativeResize="0"/>
          <p:nvPr/>
        </p:nvPicPr>
        <p:blipFill>
          <a:blip r:embed="rId3">
            <a:alphaModFix/>
          </a:blip>
          <a:stretch>
            <a:fillRect/>
          </a:stretch>
        </p:blipFill>
        <p:spPr>
          <a:xfrm>
            <a:off x="1920250" y="1344825"/>
            <a:ext cx="3645922" cy="4925875"/>
          </a:xfrm>
          <a:prstGeom prst="rect">
            <a:avLst/>
          </a:prstGeom>
          <a:noFill/>
          <a:ln>
            <a:noFill/>
          </a:ln>
        </p:spPr>
      </p:pic>
      <p:pic>
        <p:nvPicPr>
          <p:cNvPr id="256" name="Google Shape;256;g12505e39059_0_32"/>
          <p:cNvPicPr preferRelativeResize="0"/>
          <p:nvPr/>
        </p:nvPicPr>
        <p:blipFill>
          <a:blip r:embed="rId4">
            <a:alphaModFix/>
          </a:blip>
          <a:stretch>
            <a:fillRect/>
          </a:stretch>
        </p:blipFill>
        <p:spPr>
          <a:xfrm>
            <a:off x="7380994" y="1344835"/>
            <a:ext cx="4031454" cy="501506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12505e39059_0_8"/>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chemeClr val="accent4"/>
                </a:solidFill>
              </a:rPr>
              <a:t>Installer Creation</a:t>
            </a:r>
            <a:endParaRPr>
              <a:solidFill>
                <a:schemeClr val="accent4"/>
              </a:solidFill>
            </a:endParaRPr>
          </a:p>
        </p:txBody>
      </p:sp>
      <p:sp>
        <p:nvSpPr>
          <p:cNvPr id="262" name="Google Shape;262;g12505e39059_0_8"/>
          <p:cNvSpPr txBox="1"/>
          <p:nvPr>
            <p:ph idx="2" type="body"/>
          </p:nvPr>
        </p:nvSpPr>
        <p:spPr>
          <a:xfrm>
            <a:off x="6880538" y="1825625"/>
            <a:ext cx="4758300" cy="3955500"/>
          </a:xfrm>
          <a:prstGeom prst="rect">
            <a:avLst/>
          </a:prstGeom>
        </p:spPr>
        <p:txBody>
          <a:bodyPr anchorCtr="0" anchor="t" bIns="45700" lIns="91425" spcFirstLastPara="1" rIns="91425" wrap="square" tIns="45700">
            <a:normAutofit/>
          </a:bodyPr>
          <a:lstStyle/>
          <a:p>
            <a:pPr indent="-355600" lvl="0" marL="457200" rtl="0" algn="l">
              <a:spcBef>
                <a:spcPts val="1000"/>
              </a:spcBef>
              <a:spcAft>
                <a:spcPts val="0"/>
              </a:spcAft>
              <a:buSzPts val="2000"/>
              <a:buChar char="●"/>
            </a:pPr>
            <a:r>
              <a:rPr lang="en-US"/>
              <a:t>This didn’t exist in the previous project</a:t>
            </a:r>
            <a:endParaRPr/>
          </a:p>
          <a:p>
            <a:pPr indent="-355600" lvl="0" marL="457200" rtl="0" algn="l">
              <a:spcBef>
                <a:spcPts val="0"/>
              </a:spcBef>
              <a:spcAft>
                <a:spcPts val="0"/>
              </a:spcAft>
              <a:buSzPts val="2000"/>
              <a:buChar char="●"/>
            </a:pPr>
            <a:r>
              <a:rPr lang="en-US"/>
              <a:t>Windows Batch File</a:t>
            </a:r>
            <a:endParaRPr/>
          </a:p>
          <a:p>
            <a:pPr indent="-355600" lvl="0" marL="457200" rtl="0" algn="l">
              <a:spcBef>
                <a:spcPts val="0"/>
              </a:spcBef>
              <a:spcAft>
                <a:spcPts val="0"/>
              </a:spcAft>
              <a:buSzPts val="2000"/>
              <a:buChar char="●"/>
            </a:pPr>
            <a:r>
              <a:rPr lang="en-US"/>
              <a:t>Without this, it can get very confusing on how to install the program and have it run</a:t>
            </a:r>
            <a:endParaRPr/>
          </a:p>
          <a:p>
            <a:pPr indent="-355600" lvl="0" marL="457200" rtl="0" algn="l">
              <a:spcBef>
                <a:spcPts val="0"/>
              </a:spcBef>
              <a:spcAft>
                <a:spcPts val="0"/>
              </a:spcAft>
              <a:buSzPts val="2000"/>
              <a:buChar char="●"/>
            </a:pPr>
            <a:r>
              <a:rPr lang="en-US"/>
              <a:t>The installer checks your system for the software requirements and if they’re not installed, it will install them for you.</a:t>
            </a:r>
            <a:endParaRPr/>
          </a:p>
        </p:txBody>
      </p:sp>
      <p:pic>
        <p:nvPicPr>
          <p:cNvPr id="263" name="Google Shape;263;g12505e39059_0_8"/>
          <p:cNvPicPr preferRelativeResize="0"/>
          <p:nvPr/>
        </p:nvPicPr>
        <p:blipFill>
          <a:blip r:embed="rId3">
            <a:alphaModFix/>
          </a:blip>
          <a:stretch>
            <a:fillRect/>
          </a:stretch>
        </p:blipFill>
        <p:spPr>
          <a:xfrm>
            <a:off x="2054075" y="1510637"/>
            <a:ext cx="4285774" cy="45854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12505e39059_0_14"/>
          <p:cNvSpPr txBox="1"/>
          <p:nvPr>
            <p:ph type="title"/>
          </p:nvPr>
        </p:nvSpPr>
        <p:spPr>
          <a:xfrm>
            <a:off x="1920239" y="43208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chemeClr val="accent4"/>
                </a:solidFill>
              </a:rPr>
              <a:t>Installer Creation</a:t>
            </a:r>
            <a:endParaRPr>
              <a:solidFill>
                <a:schemeClr val="accent4"/>
              </a:solidFill>
            </a:endParaRPr>
          </a:p>
        </p:txBody>
      </p:sp>
      <p:pic>
        <p:nvPicPr>
          <p:cNvPr id="269" name="Google Shape;269;g12505e39059_0_14"/>
          <p:cNvPicPr preferRelativeResize="0"/>
          <p:nvPr/>
        </p:nvPicPr>
        <p:blipFill>
          <a:blip r:embed="rId3">
            <a:alphaModFix/>
          </a:blip>
          <a:stretch>
            <a:fillRect/>
          </a:stretch>
        </p:blipFill>
        <p:spPr>
          <a:xfrm>
            <a:off x="1920250" y="1415525"/>
            <a:ext cx="4749751" cy="4836674"/>
          </a:xfrm>
          <a:prstGeom prst="rect">
            <a:avLst/>
          </a:prstGeom>
          <a:noFill/>
          <a:ln>
            <a:noFill/>
          </a:ln>
        </p:spPr>
      </p:pic>
      <p:pic>
        <p:nvPicPr>
          <p:cNvPr id="270" name="Google Shape;270;g12505e39059_0_14"/>
          <p:cNvPicPr preferRelativeResize="0"/>
          <p:nvPr/>
        </p:nvPicPr>
        <p:blipFill>
          <a:blip r:embed="rId4">
            <a:alphaModFix/>
          </a:blip>
          <a:stretch>
            <a:fillRect/>
          </a:stretch>
        </p:blipFill>
        <p:spPr>
          <a:xfrm>
            <a:off x="6871374" y="1415535"/>
            <a:ext cx="4828762" cy="483666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g12505e39059_0_20"/>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chemeClr val="accent4"/>
                </a:solidFill>
              </a:rPr>
              <a:t>Setting Panel with</a:t>
            </a:r>
            <a:r>
              <a:rPr lang="en-US"/>
              <a:t> </a:t>
            </a:r>
            <a:r>
              <a:rPr lang="en-US">
                <a:solidFill>
                  <a:schemeClr val="accent4"/>
                </a:solidFill>
              </a:rPr>
              <a:t>Sidebar</a:t>
            </a:r>
            <a:endParaRPr/>
          </a:p>
        </p:txBody>
      </p:sp>
      <p:sp>
        <p:nvSpPr>
          <p:cNvPr id="276" name="Google Shape;276;g12505e39059_0_20"/>
          <p:cNvSpPr txBox="1"/>
          <p:nvPr>
            <p:ph idx="2" type="body"/>
          </p:nvPr>
        </p:nvSpPr>
        <p:spPr>
          <a:xfrm>
            <a:off x="6880538" y="1825625"/>
            <a:ext cx="4758300" cy="3955500"/>
          </a:xfrm>
          <a:prstGeom prst="rect">
            <a:avLst/>
          </a:prstGeom>
        </p:spPr>
        <p:txBody>
          <a:bodyPr anchorCtr="0" anchor="t" bIns="45700" lIns="91425" spcFirstLastPara="1" rIns="91425" wrap="square" tIns="45700">
            <a:normAutofit/>
          </a:bodyPr>
          <a:lstStyle/>
          <a:p>
            <a:pPr indent="-393700" lvl="0" marL="457200" rtl="0" algn="l">
              <a:spcBef>
                <a:spcPts val="1000"/>
              </a:spcBef>
              <a:spcAft>
                <a:spcPts val="0"/>
              </a:spcAft>
              <a:buSzPts val="2600"/>
              <a:buChar char="•"/>
            </a:pPr>
            <a:r>
              <a:rPr lang="en-US" sz="2600"/>
              <a:t>Originally, the buttons on the sidebar would not work when click. Specifically, the “Profile,” “Feedback,” and “About” buttons.</a:t>
            </a:r>
            <a:endParaRPr sz="2600"/>
          </a:p>
          <a:p>
            <a:pPr indent="-393700" lvl="0" marL="457200" rtl="0" algn="l">
              <a:spcBef>
                <a:spcPts val="0"/>
              </a:spcBef>
              <a:spcAft>
                <a:spcPts val="0"/>
              </a:spcAft>
              <a:buSzPts val="2600"/>
              <a:buChar char="•"/>
            </a:pPr>
            <a:r>
              <a:rPr lang="en-US" sz="2600"/>
              <a:t>With the updated version, the user will be able to click on the buttons and view the given information.</a:t>
            </a:r>
            <a:endParaRPr sz="2600"/>
          </a:p>
        </p:txBody>
      </p:sp>
      <p:pic>
        <p:nvPicPr>
          <p:cNvPr id="277" name="Google Shape;277;g12505e39059_0_20"/>
          <p:cNvPicPr preferRelativeResize="0"/>
          <p:nvPr/>
        </p:nvPicPr>
        <p:blipFill rotWithShape="1">
          <a:blip r:embed="rId3">
            <a:alphaModFix/>
          </a:blip>
          <a:srcRect b="12273" l="0" r="0" t="0"/>
          <a:stretch/>
        </p:blipFill>
        <p:spPr>
          <a:xfrm>
            <a:off x="2145250" y="1533150"/>
            <a:ext cx="4486773" cy="482792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gf3eb345334_0_14"/>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solidFill>
                  <a:schemeClr val="accent4"/>
                </a:solidFill>
              </a:rPr>
              <a:t>Profile/Feedback/About Panels</a:t>
            </a:r>
            <a:endParaRPr/>
          </a:p>
        </p:txBody>
      </p:sp>
      <p:pic>
        <p:nvPicPr>
          <p:cNvPr id="283" name="Google Shape;283;gf3eb345334_0_14"/>
          <p:cNvPicPr preferRelativeResize="0"/>
          <p:nvPr/>
        </p:nvPicPr>
        <p:blipFill>
          <a:blip r:embed="rId3">
            <a:alphaModFix/>
          </a:blip>
          <a:stretch>
            <a:fillRect/>
          </a:stretch>
        </p:blipFill>
        <p:spPr>
          <a:xfrm>
            <a:off x="5338062" y="1626335"/>
            <a:ext cx="3200400" cy="4572002"/>
          </a:xfrm>
          <a:prstGeom prst="rect">
            <a:avLst/>
          </a:prstGeom>
          <a:noFill/>
          <a:ln>
            <a:noFill/>
          </a:ln>
        </p:spPr>
      </p:pic>
      <p:pic>
        <p:nvPicPr>
          <p:cNvPr id="284" name="Google Shape;284;gf3eb345334_0_14"/>
          <p:cNvPicPr preferRelativeResize="0"/>
          <p:nvPr/>
        </p:nvPicPr>
        <p:blipFill>
          <a:blip r:embed="rId4">
            <a:alphaModFix/>
          </a:blip>
          <a:stretch>
            <a:fillRect/>
          </a:stretch>
        </p:blipFill>
        <p:spPr>
          <a:xfrm>
            <a:off x="8755881" y="1626335"/>
            <a:ext cx="3200401" cy="4572002"/>
          </a:xfrm>
          <a:prstGeom prst="rect">
            <a:avLst/>
          </a:prstGeom>
          <a:noFill/>
          <a:ln>
            <a:noFill/>
          </a:ln>
        </p:spPr>
      </p:pic>
      <p:pic>
        <p:nvPicPr>
          <p:cNvPr id="285" name="Google Shape;285;gf3eb345334_0_14"/>
          <p:cNvPicPr preferRelativeResize="0"/>
          <p:nvPr/>
        </p:nvPicPr>
        <p:blipFill>
          <a:blip r:embed="rId5">
            <a:alphaModFix/>
          </a:blip>
          <a:stretch>
            <a:fillRect/>
          </a:stretch>
        </p:blipFill>
        <p:spPr>
          <a:xfrm>
            <a:off x="1920250" y="1626335"/>
            <a:ext cx="3200400" cy="457200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g103cbebed49_1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New Functionality for each Mode.</a:t>
            </a:r>
            <a:endParaRPr>
              <a:solidFill>
                <a:schemeClr val="accent4"/>
              </a:solidFill>
            </a:endParaRPr>
          </a:p>
        </p:txBody>
      </p:sp>
      <p:sp>
        <p:nvSpPr>
          <p:cNvPr id="291" name="Google Shape;291;g103cbebed49_1_0"/>
          <p:cNvSpPr txBox="1"/>
          <p:nvPr>
            <p:ph idx="2" type="body"/>
          </p:nvPr>
        </p:nvSpPr>
        <p:spPr>
          <a:xfrm>
            <a:off x="2183834" y="1825625"/>
            <a:ext cx="94551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sz="2600">
                <a:solidFill>
                  <a:schemeClr val="accent4"/>
                </a:solidFill>
              </a:rPr>
              <a:t>Old Modes</a:t>
            </a:r>
            <a:endParaRPr sz="2600">
              <a:solidFill>
                <a:schemeClr val="accent4"/>
              </a:solidFill>
            </a:endParaRPr>
          </a:p>
          <a:p>
            <a:pPr indent="-393700" lvl="0" marL="457200" rtl="0" algn="l">
              <a:lnSpc>
                <a:spcPct val="90000"/>
              </a:lnSpc>
              <a:spcBef>
                <a:spcPts val="0"/>
              </a:spcBef>
              <a:spcAft>
                <a:spcPts val="0"/>
              </a:spcAft>
              <a:buSzPts val="2600"/>
              <a:buChar char="•"/>
            </a:pPr>
            <a:r>
              <a:rPr lang="en-US" sz="2600"/>
              <a:t>Previous iterations of the modes included a basic incrementation of force as time progresses.</a:t>
            </a:r>
            <a:endParaRPr sz="2600"/>
          </a:p>
          <a:p>
            <a:pPr indent="0" lvl="0" marL="457200" rtl="0" algn="l">
              <a:lnSpc>
                <a:spcPct val="90000"/>
              </a:lnSpc>
              <a:spcBef>
                <a:spcPts val="0"/>
              </a:spcBef>
              <a:spcAft>
                <a:spcPts val="0"/>
              </a:spcAft>
              <a:buNone/>
            </a:pPr>
            <a:r>
              <a:t/>
            </a:r>
            <a:endParaRPr sz="2600"/>
          </a:p>
          <a:p>
            <a:pPr indent="-393700" lvl="0" marL="457200" rtl="0" algn="l">
              <a:lnSpc>
                <a:spcPct val="90000"/>
              </a:lnSpc>
              <a:spcBef>
                <a:spcPts val="0"/>
              </a:spcBef>
              <a:spcAft>
                <a:spcPts val="0"/>
              </a:spcAft>
              <a:buSzPts val="2600"/>
              <a:buChar char="•"/>
            </a:pPr>
            <a:r>
              <a:rPr lang="en-US" sz="2600"/>
              <a:t>The user was unable to interact with the mode in any way aside from effectively leaving the mode to start over or change to a different mode.</a:t>
            </a:r>
            <a:endParaRPr sz="2600"/>
          </a:p>
          <a:p>
            <a:pPr indent="0" lvl="0" marL="0" rtl="0" algn="l">
              <a:lnSpc>
                <a:spcPct val="90000"/>
              </a:lnSpc>
              <a:spcBef>
                <a:spcPts val="0"/>
              </a:spcBef>
              <a:spcAft>
                <a:spcPts val="0"/>
              </a:spcAft>
              <a:buSzPts val="2000"/>
              <a:buNone/>
            </a:pPr>
            <a:r>
              <a:t/>
            </a:r>
            <a:endParaRPr sz="2600"/>
          </a:p>
          <a:p>
            <a:pPr indent="0" lvl="0" marL="914400" rtl="0" algn="l">
              <a:lnSpc>
                <a:spcPct val="90000"/>
              </a:lnSpc>
              <a:spcBef>
                <a:spcPts val="0"/>
              </a:spcBef>
              <a:spcAft>
                <a:spcPts val="0"/>
              </a:spcAft>
              <a:buSzPts val="2000"/>
              <a:buNone/>
            </a:pPr>
            <a:r>
              <a:t/>
            </a:r>
            <a:endParaRPr sz="26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103cbebed49_1_19"/>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Old Version of Various Modes</a:t>
            </a:r>
            <a:endParaRPr>
              <a:solidFill>
                <a:schemeClr val="accent4"/>
              </a:solidFill>
            </a:endParaRPr>
          </a:p>
        </p:txBody>
      </p:sp>
      <p:sp>
        <p:nvSpPr>
          <p:cNvPr id="297" name="Google Shape;297;g103cbebed49_1_19"/>
          <p:cNvSpPr txBox="1"/>
          <p:nvPr>
            <p:ph idx="2" type="body"/>
          </p:nvPr>
        </p:nvSpPr>
        <p:spPr>
          <a:xfrm>
            <a:off x="6880551" y="1825625"/>
            <a:ext cx="50799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SzPts val="2000"/>
              <a:buNone/>
            </a:pPr>
            <a:r>
              <a:rPr lang="en-US" sz="2600">
                <a:solidFill>
                  <a:schemeClr val="accent4"/>
                </a:solidFill>
              </a:rPr>
              <a:t>Example of Old Force Mode</a:t>
            </a:r>
            <a:endParaRPr sz="2600">
              <a:solidFill>
                <a:schemeClr val="accent4"/>
              </a:solidFill>
            </a:endParaRPr>
          </a:p>
          <a:p>
            <a:pPr indent="-393700" lvl="0" marL="457200" rtl="0" algn="l">
              <a:lnSpc>
                <a:spcPct val="90000"/>
              </a:lnSpc>
              <a:spcBef>
                <a:spcPts val="0"/>
              </a:spcBef>
              <a:spcAft>
                <a:spcPts val="0"/>
              </a:spcAft>
              <a:buSzPts val="2600"/>
              <a:buChar char="•"/>
            </a:pPr>
            <a:r>
              <a:rPr lang="en-US" sz="2600"/>
              <a:t>Basic UI</a:t>
            </a:r>
            <a:endParaRPr sz="2600"/>
          </a:p>
          <a:p>
            <a:pPr indent="-393700" lvl="0" marL="457200" rtl="0" algn="l">
              <a:lnSpc>
                <a:spcPct val="90000"/>
              </a:lnSpc>
              <a:spcBef>
                <a:spcPts val="0"/>
              </a:spcBef>
              <a:spcAft>
                <a:spcPts val="0"/>
              </a:spcAft>
              <a:buSzPts val="2600"/>
              <a:buChar char="•"/>
            </a:pPr>
            <a:r>
              <a:rPr lang="en-US" sz="2600"/>
              <a:t>The force incremented as the timer increased.</a:t>
            </a:r>
            <a:endParaRPr sz="2600"/>
          </a:p>
          <a:p>
            <a:pPr indent="-393700" lvl="0" marL="457200" rtl="0" algn="l">
              <a:lnSpc>
                <a:spcPct val="90000"/>
              </a:lnSpc>
              <a:spcBef>
                <a:spcPts val="0"/>
              </a:spcBef>
              <a:spcAft>
                <a:spcPts val="0"/>
              </a:spcAft>
              <a:buSzPts val="2600"/>
              <a:buChar char="•"/>
            </a:pPr>
            <a:r>
              <a:rPr lang="en-US" sz="2600"/>
              <a:t>The user was unable to interact with the force, making the “game” portion nonexistent.</a:t>
            </a:r>
            <a:endParaRPr sz="2600"/>
          </a:p>
        </p:txBody>
      </p:sp>
      <p:pic>
        <p:nvPicPr>
          <p:cNvPr id="298" name="Google Shape;298;g103cbebed49_1_19"/>
          <p:cNvPicPr preferRelativeResize="0"/>
          <p:nvPr/>
        </p:nvPicPr>
        <p:blipFill>
          <a:blip r:embed="rId3">
            <a:alphaModFix/>
          </a:blip>
          <a:stretch>
            <a:fillRect/>
          </a:stretch>
        </p:blipFill>
        <p:spPr>
          <a:xfrm>
            <a:off x="2493075" y="1716525"/>
            <a:ext cx="2927701" cy="39554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103cbebed49_1_26"/>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New Version of Various Modes</a:t>
            </a:r>
            <a:endParaRPr>
              <a:solidFill>
                <a:schemeClr val="accent4"/>
              </a:solidFill>
            </a:endParaRPr>
          </a:p>
        </p:txBody>
      </p:sp>
      <p:sp>
        <p:nvSpPr>
          <p:cNvPr id="304" name="Google Shape;304;g103cbebed49_1_26"/>
          <p:cNvSpPr txBox="1"/>
          <p:nvPr>
            <p:ph idx="2" type="body"/>
          </p:nvPr>
        </p:nvSpPr>
        <p:spPr>
          <a:xfrm>
            <a:off x="6880550" y="1825625"/>
            <a:ext cx="5311500" cy="3955500"/>
          </a:xfrm>
          <a:prstGeom prst="rect">
            <a:avLst/>
          </a:prstGeom>
          <a:noFill/>
          <a:ln>
            <a:noFill/>
          </a:ln>
        </p:spPr>
        <p:txBody>
          <a:bodyPr anchorCtr="0" anchor="t" bIns="45700" lIns="91425" spcFirstLastPara="1" rIns="91425" wrap="square" tIns="45700">
            <a:normAutofit/>
          </a:bodyPr>
          <a:lstStyle/>
          <a:p>
            <a:pPr indent="-101600" lvl="0" marL="228600" rtl="0" algn="l">
              <a:spcBef>
                <a:spcPts val="0"/>
              </a:spcBef>
              <a:spcAft>
                <a:spcPts val="0"/>
              </a:spcAft>
              <a:buNone/>
            </a:pPr>
            <a:r>
              <a:rPr lang="en-US" sz="2600">
                <a:solidFill>
                  <a:schemeClr val="accent4"/>
                </a:solidFill>
              </a:rPr>
              <a:t>Example of New Force Mode</a:t>
            </a:r>
            <a:endParaRPr sz="2600">
              <a:solidFill>
                <a:schemeClr val="accent4"/>
              </a:solidFill>
            </a:endParaRPr>
          </a:p>
          <a:p>
            <a:pPr indent="-393700" lvl="0" marL="457200" rtl="0" algn="l">
              <a:lnSpc>
                <a:spcPct val="90000"/>
              </a:lnSpc>
              <a:spcBef>
                <a:spcPts val="0"/>
              </a:spcBef>
              <a:spcAft>
                <a:spcPts val="0"/>
              </a:spcAft>
              <a:buSzPts val="2600"/>
              <a:buChar char="•"/>
            </a:pPr>
            <a:r>
              <a:rPr lang="en-US" sz="2600"/>
              <a:t>Additional UI enhancements to make it more pleasing to look at.</a:t>
            </a:r>
            <a:endParaRPr sz="2600"/>
          </a:p>
          <a:p>
            <a:pPr indent="-393700" lvl="0" marL="457200" rtl="0" algn="l">
              <a:lnSpc>
                <a:spcPct val="90000"/>
              </a:lnSpc>
              <a:spcBef>
                <a:spcPts val="0"/>
              </a:spcBef>
              <a:spcAft>
                <a:spcPts val="0"/>
              </a:spcAft>
              <a:buSzPts val="2600"/>
              <a:buChar char="•"/>
            </a:pPr>
            <a:r>
              <a:rPr lang="en-US" sz="2600"/>
              <a:t>The user is now able to press the spacebar to “punch”, accruing force for each press of the spacebar.</a:t>
            </a:r>
            <a:endParaRPr sz="2600"/>
          </a:p>
        </p:txBody>
      </p:sp>
      <p:pic>
        <p:nvPicPr>
          <p:cNvPr id="305" name="Google Shape;305;g103cbebed49_1_26"/>
          <p:cNvPicPr preferRelativeResize="0"/>
          <p:nvPr/>
        </p:nvPicPr>
        <p:blipFill>
          <a:blip r:embed="rId3">
            <a:alphaModFix/>
          </a:blip>
          <a:stretch>
            <a:fillRect/>
          </a:stretch>
        </p:blipFill>
        <p:spPr>
          <a:xfrm>
            <a:off x="2493050" y="1716525"/>
            <a:ext cx="2926675" cy="39555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Combo Counter</a:t>
            </a:r>
            <a:endParaRPr>
              <a:solidFill>
                <a:schemeClr val="accent4"/>
              </a:solidFill>
            </a:endParaRPr>
          </a:p>
        </p:txBody>
      </p:sp>
      <p:sp>
        <p:nvSpPr>
          <p:cNvPr id="189" name="Google Shape;189;p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000"/>
              <a:buNone/>
            </a:pPr>
            <a:r>
              <a:rPr lang="en-US" sz="2800"/>
              <a:t>The goal of this application is to aid a Heavy Bag workout. The application achieves this through “gamifying” the workout by providing information back to the user. Through the various game modes each user can interact with game modes and accrue force by pressing a button.</a:t>
            </a:r>
            <a:endParaRPr sz="28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103cbebed49_1_34"/>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Various Modes with New UI</a:t>
            </a:r>
            <a:endParaRPr>
              <a:solidFill>
                <a:schemeClr val="accent4"/>
              </a:solidFill>
            </a:endParaRPr>
          </a:p>
        </p:txBody>
      </p:sp>
      <p:pic>
        <p:nvPicPr>
          <p:cNvPr id="311" name="Google Shape;311;g103cbebed49_1_34"/>
          <p:cNvPicPr preferRelativeResize="0"/>
          <p:nvPr/>
        </p:nvPicPr>
        <p:blipFill>
          <a:blip r:embed="rId3">
            <a:alphaModFix/>
          </a:blip>
          <a:stretch>
            <a:fillRect/>
          </a:stretch>
        </p:blipFill>
        <p:spPr>
          <a:xfrm>
            <a:off x="2297500" y="1439910"/>
            <a:ext cx="3573891" cy="4836665"/>
          </a:xfrm>
          <a:prstGeom prst="rect">
            <a:avLst/>
          </a:prstGeom>
          <a:noFill/>
          <a:ln>
            <a:noFill/>
          </a:ln>
        </p:spPr>
      </p:pic>
      <p:pic>
        <p:nvPicPr>
          <p:cNvPr id="312" name="Google Shape;312;g103cbebed49_1_34"/>
          <p:cNvPicPr preferRelativeResize="0"/>
          <p:nvPr/>
        </p:nvPicPr>
        <p:blipFill>
          <a:blip r:embed="rId4">
            <a:alphaModFix/>
          </a:blip>
          <a:stretch>
            <a:fillRect/>
          </a:stretch>
        </p:blipFill>
        <p:spPr>
          <a:xfrm>
            <a:off x="7310841" y="1439910"/>
            <a:ext cx="3578656" cy="483666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g103cbebed49_1_42"/>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Arial"/>
              <a:buNone/>
            </a:pPr>
            <a:r>
              <a:rPr lang="en-US">
                <a:solidFill>
                  <a:schemeClr val="accent4"/>
                </a:solidFill>
              </a:rPr>
              <a:t>Various Modes with New UI</a:t>
            </a:r>
            <a:endParaRPr>
              <a:solidFill>
                <a:schemeClr val="accent4"/>
              </a:solidFill>
            </a:endParaRPr>
          </a:p>
        </p:txBody>
      </p:sp>
      <p:pic>
        <p:nvPicPr>
          <p:cNvPr id="318" name="Google Shape;318;g103cbebed49_1_42"/>
          <p:cNvPicPr preferRelativeResize="0"/>
          <p:nvPr/>
        </p:nvPicPr>
        <p:blipFill>
          <a:blip r:embed="rId3">
            <a:alphaModFix/>
          </a:blip>
          <a:stretch>
            <a:fillRect/>
          </a:stretch>
        </p:blipFill>
        <p:spPr>
          <a:xfrm>
            <a:off x="2268063" y="1427285"/>
            <a:ext cx="3592814" cy="4836664"/>
          </a:xfrm>
          <a:prstGeom prst="rect">
            <a:avLst/>
          </a:prstGeom>
          <a:noFill/>
          <a:ln>
            <a:noFill/>
          </a:ln>
        </p:spPr>
      </p:pic>
      <p:pic>
        <p:nvPicPr>
          <p:cNvPr id="319" name="Google Shape;319;g103cbebed49_1_42"/>
          <p:cNvPicPr preferRelativeResize="0"/>
          <p:nvPr/>
        </p:nvPicPr>
        <p:blipFill>
          <a:blip r:embed="rId4">
            <a:alphaModFix/>
          </a:blip>
          <a:stretch>
            <a:fillRect/>
          </a:stretch>
        </p:blipFill>
        <p:spPr>
          <a:xfrm>
            <a:off x="7376052" y="1427285"/>
            <a:ext cx="3578656" cy="483666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105c8f47f83_0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600"/>
              <a:buNone/>
            </a:pPr>
            <a:r>
              <a:rPr lang="en-US">
                <a:solidFill>
                  <a:schemeClr val="accent4"/>
                </a:solidFill>
              </a:rPr>
              <a:t>Purpose of the Addition of User Input</a:t>
            </a:r>
            <a:endParaRPr/>
          </a:p>
        </p:txBody>
      </p:sp>
      <p:sp>
        <p:nvSpPr>
          <p:cNvPr id="325" name="Google Shape;325;g105c8f47f83_0_0"/>
          <p:cNvSpPr txBox="1"/>
          <p:nvPr>
            <p:ph idx="1" type="body"/>
          </p:nvPr>
        </p:nvSpPr>
        <p:spPr>
          <a:xfrm>
            <a:off x="1918002" y="1825625"/>
            <a:ext cx="9043800" cy="3955500"/>
          </a:xfrm>
          <a:prstGeom prst="rect">
            <a:avLst/>
          </a:prstGeom>
          <a:noFill/>
          <a:ln>
            <a:noFill/>
          </a:ln>
        </p:spPr>
        <p:txBody>
          <a:bodyPr anchorCtr="0" anchor="t" bIns="45700" lIns="91425" spcFirstLastPara="1" rIns="91425" wrap="square" tIns="45700">
            <a:normAutofit lnSpcReduction="10000"/>
          </a:bodyPr>
          <a:lstStyle/>
          <a:p>
            <a:pPr indent="-101600" lvl="0" marL="228600" rtl="0" algn="l">
              <a:lnSpc>
                <a:spcPct val="90000"/>
              </a:lnSpc>
              <a:spcBef>
                <a:spcPts val="0"/>
              </a:spcBef>
              <a:spcAft>
                <a:spcPts val="0"/>
              </a:spcAft>
              <a:buSzPts val="2000"/>
              <a:buNone/>
            </a:pPr>
            <a:r>
              <a:rPr lang="en-US" sz="2600">
                <a:solidFill>
                  <a:schemeClr val="accent4"/>
                </a:solidFill>
              </a:rPr>
              <a:t>The program is a game.</a:t>
            </a:r>
            <a:endParaRPr sz="2600">
              <a:solidFill>
                <a:schemeClr val="accent4"/>
              </a:solidFill>
            </a:endParaRPr>
          </a:p>
          <a:p>
            <a:pPr indent="-393700" lvl="0" marL="457200" rtl="0" algn="l">
              <a:lnSpc>
                <a:spcPct val="90000"/>
              </a:lnSpc>
              <a:spcBef>
                <a:spcPts val="0"/>
              </a:spcBef>
              <a:spcAft>
                <a:spcPts val="0"/>
              </a:spcAft>
              <a:buSzPts val="2600"/>
              <a:buChar char="•"/>
            </a:pPr>
            <a:r>
              <a:rPr lang="en-US" sz="2600"/>
              <a:t>The lack of input from the user which gives them a sense of progress is </a:t>
            </a:r>
            <a:r>
              <a:rPr lang="en-US" sz="2600"/>
              <a:t>possibly</a:t>
            </a:r>
            <a:r>
              <a:rPr lang="en-US" sz="2600"/>
              <a:t> the most basic form of any game. If there is no progress made, then you cannot “win” in a sense.</a:t>
            </a:r>
            <a:endParaRPr sz="2600"/>
          </a:p>
          <a:p>
            <a:pPr indent="0" lvl="0" marL="457200" rtl="0" algn="l">
              <a:lnSpc>
                <a:spcPct val="90000"/>
              </a:lnSpc>
              <a:spcBef>
                <a:spcPts val="0"/>
              </a:spcBef>
              <a:spcAft>
                <a:spcPts val="0"/>
              </a:spcAft>
              <a:buNone/>
            </a:pPr>
            <a:r>
              <a:t/>
            </a:r>
            <a:endParaRPr sz="2600"/>
          </a:p>
          <a:p>
            <a:pPr indent="-393700" lvl="0" marL="457200" rtl="0" algn="l">
              <a:lnSpc>
                <a:spcPct val="90000"/>
              </a:lnSpc>
              <a:spcBef>
                <a:spcPts val="0"/>
              </a:spcBef>
              <a:spcAft>
                <a:spcPts val="0"/>
              </a:spcAft>
              <a:buSzPts val="2600"/>
              <a:buChar char="•"/>
            </a:pPr>
            <a:r>
              <a:rPr lang="en-US" sz="2600"/>
              <a:t>Although there currently isn’t any fanfare implemented for accomplishing the goals set within the program, there are at least basic implementations present for things to be further developed.</a:t>
            </a:r>
            <a:endParaRPr sz="2600"/>
          </a:p>
          <a:p>
            <a:pPr indent="0" lvl="0" marL="457200" rtl="0" algn="l">
              <a:lnSpc>
                <a:spcPct val="90000"/>
              </a:lnSpc>
              <a:spcBef>
                <a:spcPts val="0"/>
              </a:spcBef>
              <a:spcAft>
                <a:spcPts val="0"/>
              </a:spcAft>
              <a:buSzPts val="2000"/>
              <a:buNone/>
            </a:pPr>
            <a:r>
              <a:t/>
            </a:r>
            <a:endParaRPr sz="2600"/>
          </a:p>
          <a:p>
            <a:pPr indent="0" lvl="0" marL="0" rtl="0" algn="l">
              <a:lnSpc>
                <a:spcPct val="90000"/>
              </a:lnSpc>
              <a:spcBef>
                <a:spcPts val="1000"/>
              </a:spcBef>
              <a:spcAft>
                <a:spcPts val="0"/>
              </a:spcAft>
              <a:buSzPts val="2000"/>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g103cbebed49_1_53"/>
          <p:cNvSpPr txBox="1"/>
          <p:nvPr>
            <p:ph type="title"/>
          </p:nvPr>
        </p:nvSpPr>
        <p:spPr>
          <a:xfrm>
            <a:off x="1920114" y="551360"/>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Future Plans for the Project</a:t>
            </a:r>
            <a:endParaRPr>
              <a:solidFill>
                <a:schemeClr val="accent4"/>
              </a:solidFill>
            </a:endParaRPr>
          </a:p>
        </p:txBody>
      </p:sp>
      <p:sp>
        <p:nvSpPr>
          <p:cNvPr id="331" name="Google Shape;331;g103cbebed49_1_53"/>
          <p:cNvSpPr txBox="1"/>
          <p:nvPr>
            <p:ph idx="2" type="body"/>
          </p:nvPr>
        </p:nvSpPr>
        <p:spPr>
          <a:xfrm>
            <a:off x="2183825" y="1825625"/>
            <a:ext cx="9455100" cy="4344300"/>
          </a:xfrm>
          <a:prstGeom prst="rect">
            <a:avLst/>
          </a:prstGeom>
          <a:noFill/>
          <a:ln>
            <a:noFill/>
          </a:ln>
        </p:spPr>
        <p:txBody>
          <a:bodyPr anchorCtr="0" anchor="t" bIns="45700" lIns="91425" spcFirstLastPara="1" rIns="91425" wrap="square" tIns="45700">
            <a:normAutofit/>
          </a:bodyPr>
          <a:lstStyle/>
          <a:p>
            <a:pPr indent="-393700" lvl="0" marL="457200" rtl="0" algn="l">
              <a:lnSpc>
                <a:spcPct val="90000"/>
              </a:lnSpc>
              <a:spcBef>
                <a:spcPts val="0"/>
              </a:spcBef>
              <a:spcAft>
                <a:spcPts val="0"/>
              </a:spcAft>
              <a:buSzPts val="2600"/>
              <a:buChar char="•"/>
            </a:pPr>
            <a:r>
              <a:rPr lang="en-US" sz="2600"/>
              <a:t>Finalize a proper force incrementing method, as the current iteration is still uses random number generation (with some numbers being very high).</a:t>
            </a:r>
            <a:endParaRPr sz="2600"/>
          </a:p>
          <a:p>
            <a:pPr indent="0" lvl="0" marL="0" rtl="0" algn="l">
              <a:lnSpc>
                <a:spcPct val="90000"/>
              </a:lnSpc>
              <a:spcBef>
                <a:spcPts val="0"/>
              </a:spcBef>
              <a:spcAft>
                <a:spcPts val="0"/>
              </a:spcAft>
              <a:buNone/>
            </a:pPr>
            <a:r>
              <a:t/>
            </a:r>
            <a:endParaRPr sz="2600"/>
          </a:p>
          <a:p>
            <a:pPr indent="0" lvl="0" marL="457200" rtl="0" algn="l">
              <a:lnSpc>
                <a:spcPct val="90000"/>
              </a:lnSpc>
              <a:spcBef>
                <a:spcPts val="0"/>
              </a:spcBef>
              <a:spcAft>
                <a:spcPts val="0"/>
              </a:spcAft>
              <a:buNone/>
            </a:pPr>
            <a:r>
              <a:t/>
            </a:r>
            <a:endParaRPr sz="2600"/>
          </a:p>
          <a:p>
            <a:pPr indent="-393700" lvl="0" marL="457200" rtl="0" algn="l">
              <a:lnSpc>
                <a:spcPct val="90000"/>
              </a:lnSpc>
              <a:spcBef>
                <a:spcPts val="0"/>
              </a:spcBef>
              <a:spcAft>
                <a:spcPts val="0"/>
              </a:spcAft>
              <a:buSzPts val="2600"/>
              <a:buChar char="•"/>
            </a:pPr>
            <a:r>
              <a:rPr lang="en-US" sz="2600"/>
              <a:t>Further UI changes, mostly having the ability for the program to fit the size of the screen running it, and for the various UI elements to scale with this different screen size.</a:t>
            </a:r>
            <a:endParaRPr sz="26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8"/>
          <p:cNvSpPr txBox="1"/>
          <p:nvPr>
            <p:ph type="title"/>
          </p:nvPr>
        </p:nvSpPr>
        <p:spPr>
          <a:xfrm>
            <a:off x="1917964" y="2620760"/>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1100"/>
              <a:buFont typeface="Arial"/>
              <a:buNone/>
            </a:pPr>
            <a:r>
              <a:rPr lang="en-US" sz="6300">
                <a:solidFill>
                  <a:schemeClr val="accent4"/>
                </a:solidFill>
              </a:rPr>
              <a:t>Thank you!</a:t>
            </a:r>
            <a:endParaRPr sz="63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Project Management</a:t>
            </a:r>
            <a:endParaRPr>
              <a:solidFill>
                <a:schemeClr val="accent4"/>
              </a:solidFill>
            </a:endParaRPr>
          </a:p>
        </p:txBody>
      </p:sp>
      <p:sp>
        <p:nvSpPr>
          <p:cNvPr id="195" name="Google Shape;195;p3"/>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000"/>
              <a:buNone/>
            </a:pPr>
            <a:r>
              <a:rPr lang="en-US" sz="2600">
                <a:solidFill>
                  <a:schemeClr val="accent4"/>
                </a:solidFill>
              </a:rPr>
              <a:t>Database Use Cases</a:t>
            </a:r>
            <a:endParaRPr sz="2600">
              <a:solidFill>
                <a:schemeClr val="accent4"/>
              </a:solidFill>
            </a:endParaRPr>
          </a:p>
          <a:p>
            <a:pPr indent="-393700" lvl="0" marL="457200" rtl="0" algn="l">
              <a:lnSpc>
                <a:spcPct val="90000"/>
              </a:lnSpc>
              <a:spcBef>
                <a:spcPts val="0"/>
              </a:spcBef>
              <a:spcAft>
                <a:spcPts val="0"/>
              </a:spcAft>
              <a:buSzPts val="2600"/>
              <a:buChar char="•"/>
            </a:pPr>
            <a:r>
              <a:rPr lang="en-US" sz="2600"/>
              <a:t>Create Account</a:t>
            </a:r>
            <a:endParaRPr sz="2600"/>
          </a:p>
          <a:p>
            <a:pPr indent="-393700" lvl="0" marL="457200" rtl="0" algn="l">
              <a:lnSpc>
                <a:spcPct val="90000"/>
              </a:lnSpc>
              <a:spcBef>
                <a:spcPts val="0"/>
              </a:spcBef>
              <a:spcAft>
                <a:spcPts val="0"/>
              </a:spcAft>
              <a:buSzPts val="2600"/>
              <a:buChar char="•"/>
            </a:pPr>
            <a:r>
              <a:rPr lang="en-US" sz="2600"/>
              <a:t>Login</a:t>
            </a:r>
            <a:endParaRPr sz="2600"/>
          </a:p>
          <a:p>
            <a:pPr indent="-393700" lvl="0" marL="457200" rtl="0" algn="l">
              <a:lnSpc>
                <a:spcPct val="90000"/>
              </a:lnSpc>
              <a:spcBef>
                <a:spcPts val="0"/>
              </a:spcBef>
              <a:spcAft>
                <a:spcPts val="0"/>
              </a:spcAft>
              <a:buSzPts val="2600"/>
              <a:buChar char="•"/>
            </a:pPr>
            <a:r>
              <a:rPr lang="en-US" sz="2600"/>
              <a:t>Save Activities</a:t>
            </a:r>
            <a:endParaRPr sz="2600"/>
          </a:p>
          <a:p>
            <a:pPr indent="-393700" lvl="0" marL="457200" rtl="0" algn="l">
              <a:lnSpc>
                <a:spcPct val="90000"/>
              </a:lnSpc>
              <a:spcBef>
                <a:spcPts val="0"/>
              </a:spcBef>
              <a:spcAft>
                <a:spcPts val="0"/>
              </a:spcAft>
              <a:buSzPts val="2600"/>
              <a:buChar char="•"/>
            </a:pPr>
            <a:r>
              <a:rPr lang="en-US" sz="2600"/>
              <a:t>Display Previous Activities </a:t>
            </a:r>
            <a:endParaRPr sz="2600"/>
          </a:p>
          <a:p>
            <a:pPr indent="0" lvl="0" marL="0" rtl="0" algn="l">
              <a:lnSpc>
                <a:spcPct val="90000"/>
              </a:lnSpc>
              <a:spcBef>
                <a:spcPts val="0"/>
              </a:spcBef>
              <a:spcAft>
                <a:spcPts val="0"/>
              </a:spcAft>
              <a:buSzPts val="2000"/>
              <a:buNone/>
            </a:pPr>
            <a:r>
              <a:rPr lang="en-US" sz="2600">
                <a:solidFill>
                  <a:schemeClr val="accent4"/>
                </a:solidFill>
              </a:rPr>
              <a:t>New Mode Use Cases</a:t>
            </a:r>
            <a:endParaRPr sz="2600">
              <a:solidFill>
                <a:schemeClr val="accent4"/>
              </a:solidFill>
            </a:endParaRPr>
          </a:p>
          <a:p>
            <a:pPr indent="-393700" lvl="0" marL="457200" rtl="0" algn="l">
              <a:lnSpc>
                <a:spcPct val="90000"/>
              </a:lnSpc>
              <a:spcBef>
                <a:spcPts val="0"/>
              </a:spcBef>
              <a:spcAft>
                <a:spcPts val="0"/>
              </a:spcAft>
              <a:buSzPts val="2600"/>
              <a:buChar char="•"/>
            </a:pPr>
            <a:r>
              <a:rPr lang="en-US" sz="2600"/>
              <a:t>Combo Mode/Setup</a:t>
            </a:r>
            <a:endParaRPr sz="2600"/>
          </a:p>
          <a:p>
            <a:pPr indent="-393700" lvl="0" marL="457200" rtl="0" algn="l">
              <a:lnSpc>
                <a:spcPct val="90000"/>
              </a:lnSpc>
              <a:spcBef>
                <a:spcPts val="0"/>
              </a:spcBef>
              <a:spcAft>
                <a:spcPts val="0"/>
              </a:spcAft>
              <a:buSzPts val="2600"/>
              <a:buChar char="•"/>
            </a:pPr>
            <a:r>
              <a:rPr lang="en-US" sz="2600"/>
              <a:t>Punch Mode/Setup</a:t>
            </a:r>
            <a:endParaRPr sz="2600"/>
          </a:p>
        </p:txBody>
      </p:sp>
      <p:pic>
        <p:nvPicPr>
          <p:cNvPr id="196" name="Google Shape;196;p3"/>
          <p:cNvPicPr preferRelativeResize="0"/>
          <p:nvPr/>
        </p:nvPicPr>
        <p:blipFill rotWithShape="1">
          <a:blip r:embed="rId3">
            <a:alphaModFix/>
          </a:blip>
          <a:srcRect b="0" l="0" r="0" t="0"/>
          <a:stretch/>
        </p:blipFill>
        <p:spPr>
          <a:xfrm>
            <a:off x="2106175" y="1716600"/>
            <a:ext cx="4288501" cy="46973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System Design: Total System Design</a:t>
            </a:r>
            <a:endParaRPr>
              <a:solidFill>
                <a:schemeClr val="accent4"/>
              </a:solidFill>
            </a:endParaRPr>
          </a:p>
        </p:txBody>
      </p:sp>
      <p:pic>
        <p:nvPicPr>
          <p:cNvPr id="202" name="Google Shape;202;p5"/>
          <p:cNvPicPr preferRelativeResize="0"/>
          <p:nvPr/>
        </p:nvPicPr>
        <p:blipFill rotWithShape="1">
          <a:blip r:embed="rId3">
            <a:alphaModFix/>
          </a:blip>
          <a:srcRect b="0" l="0" r="0" t="0"/>
          <a:stretch/>
        </p:blipFill>
        <p:spPr>
          <a:xfrm>
            <a:off x="1967375" y="1514275"/>
            <a:ext cx="7775550" cy="48551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4"/>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System Design: Deployment</a:t>
            </a:r>
            <a:endParaRPr>
              <a:solidFill>
                <a:schemeClr val="accent4"/>
              </a:solidFill>
            </a:endParaRPr>
          </a:p>
        </p:txBody>
      </p:sp>
      <p:pic>
        <p:nvPicPr>
          <p:cNvPr id="208" name="Google Shape;208;p4"/>
          <p:cNvPicPr preferRelativeResize="0"/>
          <p:nvPr/>
        </p:nvPicPr>
        <p:blipFill rotWithShape="1">
          <a:blip r:embed="rId3">
            <a:alphaModFix/>
          </a:blip>
          <a:srcRect b="0" l="0" r="0" t="0"/>
          <a:stretch/>
        </p:blipFill>
        <p:spPr>
          <a:xfrm>
            <a:off x="1920250" y="1564191"/>
            <a:ext cx="7767888" cy="483661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Class Diagram</a:t>
            </a:r>
            <a:endParaRPr>
              <a:solidFill>
                <a:schemeClr val="accent4"/>
              </a:solidFill>
            </a:endParaRPr>
          </a:p>
        </p:txBody>
      </p:sp>
      <p:pic>
        <p:nvPicPr>
          <p:cNvPr id="214" name="Google Shape;214;p6"/>
          <p:cNvPicPr preferRelativeResize="0"/>
          <p:nvPr/>
        </p:nvPicPr>
        <p:blipFill rotWithShape="1">
          <a:blip r:embed="rId3">
            <a:alphaModFix/>
          </a:blip>
          <a:srcRect b="0" l="0" r="0" t="0"/>
          <a:stretch/>
        </p:blipFill>
        <p:spPr>
          <a:xfrm>
            <a:off x="1920250" y="1716591"/>
            <a:ext cx="6610350" cy="4152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7"/>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Sign up page</a:t>
            </a:r>
            <a:endParaRPr>
              <a:solidFill>
                <a:schemeClr val="accent4"/>
              </a:solidFill>
            </a:endParaRPr>
          </a:p>
        </p:txBody>
      </p:sp>
      <p:sp>
        <p:nvSpPr>
          <p:cNvPr id="220" name="Google Shape;220;p7"/>
          <p:cNvSpPr txBox="1"/>
          <p:nvPr>
            <p:ph idx="2" type="body"/>
          </p:nvPr>
        </p:nvSpPr>
        <p:spPr>
          <a:xfrm>
            <a:off x="2183834" y="1825625"/>
            <a:ext cx="94551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sz="2600">
                <a:solidFill>
                  <a:schemeClr val="accent4"/>
                </a:solidFill>
              </a:rPr>
              <a:t>Sign up summary</a:t>
            </a:r>
            <a:endParaRPr sz="2600">
              <a:solidFill>
                <a:schemeClr val="accent4"/>
              </a:solidFill>
            </a:endParaRPr>
          </a:p>
          <a:p>
            <a:pPr indent="-393700" lvl="0" marL="457200" rtl="0" algn="l">
              <a:lnSpc>
                <a:spcPct val="90000"/>
              </a:lnSpc>
              <a:spcBef>
                <a:spcPts val="0"/>
              </a:spcBef>
              <a:spcAft>
                <a:spcPts val="0"/>
              </a:spcAft>
              <a:buSzPts val="2600"/>
              <a:buChar char="•"/>
            </a:pPr>
            <a:r>
              <a:rPr lang="en-US" sz="2600"/>
              <a:t>In the text boxes provided you can enter your email address, user name, password, age, and weight. </a:t>
            </a:r>
            <a:endParaRPr sz="2600"/>
          </a:p>
          <a:p>
            <a:pPr indent="-393700" lvl="0" marL="457200" rtl="0" algn="l">
              <a:lnSpc>
                <a:spcPct val="90000"/>
              </a:lnSpc>
              <a:spcBef>
                <a:spcPts val="0"/>
              </a:spcBef>
              <a:spcAft>
                <a:spcPts val="0"/>
              </a:spcAft>
              <a:buSzPts val="2600"/>
              <a:buChar char="•"/>
            </a:pPr>
            <a:r>
              <a:rPr lang="en-US" sz="2600"/>
              <a:t>The program will check if the password meets the required amount of minimum characters (12 as of now). </a:t>
            </a:r>
            <a:endParaRPr sz="2600"/>
          </a:p>
          <a:p>
            <a:pPr indent="-393700" lvl="0" marL="457200" rtl="0" algn="l">
              <a:lnSpc>
                <a:spcPct val="90000"/>
              </a:lnSpc>
              <a:spcBef>
                <a:spcPts val="0"/>
              </a:spcBef>
              <a:spcAft>
                <a:spcPts val="0"/>
              </a:spcAft>
              <a:buSzPts val="2600"/>
              <a:buChar char="•"/>
            </a:pPr>
            <a:r>
              <a:rPr lang="en-US" sz="2600"/>
              <a:t>The program will also check if a user has already been registered in the system. </a:t>
            </a:r>
            <a:endParaRPr sz="2600"/>
          </a:p>
          <a:p>
            <a:pPr indent="-393700" lvl="0" marL="457200" rtl="0" algn="l">
              <a:lnSpc>
                <a:spcPct val="90000"/>
              </a:lnSpc>
              <a:spcBef>
                <a:spcPts val="0"/>
              </a:spcBef>
              <a:spcAft>
                <a:spcPts val="0"/>
              </a:spcAft>
              <a:buSzPts val="2600"/>
              <a:buChar char="•"/>
            </a:pPr>
            <a:r>
              <a:rPr lang="en-US" sz="2600"/>
              <a:t>The program will then take the information provided by the user and input them into the mySQL database. </a:t>
            </a:r>
            <a:endParaRPr sz="2600"/>
          </a:p>
          <a:p>
            <a:pPr indent="0" lvl="0" marL="914400" rtl="0" algn="l">
              <a:lnSpc>
                <a:spcPct val="90000"/>
              </a:lnSpc>
              <a:spcBef>
                <a:spcPts val="0"/>
              </a:spcBef>
              <a:spcAft>
                <a:spcPts val="0"/>
              </a:spcAft>
              <a:buSzPts val="2000"/>
              <a:buNone/>
            </a:pPr>
            <a:r>
              <a:t/>
            </a:r>
            <a:endParaRPr sz="26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g103ce6ed814_0_3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chemeClr val="accent4"/>
                </a:solidFill>
              </a:rPr>
              <a:t>Sign up screen before changes</a:t>
            </a:r>
            <a:endParaRPr>
              <a:solidFill>
                <a:schemeClr val="accent4"/>
              </a:solidFill>
            </a:endParaRPr>
          </a:p>
        </p:txBody>
      </p:sp>
      <p:sp>
        <p:nvSpPr>
          <p:cNvPr id="226" name="Google Shape;226;g103ce6ed814_0_30"/>
          <p:cNvSpPr txBox="1"/>
          <p:nvPr>
            <p:ph idx="2" type="body"/>
          </p:nvPr>
        </p:nvSpPr>
        <p:spPr>
          <a:xfrm>
            <a:off x="6880538" y="1825625"/>
            <a:ext cx="4758300" cy="3955500"/>
          </a:xfrm>
          <a:prstGeom prst="rect">
            <a:avLst/>
          </a:prstGeom>
          <a:noFill/>
          <a:ln>
            <a:noFill/>
          </a:ln>
        </p:spPr>
        <p:txBody>
          <a:bodyPr anchorCtr="0" anchor="t" bIns="45700" lIns="91425" spcFirstLastPara="1" rIns="91425" wrap="square" tIns="45700">
            <a:normAutofit lnSpcReduction="10000"/>
          </a:bodyPr>
          <a:lstStyle/>
          <a:p>
            <a:pPr indent="-101600" lvl="0" marL="228600" rtl="0" algn="l">
              <a:lnSpc>
                <a:spcPct val="90000"/>
              </a:lnSpc>
              <a:spcBef>
                <a:spcPts val="0"/>
              </a:spcBef>
              <a:spcAft>
                <a:spcPts val="0"/>
              </a:spcAft>
              <a:buClr>
                <a:schemeClr val="lt1"/>
              </a:buClr>
              <a:buSzPts val="2000"/>
              <a:buNone/>
            </a:pPr>
            <a:r>
              <a:rPr lang="en-US" sz="2600">
                <a:solidFill>
                  <a:schemeClr val="accent4"/>
                </a:solidFill>
              </a:rPr>
              <a:t>Old Setup </a:t>
            </a:r>
            <a:endParaRPr sz="2600">
              <a:solidFill>
                <a:schemeClr val="accent4"/>
              </a:solidFill>
            </a:endParaRPr>
          </a:p>
          <a:p>
            <a:pPr indent="-393700" lvl="0" marL="457200" rtl="0" algn="l">
              <a:lnSpc>
                <a:spcPct val="90000"/>
              </a:lnSpc>
              <a:spcBef>
                <a:spcPts val="0"/>
              </a:spcBef>
              <a:spcAft>
                <a:spcPts val="0"/>
              </a:spcAft>
              <a:buSzPts val="2600"/>
              <a:buChar char="•"/>
            </a:pPr>
            <a:r>
              <a:rPr lang="en-US" sz="2600"/>
              <a:t>Could receive any kind of input and would use it. </a:t>
            </a:r>
            <a:endParaRPr sz="2600"/>
          </a:p>
          <a:p>
            <a:pPr indent="-393700" lvl="0" marL="457200" rtl="0" algn="l">
              <a:lnSpc>
                <a:spcPct val="90000"/>
              </a:lnSpc>
              <a:spcBef>
                <a:spcPts val="0"/>
              </a:spcBef>
              <a:spcAft>
                <a:spcPts val="0"/>
              </a:spcAft>
              <a:buSzPts val="2600"/>
              <a:buChar char="•"/>
            </a:pPr>
            <a:r>
              <a:rPr lang="en-US" sz="2600"/>
              <a:t>Due to this input could be all over the place. </a:t>
            </a:r>
            <a:endParaRPr sz="2600"/>
          </a:p>
          <a:p>
            <a:pPr indent="-393700" lvl="0" marL="457200" rtl="0" algn="l">
              <a:lnSpc>
                <a:spcPct val="90000"/>
              </a:lnSpc>
              <a:spcBef>
                <a:spcPts val="0"/>
              </a:spcBef>
              <a:spcAft>
                <a:spcPts val="0"/>
              </a:spcAft>
              <a:buSzPts val="2600"/>
              <a:buChar char="•"/>
            </a:pPr>
            <a:r>
              <a:rPr lang="en-US" sz="2600"/>
              <a:t>Password field in particular due to no minimum character requirement could make passwords more vulnerable.</a:t>
            </a:r>
            <a:endParaRPr sz="2600"/>
          </a:p>
          <a:p>
            <a:pPr indent="0" lvl="0" marL="914400" rtl="0" algn="l">
              <a:lnSpc>
                <a:spcPct val="90000"/>
              </a:lnSpc>
              <a:spcBef>
                <a:spcPts val="0"/>
              </a:spcBef>
              <a:spcAft>
                <a:spcPts val="0"/>
              </a:spcAft>
              <a:buSzPts val="2000"/>
              <a:buNone/>
            </a:pPr>
            <a:r>
              <a:t/>
            </a:r>
            <a:endParaRPr sz="2600"/>
          </a:p>
        </p:txBody>
      </p:sp>
      <p:pic>
        <p:nvPicPr>
          <p:cNvPr id="227" name="Google Shape;227;g103ce6ed814_0_30"/>
          <p:cNvPicPr preferRelativeResize="0"/>
          <p:nvPr/>
        </p:nvPicPr>
        <p:blipFill>
          <a:blip r:embed="rId3">
            <a:alphaModFix/>
          </a:blip>
          <a:stretch>
            <a:fillRect/>
          </a:stretch>
        </p:blipFill>
        <p:spPr>
          <a:xfrm>
            <a:off x="2342975" y="1618975"/>
            <a:ext cx="3079575" cy="41621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g12543986b35_0_0"/>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Arial"/>
              <a:buNone/>
            </a:pPr>
            <a:r>
              <a:rPr lang="en-US">
                <a:solidFill>
                  <a:schemeClr val="accent4"/>
                </a:solidFill>
              </a:rPr>
              <a:t>Sign up screen after changes</a:t>
            </a:r>
            <a:endParaRPr/>
          </a:p>
        </p:txBody>
      </p:sp>
      <p:sp>
        <p:nvSpPr>
          <p:cNvPr id="233" name="Google Shape;233;g12543986b35_0_0"/>
          <p:cNvSpPr txBox="1"/>
          <p:nvPr>
            <p:ph idx="2" type="body"/>
          </p:nvPr>
        </p:nvSpPr>
        <p:spPr>
          <a:xfrm>
            <a:off x="6880538" y="1825625"/>
            <a:ext cx="4758300" cy="3955500"/>
          </a:xfrm>
          <a:prstGeom prst="rect">
            <a:avLst/>
          </a:prstGeom>
        </p:spPr>
        <p:txBody>
          <a:bodyPr anchorCtr="0" anchor="t" bIns="45700" lIns="91425" spcFirstLastPara="1" rIns="91425" wrap="square" tIns="45700">
            <a:normAutofit fontScale="92500" lnSpcReduction="10000"/>
          </a:bodyPr>
          <a:lstStyle/>
          <a:p>
            <a:pPr indent="-101600" lvl="0" marL="228600" rtl="0" algn="l">
              <a:spcBef>
                <a:spcPts val="0"/>
              </a:spcBef>
              <a:spcAft>
                <a:spcPts val="0"/>
              </a:spcAft>
              <a:buClr>
                <a:schemeClr val="lt1"/>
              </a:buClr>
              <a:buSzPct val="76923"/>
              <a:buFont typeface="Arial"/>
              <a:buNone/>
            </a:pPr>
            <a:r>
              <a:rPr lang="en-US" sz="2600">
                <a:solidFill>
                  <a:schemeClr val="accent4"/>
                </a:solidFill>
              </a:rPr>
              <a:t>New</a:t>
            </a:r>
            <a:r>
              <a:rPr lang="en-US" sz="2600">
                <a:solidFill>
                  <a:schemeClr val="accent4"/>
                </a:solidFill>
              </a:rPr>
              <a:t> Setup </a:t>
            </a:r>
            <a:endParaRPr sz="2600"/>
          </a:p>
          <a:p>
            <a:pPr indent="-381317" lvl="0" marL="457200" rtl="0" algn="l">
              <a:spcBef>
                <a:spcPts val="0"/>
              </a:spcBef>
              <a:spcAft>
                <a:spcPts val="0"/>
              </a:spcAft>
              <a:buSzPct val="100000"/>
              <a:buChar char="•"/>
            </a:pPr>
            <a:r>
              <a:rPr lang="en-US" sz="2600"/>
              <a:t>The password needs to be a certain length to be viable</a:t>
            </a:r>
            <a:endParaRPr sz="2600"/>
          </a:p>
          <a:p>
            <a:pPr indent="-381317" lvl="0" marL="457200" rtl="0" algn="l">
              <a:spcBef>
                <a:spcPts val="0"/>
              </a:spcBef>
              <a:spcAft>
                <a:spcPts val="0"/>
              </a:spcAft>
              <a:buSzPct val="100000"/>
              <a:buChar char="•"/>
            </a:pPr>
            <a:r>
              <a:rPr lang="en-US" sz="2600"/>
              <a:t>An exception is now thrown and a paragraph appears to prevent any users from being created without all of the information. </a:t>
            </a:r>
            <a:endParaRPr sz="2600"/>
          </a:p>
          <a:p>
            <a:pPr indent="-381317" lvl="0" marL="457200" rtl="0" algn="l">
              <a:spcBef>
                <a:spcPts val="0"/>
              </a:spcBef>
              <a:spcAft>
                <a:spcPts val="0"/>
              </a:spcAft>
              <a:buSzPct val="100000"/>
              <a:buChar char="•"/>
            </a:pPr>
            <a:r>
              <a:rPr lang="en-US" sz="2600"/>
              <a:t>The program now also checks to see if a user is already registered in the database, and if there is will not continue with account creation.  </a:t>
            </a:r>
            <a:endParaRPr sz="2600"/>
          </a:p>
        </p:txBody>
      </p:sp>
      <p:pic>
        <p:nvPicPr>
          <p:cNvPr id="234" name="Google Shape;234;g12543986b35_0_0"/>
          <p:cNvPicPr preferRelativeResize="0"/>
          <p:nvPr/>
        </p:nvPicPr>
        <p:blipFill>
          <a:blip r:embed="rId3">
            <a:alphaModFix/>
          </a:blip>
          <a:stretch>
            <a:fillRect/>
          </a:stretch>
        </p:blipFill>
        <p:spPr>
          <a:xfrm>
            <a:off x="2678302" y="1916169"/>
            <a:ext cx="2837551" cy="3774425"/>
          </a:xfrm>
          <a:prstGeom prst="rect">
            <a:avLst/>
          </a:prstGeom>
          <a:noFill/>
          <a:ln>
            <a:noFill/>
          </a:ln>
        </p:spPr>
      </p:pic>
      <p:pic>
        <p:nvPicPr>
          <p:cNvPr id="235" name="Google Shape;235;g12543986b35_0_0"/>
          <p:cNvPicPr preferRelativeResize="0"/>
          <p:nvPr/>
        </p:nvPicPr>
        <p:blipFill>
          <a:blip r:embed="rId4">
            <a:alphaModFix/>
          </a:blip>
          <a:stretch>
            <a:fillRect/>
          </a:stretch>
        </p:blipFill>
        <p:spPr>
          <a:xfrm>
            <a:off x="2820888" y="3256675"/>
            <a:ext cx="2616975" cy="10192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