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</p:sldIdLst>
  <p:sldSz cy="32918400" cx="43891200"/>
  <p:notesSz cx="20104100" cy="1508125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6286">
          <p15:clr>
            <a:srgbClr val="A4A3A4"/>
          </p15:clr>
        </p15:guide>
        <p15:guide id="2" pos="4716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8" roundtripDataSignature="AMtx7miFBQIgDwVEJ+9SP5I0/CL7t1yw2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3868E8A7-A49F-4E3B-91CC-7CEA3714C223}">
  <a:tblStyle styleId="{3868E8A7-A49F-4E3B-91CC-7CEA3714C223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6286" orient="horz"/>
        <p:guide pos="4716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349939" y="1131075"/>
            <a:ext cx="13406100" cy="5655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2010400" y="7163575"/>
            <a:ext cx="16083275" cy="67865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:notes"/>
          <p:cNvSpPr txBox="1"/>
          <p:nvPr>
            <p:ph idx="1" type="body"/>
          </p:nvPr>
        </p:nvSpPr>
        <p:spPr>
          <a:xfrm>
            <a:off x="2010400" y="7163575"/>
            <a:ext cx="16083275" cy="67865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1:notes"/>
          <p:cNvSpPr/>
          <p:nvPr>
            <p:ph idx="2" type="sldImg"/>
          </p:nvPr>
        </p:nvSpPr>
        <p:spPr>
          <a:xfrm>
            <a:off x="3349939" y="1131075"/>
            <a:ext cx="13406100" cy="5655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obj">
  <p:cSld name="OBJEC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3" name="Google Shape;13;p3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i="0" sz="39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type="ctrTitle"/>
          </p:nvPr>
        </p:nvSpPr>
        <p:spPr>
          <a:xfrm>
            <a:off x="3291839" y="10204703"/>
            <a:ext cx="37307400" cy="69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7" name="Google Shape;17;p4"/>
          <p:cNvSpPr txBox="1"/>
          <p:nvPr>
            <p:ph idx="1" type="subTitle"/>
          </p:nvPr>
        </p:nvSpPr>
        <p:spPr>
          <a:xfrm>
            <a:off x="6583680" y="18434304"/>
            <a:ext cx="307239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39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2194560" y="1316736"/>
            <a:ext cx="39502200" cy="52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2194560" y="7571231"/>
            <a:ext cx="39502200" cy="217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39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/>
          <p:nvPr>
            <p:ph type="title"/>
          </p:nvPr>
        </p:nvSpPr>
        <p:spPr>
          <a:xfrm>
            <a:off x="2194560" y="1316736"/>
            <a:ext cx="39502200" cy="52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" type="body"/>
          </p:nvPr>
        </p:nvSpPr>
        <p:spPr>
          <a:xfrm>
            <a:off x="2194560" y="7571231"/>
            <a:ext cx="19092600" cy="217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2" type="body"/>
          </p:nvPr>
        </p:nvSpPr>
        <p:spPr>
          <a:xfrm>
            <a:off x="22603967" y="7571231"/>
            <a:ext cx="19092600" cy="217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39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7"/>
          <p:cNvSpPr txBox="1"/>
          <p:nvPr>
            <p:ph type="title"/>
          </p:nvPr>
        </p:nvSpPr>
        <p:spPr>
          <a:xfrm>
            <a:off x="2194560" y="1316736"/>
            <a:ext cx="39502200" cy="52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6" name="Google Shape;36;p7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7" name="Google Shape;37;p7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39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2194560" y="1316736"/>
            <a:ext cx="39502200" cy="52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2pPr>
            <a:lvl3pPr lvl="2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3pPr>
            <a:lvl4pPr lvl="3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4pPr>
            <a:lvl5pPr lvl="4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5pPr>
            <a:lvl6pPr lvl="5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6pPr>
            <a:lvl7pPr lvl="6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7pPr>
            <a:lvl8pPr lvl="7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8pPr>
            <a:lvl9pPr lvl="8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2194560" y="7571231"/>
            <a:ext cx="39502200" cy="217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2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4.png"/><Relationship Id="rId10" Type="http://schemas.openxmlformats.org/officeDocument/2006/relationships/image" Target="../media/image8.png"/><Relationship Id="rId13" Type="http://schemas.openxmlformats.org/officeDocument/2006/relationships/image" Target="../media/image5.png"/><Relationship Id="rId1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10.png"/><Relationship Id="rId9" Type="http://schemas.openxmlformats.org/officeDocument/2006/relationships/image" Target="../media/image1.png"/><Relationship Id="rId14" Type="http://schemas.openxmlformats.org/officeDocument/2006/relationships/image" Target="../media/image7.png"/><Relationship Id="rId5" Type="http://schemas.openxmlformats.org/officeDocument/2006/relationships/image" Target="../media/image12.png"/><Relationship Id="rId6" Type="http://schemas.openxmlformats.org/officeDocument/2006/relationships/image" Target="../media/image2.png"/><Relationship Id="rId7" Type="http://schemas.openxmlformats.org/officeDocument/2006/relationships/image" Target="../media/image9.png"/><Relationship Id="rId8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"/>
          <p:cNvSpPr txBox="1"/>
          <p:nvPr/>
        </p:nvSpPr>
        <p:spPr>
          <a:xfrm>
            <a:off x="17810032" y="2387045"/>
            <a:ext cx="9316200" cy="193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63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Combo Counter</a:t>
            </a:r>
            <a:endParaRPr b="0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95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Student: Narmeen Kibria</a:t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ctr">
              <a:lnSpc>
                <a:spcPct val="1191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Product Owner: </a:t>
            </a:r>
            <a:r>
              <a:rPr b="0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Michael H. Bucar</a:t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95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Instructor: </a:t>
            </a:r>
            <a:r>
              <a:rPr b="0" i="1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Dr. Masoud Sadjadi</a:t>
            </a:r>
            <a:r>
              <a:rPr b="0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1"/>
          <p:cNvSpPr txBox="1"/>
          <p:nvPr/>
        </p:nvSpPr>
        <p:spPr>
          <a:xfrm>
            <a:off x="1082673" y="31174374"/>
            <a:ext cx="41605200" cy="702300"/>
          </a:xfrm>
          <a:prstGeom prst="rect">
            <a:avLst/>
          </a:prstGeom>
          <a:noFill/>
          <a:ln cap="flat" cmpd="sng" w="29075">
            <a:solidFill>
              <a:srgbClr val="081D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96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1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Michael H. Bucar. We/I thank Michael H. Bucar for assistance, cooperation and mentorship that I/we received throughout this process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1"/>
          <p:cNvSpPr txBox="1"/>
          <p:nvPr/>
        </p:nvSpPr>
        <p:spPr>
          <a:xfrm>
            <a:off x="4384507" y="5022563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129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1"/>
          <p:cNvSpPr txBox="1"/>
          <p:nvPr/>
        </p:nvSpPr>
        <p:spPr>
          <a:xfrm>
            <a:off x="1181096" y="31420320"/>
            <a:ext cx="3736200" cy="4659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rgbClr val="0033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190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1"/>
          <p:cNvSpPr txBox="1"/>
          <p:nvPr/>
        </p:nvSpPr>
        <p:spPr>
          <a:xfrm>
            <a:off x="19852205" y="4957157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635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1"/>
          <p:cNvSpPr txBox="1"/>
          <p:nvPr/>
        </p:nvSpPr>
        <p:spPr>
          <a:xfrm>
            <a:off x="35602679" y="4749747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787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1"/>
          <p:cNvSpPr txBox="1"/>
          <p:nvPr/>
        </p:nvSpPr>
        <p:spPr>
          <a:xfrm>
            <a:off x="4384507" y="10644795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685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1"/>
          <p:cNvSpPr txBox="1"/>
          <p:nvPr/>
        </p:nvSpPr>
        <p:spPr>
          <a:xfrm>
            <a:off x="19590865" y="12672241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774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1"/>
          <p:cNvSpPr txBox="1"/>
          <p:nvPr/>
        </p:nvSpPr>
        <p:spPr>
          <a:xfrm>
            <a:off x="32995043" y="11962952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647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1"/>
          <p:cNvSpPr txBox="1"/>
          <p:nvPr/>
        </p:nvSpPr>
        <p:spPr>
          <a:xfrm>
            <a:off x="4384507" y="20528784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1028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1"/>
          <p:cNvSpPr txBox="1"/>
          <p:nvPr/>
        </p:nvSpPr>
        <p:spPr>
          <a:xfrm>
            <a:off x="19887592" y="21859134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1"/>
          <p:cNvSpPr txBox="1"/>
          <p:nvPr/>
        </p:nvSpPr>
        <p:spPr>
          <a:xfrm>
            <a:off x="36680702" y="22316349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1193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"/>
          <p:cNvSpPr/>
          <p:nvPr/>
        </p:nvSpPr>
        <p:spPr>
          <a:xfrm>
            <a:off x="9220180" y="265054"/>
            <a:ext cx="25824628" cy="1938857"/>
          </a:xfrm>
          <a:custGeom>
            <a:rect b="b" l="l" r="r" t="t"/>
            <a:pathLst>
              <a:path extrusionOk="0" h="888365" w="11832590">
                <a:moveTo>
                  <a:pt x="11832077" y="887842"/>
                </a:moveTo>
                <a:lnTo>
                  <a:pt x="0" y="887842"/>
                </a:lnTo>
                <a:lnTo>
                  <a:pt x="0" y="0"/>
                </a:lnTo>
                <a:lnTo>
                  <a:pt x="11832077" y="0"/>
                </a:lnTo>
                <a:lnTo>
                  <a:pt x="11832077" y="887842"/>
                </a:lnTo>
                <a:close/>
              </a:path>
            </a:pathLst>
          </a:custGeom>
          <a:solidFill>
            <a:srgbClr val="081D3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1"/>
          <p:cNvSpPr txBox="1"/>
          <p:nvPr/>
        </p:nvSpPr>
        <p:spPr>
          <a:xfrm>
            <a:off x="13783085" y="241906"/>
            <a:ext cx="18037500" cy="18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3225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500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 sz="6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1333500" rtl="0" algn="ctr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i="1" lang="en-US" sz="5300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Spring 2022 Senior Design Project</a:t>
            </a:r>
            <a:endParaRPr sz="53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"/>
          <p:cNvSpPr/>
          <p:nvPr/>
        </p:nvSpPr>
        <p:spPr>
          <a:xfrm>
            <a:off x="1539872" y="376169"/>
            <a:ext cx="5262600" cy="31665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1"/>
          <p:cNvSpPr/>
          <p:nvPr/>
        </p:nvSpPr>
        <p:spPr>
          <a:xfrm>
            <a:off x="9601181" y="706286"/>
            <a:ext cx="4256100" cy="8889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"/>
          <p:cNvSpPr txBox="1"/>
          <p:nvPr/>
        </p:nvSpPr>
        <p:spPr>
          <a:xfrm>
            <a:off x="2899051" y="6208913"/>
            <a:ext cx="8901600" cy="275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6300">
            <a:spAutoFit/>
          </a:bodyPr>
          <a:lstStyle/>
          <a:p>
            <a:pPr indent="0" lvl="0" marL="25400" marR="127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previous version of Combo  Counter had a lackluster UI, so the goal was to update it to be more readable and pleasant to look at.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1"/>
          <p:cNvSpPr txBox="1"/>
          <p:nvPr/>
        </p:nvSpPr>
        <p:spPr>
          <a:xfrm>
            <a:off x="18082124" y="5923974"/>
            <a:ext cx="8520300" cy="617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-482600" lvl="0" marL="508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application runs on Windows as a Java Jframe software.</a:t>
            </a:r>
            <a:endParaRPr sz="3100"/>
          </a:p>
          <a:p>
            <a:pPr indent="-482600" lvl="0" marL="508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 the pages of the application have been updated to fit the new UI.</a:t>
            </a:r>
            <a:endParaRPr sz="3100"/>
          </a:p>
          <a:p>
            <a:pPr indent="-482600" lvl="0" marL="508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There’s more consistency with the colors and fonts as well as visibility.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1"/>
          <p:cNvSpPr txBox="1"/>
          <p:nvPr/>
        </p:nvSpPr>
        <p:spPr>
          <a:xfrm>
            <a:off x="34797222" y="5784456"/>
            <a:ext cx="24123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Software:</a:t>
            </a:r>
            <a:endParaRPr sz="3100"/>
          </a:p>
        </p:txBody>
      </p:sp>
      <p:sp>
        <p:nvSpPr>
          <p:cNvPr id="62" name="Google Shape;62;p1"/>
          <p:cNvSpPr txBox="1"/>
          <p:nvPr/>
        </p:nvSpPr>
        <p:spPr>
          <a:xfrm>
            <a:off x="34797222" y="6559711"/>
            <a:ext cx="5727000" cy="41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-774700" lvl="0" marL="800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NetBeans IDE 12.</a:t>
            </a:r>
            <a:r>
              <a:rPr lang="en-US" sz="4400">
                <a:solidFill>
                  <a:schemeClr val="dk1"/>
                </a:solidFill>
              </a:rPr>
              <a:t>6</a:t>
            </a:r>
            <a:endParaRPr sz="3100"/>
          </a:p>
          <a:p>
            <a:pPr indent="-774700" lvl="0" marL="800100" marR="1905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JDK 1</a:t>
            </a:r>
            <a:r>
              <a:rPr lang="en-US" sz="4400">
                <a:solidFill>
                  <a:schemeClr val="dk1"/>
                </a:solidFill>
              </a:rPr>
              <a:t>7</a:t>
            </a: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or Java SE  1</a:t>
            </a:r>
            <a:r>
              <a:rPr lang="en-US" sz="4400">
                <a:solidFill>
                  <a:schemeClr val="dk1"/>
                </a:solidFill>
              </a:rPr>
              <a:t>7</a:t>
            </a:r>
            <a:endParaRPr sz="3100"/>
          </a:p>
          <a:p>
            <a:pPr indent="-774700" lvl="0" marL="800100" marR="127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MySQL Community  Server 8.0 or newer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774700" lvl="0" marL="800100" marR="127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GitHub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1"/>
          <p:cNvSpPr txBox="1"/>
          <p:nvPr/>
        </p:nvSpPr>
        <p:spPr>
          <a:xfrm>
            <a:off x="35511535" y="23171186"/>
            <a:ext cx="8019900" cy="76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6300">
            <a:spAutoFit/>
          </a:bodyPr>
          <a:lstStyle/>
          <a:p>
            <a:pPr indent="-482600" lvl="0" marL="508000" marR="6858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game is now fully updated with new graphics.</a:t>
            </a:r>
            <a:endParaRPr sz="3100"/>
          </a:p>
          <a:p>
            <a:pPr indent="-482600" lvl="0" marL="508000" marR="685800" rtl="0" algn="l">
              <a:lnSpc>
                <a:spcPct val="1008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Icons, fonts, and colors are now consistent throughout the application.</a:t>
            </a:r>
            <a:endParaRPr sz="3100"/>
          </a:p>
          <a:p>
            <a:pPr indent="-482600" lvl="0" marL="508000" marR="685800" rtl="0" algn="l">
              <a:lnSpc>
                <a:spcPct val="1008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Increased readability – changing the colors of words and panels to be more legible.</a:t>
            </a:r>
            <a:endParaRPr sz="3100"/>
          </a:p>
          <a:p>
            <a:pPr indent="-482600" lvl="0" marL="508000" marR="685800" rtl="0" algn="l">
              <a:lnSpc>
                <a:spcPct val="1008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Overall more appealing to look at.</a:t>
            </a:r>
            <a:endParaRPr sz="3100"/>
          </a:p>
        </p:txBody>
      </p:sp>
      <p:grpSp>
        <p:nvGrpSpPr>
          <p:cNvPr id="64" name="Google Shape;64;p1"/>
          <p:cNvGrpSpPr/>
          <p:nvPr/>
        </p:nvGrpSpPr>
        <p:grpSpPr>
          <a:xfrm>
            <a:off x="35661487" y="87173"/>
            <a:ext cx="5604973" cy="4506946"/>
            <a:chOff x="16334503" y="39938"/>
            <a:chExt cx="2567320" cy="2064849"/>
          </a:xfrm>
        </p:grpSpPr>
        <p:sp>
          <p:nvSpPr>
            <p:cNvPr id="65" name="Google Shape;65;p1"/>
            <p:cNvSpPr/>
            <p:nvPr/>
          </p:nvSpPr>
          <p:spPr>
            <a:xfrm>
              <a:off x="16776400" y="61275"/>
              <a:ext cx="879660" cy="987796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66;p1"/>
            <p:cNvSpPr/>
            <p:nvPr/>
          </p:nvSpPr>
          <p:spPr>
            <a:xfrm>
              <a:off x="18022163" y="39938"/>
              <a:ext cx="879660" cy="987797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1"/>
            <p:cNvSpPr/>
            <p:nvPr/>
          </p:nvSpPr>
          <p:spPr>
            <a:xfrm>
              <a:off x="16334503" y="738193"/>
              <a:ext cx="2049891" cy="1366594"/>
            </a:xfrm>
            <a:prstGeom prst="rect">
              <a:avLst/>
            </a:prstGeom>
            <a:blipFill rotWithShape="1">
              <a:blip r:embed="rId7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8" name="Google Shape;68;p1"/>
          <p:cNvSpPr/>
          <p:nvPr/>
        </p:nvSpPr>
        <p:spPr>
          <a:xfrm>
            <a:off x="19242117" y="13747852"/>
            <a:ext cx="5406900" cy="7275000"/>
          </a:xfrm>
          <a:prstGeom prst="rect">
            <a:avLst/>
          </a:pr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"/>
          <p:cNvSpPr/>
          <p:nvPr/>
        </p:nvSpPr>
        <p:spPr>
          <a:xfrm>
            <a:off x="1643733" y="12058632"/>
            <a:ext cx="11412300" cy="6964500"/>
          </a:xfrm>
          <a:prstGeom prst="rect">
            <a:avLst/>
          </a:pr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70" name="Google Shape;70;p1"/>
          <p:cNvGraphicFramePr/>
          <p:nvPr/>
        </p:nvGraphicFramePr>
        <p:xfrm>
          <a:off x="1629870" y="2225624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{3868E8A7-A49F-4E3B-91CC-7CEA3714C223}</a:tableStyleId>
              </a:tblPr>
              <a:tblGrid>
                <a:gridCol w="3513425"/>
                <a:gridCol w="5736175"/>
              </a:tblGrid>
              <a:tr h="519000">
                <a:tc gridSpan="2"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System Test Case #01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19000">
                <a:tc gridSpan="2"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System Test Case : Combo Counter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18950">
                <a:tc gridSpan="2"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User Story: UI changes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19175">
                <a:tc gridSpan="2"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Purpose: To improve UI appearance for users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7198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1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1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5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Pre-Conditions: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12700" marR="127000" rtl="0" algn="l">
                        <a:lnSpc>
                          <a:spcPct val="11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Enter the application by running the program.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2120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4586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1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8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Expected Results: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Ability to go through the application and view all the updates made. 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263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4586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1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8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Actual Results: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User can go through the application and view all the successful and consistent visual updates.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263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18900">
                <a:tc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Status: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Pass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descr="Graphical user interface&#10;&#10;Description automatically generated with medium confidence" id="71" name="Google Shape;71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7073278" y="11811453"/>
            <a:ext cx="16631298" cy="1019893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1243331" y="23888931"/>
            <a:ext cx="5432420" cy="6751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6950929" y="23888931"/>
            <a:ext cx="5405827" cy="6751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29062144" y="23888931"/>
            <a:ext cx="6170332" cy="6719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22468100" y="23856906"/>
            <a:ext cx="6482473" cy="6751826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"/>
          <p:cNvSpPr txBox="1"/>
          <p:nvPr/>
        </p:nvSpPr>
        <p:spPr>
          <a:xfrm>
            <a:off x="13128543" y="23113289"/>
            <a:ext cx="18066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Before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"/>
          <p:cNvSpPr txBox="1"/>
          <p:nvPr/>
        </p:nvSpPr>
        <p:spPr>
          <a:xfrm>
            <a:off x="24649081" y="23080414"/>
            <a:ext cx="18066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Before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"/>
          <p:cNvSpPr txBox="1"/>
          <p:nvPr/>
        </p:nvSpPr>
        <p:spPr>
          <a:xfrm>
            <a:off x="19158761" y="23087240"/>
            <a:ext cx="18066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After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1"/>
          <p:cNvSpPr txBox="1"/>
          <p:nvPr/>
        </p:nvSpPr>
        <p:spPr>
          <a:xfrm>
            <a:off x="31455833" y="23105883"/>
            <a:ext cx="18066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After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2022-04-17T22:11:22Z</dcterms:created>
  <dc:creator>Narmeen Kibria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or">
    <vt:lpwstr>Google</vt:lpwstr>
  </property>
  <property fmtid="{D5CDD505-2E9C-101B-9397-08002B2CF9AE}" pid="3" name="LastSaved">
    <vt:filetime>2022-04-17T00:00:00Z</vt:filetime>
  </property>
</Properties>
</file>