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3" roundtripDataSignature="AMtx7mibtD/w4kAHk1v9uYF8JgtbOpoG8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22" Type="http://schemas.openxmlformats.org/officeDocument/2006/relationships/slide" Target="slides/slide18.xml"/><Relationship Id="rId10" Type="http://schemas.openxmlformats.org/officeDocument/2006/relationships/slide" Target="slides/slide6.xml"/><Relationship Id="rId21" Type="http://schemas.openxmlformats.org/officeDocument/2006/relationships/slide" Target="slides/slide17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23" Type="http://customschemas.google.com/relationships/presentationmetadata" Target="meta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9" name="Google Shape;17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2538f8a172_0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12538f8a172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11b2a5a66ea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2" name="Google Shape;242;g11b2a5a66ea_0_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11b2a5a66ea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9" name="Google Shape;249;g11b2a5a66ea_0_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12207ed8a71_0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6" name="Google Shape;256;g12207ed8a71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12207ed8a71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2" name="Google Shape;262;g12207ed8a71_0_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11b2a5a66ea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8" name="Google Shape;268;g11b2a5a66ea_0_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11b2a5a66ea_0_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4" name="Google Shape;274;g11b2a5a66ea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1253f276275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1253f27627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6" name="Google Shape;28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5" name="Google Shape;18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1" name="Google Shape;191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24eb4c84fd_0_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Google Shape;200;g124eb4c84fd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12538f8a172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12538f8a17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12538f8a172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12538f8a172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1253f276275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1253f276275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1253f276275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1253f27627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1b2a5a66ea_0_2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0" name="Google Shape;230;g11b2a5a66ea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Relationship Id="rId3" Type="http://schemas.openxmlformats.org/officeDocument/2006/relationships/image" Target="../media/image9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Relationship Id="rId3" Type="http://schemas.openxmlformats.org/officeDocument/2006/relationships/image" Target="../media/image9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Relationship Id="rId3" Type="http://schemas.openxmlformats.org/officeDocument/2006/relationships/image" Target="../media/image9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Relationship Id="rId3" Type="http://schemas.openxmlformats.org/officeDocument/2006/relationships/image" Target="../media/image9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5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5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5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5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10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0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0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omparison" showMasterSp="0">
  <p:cSld name="5_Comparis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24" name="Google Shape;124;p29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9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7" name="Google Shape;127;p29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8" name="Google Shape;128;p29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29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0" name="Google Shape;130;p29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1" name="Google Shape;131;p29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32" name="Google Shape;132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4" name="Google Shape;134;p29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9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36" name="Google Shape;13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0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30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40" name="Google Shape;140;p30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30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2" name="Google Shape;142;p30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43" name="Google Shape;143;p3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3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5" name="Google Shape;145;p30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30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30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48" name="Google Shape;14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51" name="Google Shape;151;p31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31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3" name="Google Shape;153;p31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54" name="Google Shape;154;p3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3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6" name="Google Shape;156;p31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31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31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31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3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61" name="Google Shape;161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64" name="Google Shape;164;p32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2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6" name="Google Shape;166;p32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67" name="Google Shape;16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9" name="Google Shape;169;p32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32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1" name="Google Shape;171;p32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32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32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4" name="Google Shape;174;p32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3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76" name="Google Shape;17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4" name="Google Shape;24;p21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1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1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21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" name="Google Shape;28;p21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29" name="Google Shape;29;p2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2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31;p2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2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33" name="Google Shape;3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5" name="Google Shape;35;p2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23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7" name="Google Shape;37;p23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2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3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23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23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grpSp>
        <p:nvGrpSpPr>
          <p:cNvPr id="42" name="Google Shape;42;p23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43" name="Google Shape;43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" name="Google Shape;45;p23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2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47" name="Google Shape;47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49" name="Google Shape;49;p22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2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1" name="Google Shape;51;p22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2" name="Google Shape;52;p22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53" name="Google Shape;53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4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5" name="Google Shape;55;p2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2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p22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2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59" name="Google Shape;5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1" name="Google Shape;61;p2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4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4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2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" name="Google Shape;65;p24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" name="Google Shape;66;p24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67" name="Google Shape;67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" name="Google Shape;69;p24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70" name="Google Shape;7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2" name="Google Shape;72;p25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25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4" name="Google Shape;74;p2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25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5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5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25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9" name="Google Shape;79;p25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" name="Google Shape;80;p25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81" name="Google Shape;81;p25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25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" name="Google Shape;83;p25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84" name="Google Shape;8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6" name="Google Shape;86;p26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" name="Google Shape;88;p2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6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26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26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2" name="Google Shape;92;p26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93" name="Google Shape;93;p2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" name="Google Shape;95;p2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96" name="Google Shape;96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7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2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00" name="Google Shape;100;p27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7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7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3" name="Google Shape;103;p27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04" name="Google Shape;104;p2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6" name="Google Shape;106;p27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08" name="Google Shape;108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wo Content" showMasterSp="0">
  <p:cSld name="5_Two Content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11" name="Google Shape;111;p28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8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28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28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8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6" name="Google Shape;116;p28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17" name="Google Shape;117;p28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9" name="Google Shape;119;p28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8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21" name="Google Shape;121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1.png"/><Relationship Id="rId2" Type="http://schemas.openxmlformats.org/officeDocument/2006/relationships/image" Target="../media/image2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6" name="Google Shape;6;p1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36741" y="5715122"/>
            <a:ext cx="1271016" cy="949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9"/>
          <p:cNvSpPr txBox="1"/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9"/>
          <p:cNvSpPr txBox="1"/>
          <p:nvPr>
            <p:ph idx="1" type="body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9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9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12" name="Google Shape;12;p19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9"/>
          <p:cNvSpPr txBox="1"/>
          <p:nvPr/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9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oogle Shape;16;p19"/>
          <p:cNvGrpSpPr/>
          <p:nvPr/>
        </p:nvGrpSpPr>
        <p:grpSpPr>
          <a:xfrm>
            <a:off x="11449163" y="211743"/>
            <a:ext cx="522582" cy="530387"/>
            <a:chOff x="11140977" y="745237"/>
            <a:chExt cx="522582" cy="530387"/>
          </a:xfrm>
        </p:grpSpPr>
        <p:sp>
          <p:nvSpPr>
            <p:cNvPr id="17" name="Google Shape;17;p1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19"/>
          <p:cNvSpPr txBox="1"/>
          <p:nvPr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en-US"/>
              <a:t>Grady: AI System for Robust Transparent Grading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82" name="Google Shape;182;p1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Capstone 2: Daniela Alonso, Marianna Tejeda, Celeste Amengual, Oscar Marques, Arturo Corral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Capstone 1: Brian Pineda, Robert Aulet, Kyle Maxwell, Brian Rodriguez, David Delgado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Product Owner: Sam Ganzfried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12538f8a172_0_1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Algorithm Testing: Linear Scalability</a:t>
            </a:r>
            <a:endParaRPr/>
          </a:p>
        </p:txBody>
      </p:sp>
      <p:pic>
        <p:nvPicPr>
          <p:cNvPr descr="Chart, line chart&#10;&#10;Description automatically generated" id="239" name="Google Shape;239;g12538f8a172_0_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23943" y="1716524"/>
            <a:ext cx="7511420" cy="4488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11b2a5a66ea_0_1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Web UI Input</a:t>
            </a:r>
            <a:endParaRPr/>
          </a:p>
        </p:txBody>
      </p:sp>
      <p:sp>
        <p:nvSpPr>
          <p:cNvPr id="245" name="Google Shape;245;g11b2a5a66ea_0_1"/>
          <p:cNvSpPr txBox="1"/>
          <p:nvPr>
            <p:ph idx="1" type="body"/>
          </p:nvPr>
        </p:nvSpPr>
        <p:spPr>
          <a:xfrm>
            <a:off x="1920240" y="17751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246" name="Google Shape;246;g11b2a5a66ea_0_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15275" y="1388025"/>
            <a:ext cx="7128752" cy="4879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11b2a5a66ea_0_6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Web UI output</a:t>
            </a:r>
            <a:endParaRPr/>
          </a:p>
        </p:txBody>
      </p:sp>
      <p:sp>
        <p:nvSpPr>
          <p:cNvPr id="252" name="Google Shape;252;g11b2a5a66ea_0_6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253" name="Google Shape;253;g11b2a5a66ea_0_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43587" y="1578175"/>
            <a:ext cx="7872123" cy="4693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2207ed8a71_0_1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/>
              <a:t>System Use Case Diagram</a:t>
            </a:r>
            <a:endParaRPr/>
          </a:p>
        </p:txBody>
      </p:sp>
      <p:pic>
        <p:nvPicPr>
          <p:cNvPr id="259" name="Google Shape;259;g12207ed8a71_0_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50750" y="1716525"/>
            <a:ext cx="5057775" cy="453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12207ed8a71_0_4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Class Diagram</a:t>
            </a:r>
            <a:endParaRPr/>
          </a:p>
        </p:txBody>
      </p:sp>
      <p:pic>
        <p:nvPicPr>
          <p:cNvPr id="265" name="Google Shape;265;g12207ed8a71_0_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00798" y="1716526"/>
            <a:ext cx="8157702" cy="4540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11b2a5a66ea_0_16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Sequence diagram</a:t>
            </a:r>
            <a:endParaRPr/>
          </a:p>
        </p:txBody>
      </p:sp>
      <p:pic>
        <p:nvPicPr>
          <p:cNvPr descr="Diagram&#10;&#10;Description automatically generated" id="271" name="Google Shape;271;g11b2a5a66ea_0_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11187" y="1450750"/>
            <a:ext cx="6136924" cy="4740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11b2a5a66ea_0_26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/>
              <a:t>Shortcomings</a:t>
            </a:r>
            <a:endParaRPr/>
          </a:p>
        </p:txBody>
      </p:sp>
      <p:sp>
        <p:nvSpPr>
          <p:cNvPr id="277" name="Google Shape;277;g11b2a5a66ea_0_26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web application could become more streamlined and user-friendly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Lack of documentation for front-end code slowed down our progress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Sprint for implementing dark mode incomplete 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Unable to migrate the web application to Amazon Web Services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PHP sessions do not work on web server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1253f276275_0_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future of Grady</a:t>
            </a:r>
            <a:endParaRPr/>
          </a:p>
        </p:txBody>
      </p:sp>
      <p:sp>
        <p:nvSpPr>
          <p:cNvPr id="283" name="Google Shape;283;g1253f276275_0_0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Improve UI/UX even more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Implement student names into the results page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Complete dark mode sprint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Migrate the web application to Amazon Web Services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Use local storage to resolve PHP sessions not working on web server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Allow results to be exported to a csv file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Modify the algorithm so that instead of assuming that each grade is distributed according to a normal distribution, it assumes that the grades are distributed according to uniform distributions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Conclusion</a:t>
            </a:r>
            <a:endParaRPr/>
          </a:p>
        </p:txBody>
      </p:sp>
      <p:sp>
        <p:nvSpPr>
          <p:cNvPr id="289" name="Google Shape;289;p3"/>
          <p:cNvSpPr txBox="1"/>
          <p:nvPr>
            <p:ph idx="1" type="body"/>
          </p:nvPr>
        </p:nvSpPr>
        <p:spPr>
          <a:xfrm>
            <a:off x="1918002" y="1825625"/>
            <a:ext cx="94167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Today’s conventional grading scales pose pros and cons and are very situational.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absolute grading scale allows for transparency, consistency, and reduces competition. However, it is ideal in theoretical scenarios and could potentially be unfair.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relative grading scale scales with assignment difficulty, but fosters a competitive environment and is not always accurate.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Grady aims to find a balance between both scales and optimize over them for a comfortable “middle-ground.”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Intro</a:t>
            </a:r>
            <a:endParaRPr/>
          </a:p>
        </p:txBody>
      </p:sp>
      <p:sp>
        <p:nvSpPr>
          <p:cNvPr id="188" name="Google Shape;188;p2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Two Common Grading Methods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Absolute Scale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Grading Curve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Neither are Perfect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Finding a Balance with Grady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Algorithm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User Stories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Web Application UI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System Diagrams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Future of Grady (Shortcomings)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Conclusion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Grading Curve</a:t>
            </a:r>
            <a:endParaRPr/>
          </a:p>
        </p:txBody>
      </p:sp>
      <p:sp>
        <p:nvSpPr>
          <p:cNvPr id="194" name="Google Shape;194;p4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Absolute Scale Vs. Grading Curve</a:t>
            </a:r>
            <a:endParaRPr/>
          </a:p>
        </p:txBody>
      </p:sp>
      <p:sp>
        <p:nvSpPr>
          <p:cNvPr id="195" name="Google Shape;195;p4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Pre-specified set of standards used as metrics for performance.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Pros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Grading is simple and transparent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Reduces competition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All students can obtain a high score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/>
              <a:t>Cons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Rigid metrics could be unfair depending on the exam and course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scale could be arbitrary</a:t>
            </a:r>
            <a:endParaRPr/>
          </a:p>
        </p:txBody>
      </p:sp>
      <p:sp>
        <p:nvSpPr>
          <p:cNvPr id="196" name="Google Shape;196;p4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A relative curve that determines performance based on how examinees perform.</a:t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Pros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Scales with assignment difficulty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/>
              <a:t>Cons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Promotes unhealthy competition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May not accurately represent a student’s understanding of the subject</a:t>
            </a:r>
            <a:endParaRPr/>
          </a:p>
        </p:txBody>
      </p:sp>
      <p:sp>
        <p:nvSpPr>
          <p:cNvPr id="197" name="Google Shape;197;p4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Absolute Scale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124eb4c84fd_0_8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/>
              <a:t>Grady: The Middle-Ground</a:t>
            </a:r>
            <a:endParaRPr/>
          </a:p>
        </p:txBody>
      </p:sp>
      <p:sp>
        <p:nvSpPr>
          <p:cNvPr id="203" name="Google Shape;203;g124eb4c84fd_0_8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In theoretical scenarios, the absolute scale seems optimal.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In practice, the optimal scale depends on the situation, each having pros and cons.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Grady finds the middle-ground between the absolute and relative grading scale.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Grady obtains two sets of information: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 predicted grade interval (absolute grading).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The estimated percentage of the class that will receive each letter grade (relative grading).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Grady’s algorithm will optimize over these two inputs to compute the grades.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12538f8a172_0_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Grady: The Benefits</a:t>
            </a:r>
            <a:endParaRPr/>
          </a:p>
        </p:txBody>
      </p:sp>
      <p:sp>
        <p:nvSpPr>
          <p:cNvPr id="209" name="Google Shape;209;g12538f8a172_0_0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Specifically, Grady finds a middle-ground by: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Reducing competitiveness and inconsistency of the relative grading scale.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Not requiring an exact absolute scale because of Grady’s flexibility.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Promoting transparency for the students without highly rigid requirements.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Additionally, Grady is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Scalable and functions well with small and large classes alike.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Robust when handling </a:t>
            </a:r>
            <a:r>
              <a:rPr lang="en-US"/>
              <a:t>unusual</a:t>
            </a:r>
            <a:r>
              <a:rPr lang="en-US"/>
              <a:t> score distributions.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12538f8a172_0_5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Grady: The Algorithm</a:t>
            </a:r>
            <a:endParaRPr/>
          </a:p>
        </p:txBody>
      </p:sp>
      <p:sp>
        <p:nvSpPr>
          <p:cNvPr id="215" name="Google Shape;215;g12538f8a172_0_5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Uses </a:t>
            </a:r>
            <a:r>
              <a:rPr lang="en-US"/>
              <a:t>Bayesian Gaussian Mixture Model, which assumes the prior grade intervals and the prior distribution probabilities. 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It assumes that each grade is distributed according to a normal distribution 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Then it applies an algorithm that is based on a Markov Chain Monte Carlo (MCMC) method that integrates a Gibbs sampler with the expectation-maximization (EM) algorithm.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algorithm starts with the initial grade distributions, means, and standard deviations for the intervals, and assigns initial letter grades based on these initial values.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1253f276275_0_11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Grady: The Algorithm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g1253f276275_0_11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Then the grade distributions are updated according to a sample from the posterior distribution 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interval standard deviations and means are then updated according to the posterior  that is given by current values for the letter grades and grade distributions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This process is repeated for the amount of students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Due to high variability due to sampling,  process is repeated on how many grades the user inputs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1253f276275_0_5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User Experience and Robustness</a:t>
            </a:r>
            <a:endParaRPr/>
          </a:p>
        </p:txBody>
      </p:sp>
      <p:sp>
        <p:nvSpPr>
          <p:cNvPr id="227" name="Google Shape;227;g1253f276275_0_5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Although Grady works as Minimum Viable Product the user interface could be improved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Features to improve UI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Grade Labels were not displayed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Limited amount of grades available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Input information would be lost after </a:t>
            </a:r>
            <a:r>
              <a:rPr lang="en-US"/>
              <a:t>being</a:t>
            </a:r>
            <a:r>
              <a:rPr lang="en-US"/>
              <a:t> submitted making it repetitive to fix a mistake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Student Names or IDs cannot be seen in the results page</a:t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Another important Issue was robustness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We had to check how robust the algorithm was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11b2a5a66ea_0_21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/>
              <a:t>User Stories</a:t>
            </a:r>
            <a:endParaRPr/>
          </a:p>
        </p:txBody>
      </p:sp>
      <p:sp>
        <p:nvSpPr>
          <p:cNvPr id="233" name="Google Shape;233;g11b2a5a66ea_0_21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Everyone look over the algorithm code and try to run it on several instances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Modify the algorithm so that instead of assuming that each grade is distributed according to a normal distribution, it assumes that the grades are distributed according to uniform distributions.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Learn how to run front end code locally 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Fixing web server compilation errors.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Fixing issues with importing the CSV file.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Fixing issues with displaying Algorithm results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Improving UI by removing placeholder for the number of students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Add more grade input numbers to dropdown (Originally task was to eliminate drop-down menu for grade inputs)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Changed grade labels to reflect user inputs (allow for letter grades as outputs).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Implementing PHP sessions to make it easier to modify or redo a query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