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hB/vSDJ2M+p6hqhUf6N2/yXmeTu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17" name="Shape 17"/>
        <p:cNvGrpSpPr/>
        <p:nvPr/>
      </p:nvGrpSpPr>
      <p:grpSpPr>
        <a:xfrm>
          <a:off x="0" y="0"/>
          <a:ext cx="0" cy="0"/>
          <a:chOff x="0" y="0"/>
          <a:chExt cx="0" cy="0"/>
        </a:xfrm>
      </p:grpSpPr>
      <p:pic>
        <p:nvPicPr>
          <p:cNvPr descr="A picture containing bird&#10;&#10;Description automatically generated" id="18" name="Google Shape;18;p3"/>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19" name="Google Shape;19;p3"/>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0" name="Google Shape;20;p3"/>
          <p:cNvGrpSpPr/>
          <p:nvPr/>
        </p:nvGrpSpPr>
        <p:grpSpPr>
          <a:xfrm flipH="1">
            <a:off x="41218359" y="992179"/>
            <a:ext cx="1881295" cy="2545853"/>
            <a:chOff x="2645664" y="2011680"/>
            <a:chExt cx="735606" cy="746592"/>
          </a:xfrm>
        </p:grpSpPr>
        <p:sp>
          <p:nvSpPr>
            <p:cNvPr id="21" name="Google Shape;21;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 name="Google Shape;22;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pic>
        <p:nvPicPr>
          <p:cNvPr descr="A close up of a sign&#10;&#10;Description automatically generated" id="23" name="Google Shape;23;p3"/>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5" name="Shape 25"/>
        <p:cNvGrpSpPr/>
        <p:nvPr/>
      </p:nvGrpSpPr>
      <p:grpSpPr>
        <a:xfrm>
          <a:off x="0" y="0"/>
          <a:ext cx="0" cy="0"/>
          <a:chOff x="0" y="0"/>
          <a:chExt cx="0" cy="0"/>
        </a:xfrm>
      </p:grpSpPr>
      <p:pic>
        <p:nvPicPr>
          <p:cNvPr descr="A picture containing bird&#10;&#10;Description automatically generated" id="26" name="Google Shape;26;p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27" name="Google Shape;27;p4"/>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8" name="Google Shape;28;p4"/>
          <p:cNvGrpSpPr/>
          <p:nvPr/>
        </p:nvGrpSpPr>
        <p:grpSpPr>
          <a:xfrm>
            <a:off x="41216985" y="1016366"/>
            <a:ext cx="1881297" cy="2545856"/>
            <a:chOff x="11140977" y="745237"/>
            <a:chExt cx="522582" cy="530387"/>
          </a:xfrm>
        </p:grpSpPr>
        <p:sp>
          <p:nvSpPr>
            <p:cNvPr id="29" name="Google Shape;29;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 name="Google Shape;30;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31" name="Google Shape;31;p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32" name="Google Shape;3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33" name="Shape 33"/>
        <p:cNvGrpSpPr/>
        <p:nvPr/>
      </p:nvGrpSpPr>
      <p:grpSpPr>
        <a:xfrm>
          <a:off x="0" y="0"/>
          <a:ext cx="0" cy="0"/>
          <a:chOff x="0" y="0"/>
          <a:chExt cx="0" cy="0"/>
        </a:xfrm>
      </p:grpSpPr>
      <p:pic>
        <p:nvPicPr>
          <p:cNvPr descr="A close up of a logo&#10;&#10;Description automatically generated" id="34" name="Google Shape;34;p5"/>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35" name="Google Shape;35;p5"/>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6" name="Google Shape;36;p5"/>
          <p:cNvGrpSpPr/>
          <p:nvPr/>
        </p:nvGrpSpPr>
        <p:grpSpPr>
          <a:xfrm>
            <a:off x="41216985" y="1016366"/>
            <a:ext cx="1881297" cy="2545856"/>
            <a:chOff x="11140977" y="745237"/>
            <a:chExt cx="522582" cy="530387"/>
          </a:xfrm>
        </p:grpSpPr>
        <p:sp>
          <p:nvSpPr>
            <p:cNvPr id="37" name="Google Shape;37;p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 name="Google Shape;38;p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picture containing drawing&#10;&#10;Description automatically generated" id="39" name="Google Shape;39;p5"/>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40" name="Google Shape;40;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jpg"/><Relationship Id="rId2" Type="http://schemas.openxmlformats.org/officeDocument/2006/relationships/image" Target="../media/image8.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Calibri"/>
                <a:ea typeface="Calibri"/>
                <a:cs typeface="Calibri"/>
                <a:sym typeface="Calibri"/>
              </a:defRPr>
            </a:lvl1pPr>
            <a:lvl2pPr indent="0" lvl="1" marL="0" marR="0" rtl="0" algn="r">
              <a:spcBef>
                <a:spcPts val="0"/>
              </a:spcBef>
              <a:buNone/>
              <a:defRPr b="0" i="0" sz="5760" u="none" cap="none" strike="noStrike">
                <a:solidFill>
                  <a:srgbClr val="888888"/>
                </a:solidFill>
                <a:latin typeface="Calibri"/>
                <a:ea typeface="Calibri"/>
                <a:cs typeface="Calibri"/>
                <a:sym typeface="Calibri"/>
              </a:defRPr>
            </a:lvl2pPr>
            <a:lvl3pPr indent="0" lvl="2" marL="0" marR="0" rtl="0" algn="r">
              <a:spcBef>
                <a:spcPts val="0"/>
              </a:spcBef>
              <a:buNone/>
              <a:defRPr b="0" i="0" sz="5760" u="none" cap="none" strike="noStrike">
                <a:solidFill>
                  <a:srgbClr val="888888"/>
                </a:solidFill>
                <a:latin typeface="Calibri"/>
                <a:ea typeface="Calibri"/>
                <a:cs typeface="Calibri"/>
                <a:sym typeface="Calibri"/>
              </a:defRPr>
            </a:lvl3pPr>
            <a:lvl4pPr indent="0" lvl="3" marL="0" marR="0" rtl="0" algn="r">
              <a:spcBef>
                <a:spcPts val="0"/>
              </a:spcBef>
              <a:buNone/>
              <a:defRPr b="0" i="0" sz="5760" u="none" cap="none" strike="noStrike">
                <a:solidFill>
                  <a:srgbClr val="888888"/>
                </a:solidFill>
                <a:latin typeface="Calibri"/>
                <a:ea typeface="Calibri"/>
                <a:cs typeface="Calibri"/>
                <a:sym typeface="Calibri"/>
              </a:defRPr>
            </a:lvl4pPr>
            <a:lvl5pPr indent="0" lvl="4" marL="0" marR="0" rtl="0" algn="r">
              <a:spcBef>
                <a:spcPts val="0"/>
              </a:spcBef>
              <a:buNone/>
              <a:defRPr b="0" i="0" sz="5760" u="none" cap="none" strike="noStrike">
                <a:solidFill>
                  <a:srgbClr val="888888"/>
                </a:solidFill>
                <a:latin typeface="Calibri"/>
                <a:ea typeface="Calibri"/>
                <a:cs typeface="Calibri"/>
                <a:sym typeface="Calibri"/>
              </a:defRPr>
            </a:lvl5pPr>
            <a:lvl6pPr indent="0" lvl="5" marL="0" marR="0" rtl="0" algn="r">
              <a:spcBef>
                <a:spcPts val="0"/>
              </a:spcBef>
              <a:buNone/>
              <a:defRPr b="0" i="0" sz="5760" u="none" cap="none" strike="noStrike">
                <a:solidFill>
                  <a:srgbClr val="888888"/>
                </a:solidFill>
                <a:latin typeface="Calibri"/>
                <a:ea typeface="Calibri"/>
                <a:cs typeface="Calibri"/>
                <a:sym typeface="Calibri"/>
              </a:defRPr>
            </a:lvl6pPr>
            <a:lvl7pPr indent="0" lvl="6" marL="0" marR="0" rtl="0" algn="r">
              <a:spcBef>
                <a:spcPts val="0"/>
              </a:spcBef>
              <a:buNone/>
              <a:defRPr b="0" i="0" sz="5760" u="none" cap="none" strike="noStrike">
                <a:solidFill>
                  <a:srgbClr val="888888"/>
                </a:solidFill>
                <a:latin typeface="Calibri"/>
                <a:ea typeface="Calibri"/>
                <a:cs typeface="Calibri"/>
                <a:sym typeface="Calibri"/>
              </a:defRPr>
            </a:lvl7pPr>
            <a:lvl8pPr indent="0" lvl="7" marL="0" marR="0" rtl="0" algn="r">
              <a:spcBef>
                <a:spcPts val="0"/>
              </a:spcBef>
              <a:buNone/>
              <a:defRPr b="0" i="0" sz="5760" u="none" cap="none" strike="noStrike">
                <a:solidFill>
                  <a:srgbClr val="888888"/>
                </a:solidFill>
                <a:latin typeface="Calibri"/>
                <a:ea typeface="Calibri"/>
                <a:cs typeface="Calibri"/>
                <a:sym typeface="Calibri"/>
              </a:defRPr>
            </a:lvl8pPr>
            <a:lvl9pPr indent="0" lvl="8" marL="0" marR="0" rtl="0" algn="r">
              <a:spcBef>
                <a:spcPts val="0"/>
              </a:spcBef>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85" y="1016366"/>
            <a:ext cx="1881297" cy="2545856"/>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4000" u="none" cap="none" strike="noStrike">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12.png"/><Relationship Id="rId10" Type="http://schemas.openxmlformats.org/officeDocument/2006/relationships/image" Target="../media/image15.png"/><Relationship Id="rId9" Type="http://schemas.openxmlformats.org/officeDocument/2006/relationships/image" Target="../media/image5.png"/><Relationship Id="rId5" Type="http://schemas.openxmlformats.org/officeDocument/2006/relationships/image" Target="../media/image10.png"/><Relationship Id="rId6" Type="http://schemas.openxmlformats.org/officeDocument/2006/relationships/image" Target="../media/image4.png"/><Relationship Id="rId7" Type="http://schemas.openxmlformats.org/officeDocument/2006/relationships/image" Target="../media/image11.png"/><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
          <p:cNvSpPr txBox="1"/>
          <p:nvPr/>
        </p:nvSpPr>
        <p:spPr>
          <a:xfrm>
            <a:off x="6816435" y="617630"/>
            <a:ext cx="35768251" cy="22775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8400" u="none" cap="none" strike="noStrike">
                <a:solidFill>
                  <a:schemeClr val="lt1"/>
                </a:solidFill>
                <a:latin typeface="Arial"/>
                <a:ea typeface="Arial"/>
                <a:cs typeface="Arial"/>
                <a:sym typeface="Arial"/>
              </a:rPr>
              <a:t>Knight Foundation School of Computing and Information Sciences</a:t>
            </a:r>
            <a:endParaRPr/>
          </a:p>
          <a:p>
            <a:pPr indent="0" lvl="0" marL="0" marR="0" rtl="0" algn="l">
              <a:spcBef>
                <a:spcPts val="0"/>
              </a:spcBef>
              <a:spcAft>
                <a:spcPts val="0"/>
              </a:spcAft>
              <a:buNone/>
            </a:pPr>
            <a:r>
              <a:rPr b="0" i="1" lang="en-US" sz="5400" u="none" cap="none" strike="noStrike">
                <a:solidFill>
                  <a:schemeClr val="lt1"/>
                </a:solidFill>
                <a:latin typeface="Arial"/>
                <a:ea typeface="Arial"/>
                <a:cs typeface="Arial"/>
                <a:sym typeface="Arial"/>
              </a:rPr>
              <a:t>Spring 2022 Capstone II Project</a:t>
            </a:r>
            <a:endParaRPr/>
          </a:p>
        </p:txBody>
      </p:sp>
      <p:sp>
        <p:nvSpPr>
          <p:cNvPr id="46" name="Google Shape;46;p1"/>
          <p:cNvSpPr txBox="1"/>
          <p:nvPr/>
        </p:nvSpPr>
        <p:spPr>
          <a:xfrm>
            <a:off x="6816436" y="2979162"/>
            <a:ext cx="35204400" cy="3228975"/>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Grady: Grading AI System</a:t>
            </a:r>
            <a:endParaRPr/>
          </a:p>
          <a:p>
            <a:pPr indent="0" lvl="0" marL="0" marR="0" rtl="0" algn="l">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 </a:t>
            </a:r>
            <a:r>
              <a:rPr b="1" i="1" lang="en-US" sz="3500" u="none" cap="none" strike="noStrike">
                <a:solidFill>
                  <a:schemeClr val="lt1"/>
                </a:solidFill>
                <a:latin typeface="Arial"/>
                <a:ea typeface="Arial"/>
                <a:cs typeface="Arial"/>
                <a:sym typeface="Arial"/>
              </a:rPr>
              <a:t>Arturo Corral</a:t>
            </a:r>
            <a:endParaRPr b="0" i="1" sz="3500" u="none" cap="none" strike="noStrike">
              <a:solidFill>
                <a:schemeClr val="lt1"/>
              </a:solidFill>
              <a:latin typeface="Arial"/>
              <a:ea typeface="Arial"/>
              <a:cs typeface="Arial"/>
              <a:sym typeface="Arial"/>
            </a:endParaRPr>
          </a:p>
          <a:p>
            <a:pPr indent="0" lvl="0" marL="0" marR="0" rtl="0" algn="l">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Sam Ganzfried, </a:t>
            </a:r>
            <a:r>
              <a:rPr b="0" i="0" lang="en-US" sz="3500" u="none" cap="none" strike="noStrike">
                <a:solidFill>
                  <a:schemeClr val="lt1"/>
                </a:solidFill>
                <a:latin typeface="Arial"/>
                <a:ea typeface="Arial"/>
                <a:cs typeface="Arial"/>
                <a:sym typeface="Arial"/>
              </a:rPr>
              <a:t>Florida International University </a:t>
            </a:r>
            <a:endParaRPr/>
          </a:p>
          <a:p>
            <a:pPr indent="0" lvl="0" marL="0" marR="0" rtl="0" algn="l">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Dr. Masoud Sadjadi</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a:p>
        </p:txBody>
      </p:sp>
      <p:sp>
        <p:nvSpPr>
          <p:cNvPr id="47" name="Google Shape;47;p1"/>
          <p:cNvSpPr txBox="1"/>
          <p:nvPr/>
        </p:nvSpPr>
        <p:spPr>
          <a:xfrm>
            <a:off x="10306812" y="7217373"/>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PROBLEM</a:t>
            </a:r>
            <a:endParaRPr/>
          </a:p>
        </p:txBody>
      </p:sp>
      <p:sp>
        <p:nvSpPr>
          <p:cNvPr id="48" name="Google Shape;48;p1"/>
          <p:cNvSpPr txBox="1"/>
          <p:nvPr/>
        </p:nvSpPr>
        <p:spPr>
          <a:xfrm>
            <a:off x="21774150" y="731631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CURRENT SYSTEMS</a:t>
            </a:r>
            <a:endParaRPr/>
          </a:p>
        </p:txBody>
      </p:sp>
      <p:sp>
        <p:nvSpPr>
          <p:cNvPr id="49" name="Google Shape;49;p1"/>
          <p:cNvSpPr txBox="1"/>
          <p:nvPr/>
        </p:nvSpPr>
        <p:spPr>
          <a:xfrm>
            <a:off x="35661600" y="7316315"/>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REQUIREMENTS</a:t>
            </a:r>
            <a:endParaRPr/>
          </a:p>
        </p:txBody>
      </p:sp>
      <p:sp>
        <p:nvSpPr>
          <p:cNvPr id="50" name="Google Shape;50;p1"/>
          <p:cNvSpPr txBox="1"/>
          <p:nvPr/>
        </p:nvSpPr>
        <p:spPr>
          <a:xfrm>
            <a:off x="9782208" y="15177390"/>
            <a:ext cx="4114800" cy="102112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SYSTEM/ OBJECT DESIGN</a:t>
            </a:r>
            <a:endParaRPr/>
          </a:p>
        </p:txBody>
      </p:sp>
      <p:sp>
        <p:nvSpPr>
          <p:cNvPr id="51" name="Google Shape;51;p1"/>
          <p:cNvSpPr txBox="1"/>
          <p:nvPr/>
        </p:nvSpPr>
        <p:spPr>
          <a:xfrm>
            <a:off x="21757481" y="15176789"/>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FRONT-END DESIGN</a:t>
            </a:r>
            <a:endParaRPr/>
          </a:p>
        </p:txBody>
      </p:sp>
      <p:sp>
        <p:nvSpPr>
          <p:cNvPr id="52" name="Google Shape;52;p1"/>
          <p:cNvSpPr txBox="1"/>
          <p:nvPr/>
        </p:nvSpPr>
        <p:spPr>
          <a:xfrm>
            <a:off x="35661600" y="1517739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IMPLEMENTATION</a:t>
            </a:r>
            <a:endParaRPr/>
          </a:p>
        </p:txBody>
      </p:sp>
      <p:sp>
        <p:nvSpPr>
          <p:cNvPr id="53" name="Google Shape;53;p1"/>
          <p:cNvSpPr txBox="1"/>
          <p:nvPr/>
        </p:nvSpPr>
        <p:spPr>
          <a:xfrm>
            <a:off x="9782208" y="24131587"/>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TECHNOLOGIES</a:t>
            </a:r>
            <a:endParaRPr/>
          </a:p>
        </p:txBody>
      </p:sp>
      <p:sp>
        <p:nvSpPr>
          <p:cNvPr id="54" name="Google Shape;54;p1"/>
          <p:cNvSpPr txBox="1"/>
          <p:nvPr/>
        </p:nvSpPr>
        <p:spPr>
          <a:xfrm>
            <a:off x="35661600" y="241315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SUMMARY</a:t>
            </a:r>
            <a:endParaRPr/>
          </a:p>
        </p:txBody>
      </p:sp>
      <p:sp>
        <p:nvSpPr>
          <p:cNvPr id="55" name="Google Shape;55;p1"/>
          <p:cNvSpPr txBox="1"/>
          <p:nvPr/>
        </p:nvSpPr>
        <p:spPr>
          <a:xfrm>
            <a:off x="6655820" y="31775400"/>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XXXXX (</a:t>
            </a:r>
            <a:r>
              <a:rPr b="0" i="1" lang="en-US" sz="2400" u="none" cap="none" strike="noStrike">
                <a:solidFill>
                  <a:schemeClr val="lt2"/>
                </a:solidFill>
                <a:latin typeface="Arial"/>
                <a:ea typeface="Arial"/>
                <a:cs typeface="Arial"/>
                <a:sym typeface="Arial"/>
              </a:rPr>
              <a:t>name of the project sponsor: federal, state or local government, or corporate partners, where applicable</a:t>
            </a:r>
            <a:r>
              <a:rPr b="0" i="0" lang="en-US" sz="2400" u="none" cap="none" strike="noStrike">
                <a:solidFill>
                  <a:schemeClr val="lt2"/>
                </a:solidFill>
                <a:latin typeface="Arial"/>
                <a:ea typeface="Arial"/>
                <a:cs typeface="Arial"/>
                <a:sym typeface="Arial"/>
              </a:rPr>
              <a:t>). We/I thank XXXX for his/her/their assistance and mentorship that I/we received throughout the senior design project.</a:t>
            </a:r>
            <a:endParaRPr/>
          </a:p>
        </p:txBody>
      </p:sp>
      <p:sp>
        <p:nvSpPr>
          <p:cNvPr id="56" name="Google Shape;56;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FFFF"/>
                </a:solidFill>
                <a:latin typeface="Arial"/>
                <a:ea typeface="Arial"/>
                <a:cs typeface="Arial"/>
                <a:sym typeface="Arial"/>
              </a:rPr>
              <a:t>ACKNOWLEDGEMENT</a:t>
            </a:r>
            <a:endParaRPr/>
          </a:p>
        </p:txBody>
      </p:sp>
      <p:sp>
        <p:nvSpPr>
          <p:cNvPr id="57" name="Google Shape;57;p1"/>
          <p:cNvSpPr txBox="1"/>
          <p:nvPr/>
        </p:nvSpPr>
        <p:spPr>
          <a:xfrm>
            <a:off x="6832646" y="7864002"/>
            <a:ext cx="10337708" cy="6863417"/>
          </a:xfrm>
          <a:prstGeom prst="rect">
            <a:avLst/>
          </a:prstGeom>
          <a:noFill/>
          <a:ln>
            <a:noFill/>
          </a:ln>
        </p:spPr>
        <p:txBody>
          <a:bodyPr anchorCtr="0" anchor="t" bIns="45700" lIns="91425" spcFirstLastPara="1" rIns="91425" wrap="square" tIns="45700">
            <a:spAutoFit/>
          </a:bodyPr>
          <a:lstStyle/>
          <a:p>
            <a:pPr indent="-571500" lvl="0" marL="571500" marR="0" rtl="0" algn="l">
              <a:spcBef>
                <a:spcPts val="0"/>
              </a:spcBef>
              <a:spcAft>
                <a:spcPts val="0"/>
              </a:spcAft>
              <a:buClr>
                <a:schemeClr val="lt1"/>
              </a:buClr>
              <a:buSzPts val="4400"/>
              <a:buFont typeface="Arial"/>
              <a:buChar char="•"/>
            </a:pPr>
            <a:r>
              <a:rPr b="0" i="0" lang="en-US" sz="4400" u="none" cap="none" strike="noStrike">
                <a:solidFill>
                  <a:schemeClr val="lt1"/>
                </a:solidFill>
                <a:latin typeface="Calibri"/>
                <a:ea typeface="Calibri"/>
                <a:cs typeface="Calibri"/>
                <a:sym typeface="Calibri"/>
              </a:rPr>
              <a:t>Today's institutions use two methods to score students, a predetermined absolute scale and the relative, or bell-curve, grading scale.</a:t>
            </a:r>
            <a:endParaRPr/>
          </a:p>
          <a:p>
            <a:pPr indent="-571500" lvl="0" marL="571500" marR="0" rtl="0" algn="l">
              <a:spcBef>
                <a:spcPts val="0"/>
              </a:spcBef>
              <a:spcAft>
                <a:spcPts val="0"/>
              </a:spcAft>
              <a:buClr>
                <a:schemeClr val="lt1"/>
              </a:buClr>
              <a:buSzPts val="4400"/>
              <a:buFont typeface="Arial"/>
              <a:buChar char="•"/>
            </a:pPr>
            <a:r>
              <a:rPr b="0" i="0" lang="en-US" sz="4400" u="none" cap="none" strike="noStrike">
                <a:solidFill>
                  <a:schemeClr val="lt1"/>
                </a:solidFill>
                <a:latin typeface="Calibri"/>
                <a:ea typeface="Calibri"/>
                <a:cs typeface="Calibri"/>
                <a:sym typeface="Calibri"/>
              </a:rPr>
              <a:t>Both systems have pros and cons depending on the situation and the user.</a:t>
            </a:r>
            <a:endParaRPr/>
          </a:p>
          <a:p>
            <a:pPr indent="-571500" lvl="0" marL="571500" marR="0" rtl="0" algn="l">
              <a:spcBef>
                <a:spcPts val="0"/>
              </a:spcBef>
              <a:spcAft>
                <a:spcPts val="0"/>
              </a:spcAft>
              <a:buClr>
                <a:schemeClr val="lt1"/>
              </a:buClr>
              <a:buSzPts val="4400"/>
              <a:buFont typeface="Arial"/>
              <a:buChar char="•"/>
            </a:pPr>
            <a:r>
              <a:rPr b="0" i="0" lang="en-US" sz="4400" u="none" cap="none" strike="noStrike">
                <a:solidFill>
                  <a:schemeClr val="lt1"/>
                </a:solidFill>
                <a:latin typeface="Calibri"/>
                <a:ea typeface="Calibri"/>
                <a:cs typeface="Calibri"/>
                <a:sym typeface="Calibri"/>
              </a:rPr>
              <a:t>Grady aims to find a healthy compromise and acknowledge the absolute and relative grading scale for an equitable grading distribution.</a:t>
            </a:r>
            <a:endParaRPr/>
          </a:p>
        </p:txBody>
      </p:sp>
      <p:sp>
        <p:nvSpPr>
          <p:cNvPr id="58" name="Google Shape;58;p1"/>
          <p:cNvSpPr txBox="1"/>
          <p:nvPr/>
        </p:nvSpPr>
        <p:spPr>
          <a:xfrm>
            <a:off x="18893790" y="7816248"/>
            <a:ext cx="9875520" cy="6986528"/>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lt1"/>
              </a:buClr>
              <a:buSzPts val="3200"/>
              <a:buFont typeface="Arial"/>
              <a:buChar char="•"/>
            </a:pPr>
            <a:r>
              <a:rPr b="0" i="0" lang="en-US" sz="3200" u="none" cap="none" strike="noStrike">
                <a:solidFill>
                  <a:schemeClr val="lt1"/>
                </a:solidFill>
                <a:latin typeface="Calibri"/>
                <a:ea typeface="Calibri"/>
                <a:cs typeface="Calibri"/>
                <a:sym typeface="Calibri"/>
              </a:rPr>
              <a:t>The relative grading curve sets a grade distribution after the scores are finalized, allowing for a fairer grading distribution based on the difficulty of the assessment and how your peers did. However, this form of grading can foster unhealthy competition, and it doesn't accurately reflect a student's understanding of the subject.</a:t>
            </a:r>
            <a:endParaRPr/>
          </a:p>
          <a:p>
            <a:pPr indent="-457200" lvl="0" marL="457200" marR="0" rtl="0" algn="l">
              <a:spcBef>
                <a:spcPts val="0"/>
              </a:spcBef>
              <a:spcAft>
                <a:spcPts val="0"/>
              </a:spcAft>
              <a:buClr>
                <a:schemeClr val="lt1"/>
              </a:buClr>
              <a:buSzPts val="3200"/>
              <a:buFont typeface="Arial"/>
              <a:buChar char="•"/>
            </a:pPr>
            <a:r>
              <a:rPr b="0" i="0" lang="en-US" sz="3200" u="none" cap="none" strike="noStrike">
                <a:solidFill>
                  <a:schemeClr val="lt1"/>
                </a:solidFill>
                <a:latin typeface="Calibri"/>
                <a:ea typeface="Calibri"/>
                <a:cs typeface="Calibri"/>
                <a:sym typeface="Calibri"/>
              </a:rPr>
              <a:t>The absolute grading curve predetermines the grading curve, and students obtain their grades based on the curve rather than how their peers performed. This practice allows for consistent scores, eases the calculation process, and reduces competition. However, if the exam is unfair, most examinees would be graded poorly, and the scale is arbitrary.</a:t>
            </a:r>
            <a:endParaRPr/>
          </a:p>
        </p:txBody>
      </p:sp>
      <p:sp>
        <p:nvSpPr>
          <p:cNvPr id="59" name="Google Shape;59;p1"/>
          <p:cNvSpPr txBox="1"/>
          <p:nvPr/>
        </p:nvSpPr>
        <p:spPr>
          <a:xfrm>
            <a:off x="32004000" y="7770626"/>
            <a:ext cx="10813319" cy="6709529"/>
          </a:xfrm>
          <a:prstGeom prst="rect">
            <a:avLst/>
          </a:prstGeom>
          <a:noFill/>
          <a:ln>
            <a:noFill/>
          </a:ln>
        </p:spPr>
        <p:txBody>
          <a:bodyPr anchorCtr="0" anchor="t" bIns="45700" lIns="91425" spcFirstLastPara="1" rIns="91425" wrap="square" tIns="45700">
            <a:spAutoFit/>
          </a:bodyPr>
          <a:lstStyle/>
          <a:p>
            <a:pPr indent="-571500" lvl="0" marL="571500" marR="0" rtl="0" algn="l">
              <a:spcBef>
                <a:spcPts val="0"/>
              </a:spcBef>
              <a:spcAft>
                <a:spcPts val="0"/>
              </a:spcAft>
              <a:buClr>
                <a:schemeClr val="lt1"/>
              </a:buClr>
              <a:buSzPts val="4300"/>
              <a:buFont typeface="Arial"/>
              <a:buChar char="•"/>
            </a:pPr>
            <a:r>
              <a:rPr b="0" i="0" lang="en-US" sz="4300" u="none" cap="none" strike="noStrike">
                <a:solidFill>
                  <a:schemeClr val="lt1"/>
                </a:solidFill>
                <a:latin typeface="Calibri"/>
                <a:ea typeface="Calibri"/>
                <a:cs typeface="Calibri"/>
                <a:sym typeface="Calibri"/>
              </a:rPr>
              <a:t>Create a maneuverable web-based project for the general population to utilize.</a:t>
            </a:r>
            <a:endParaRPr/>
          </a:p>
          <a:p>
            <a:pPr indent="-571500" lvl="0" marL="571500" marR="0" rtl="0" algn="l">
              <a:spcBef>
                <a:spcPts val="0"/>
              </a:spcBef>
              <a:spcAft>
                <a:spcPts val="0"/>
              </a:spcAft>
              <a:buClr>
                <a:schemeClr val="lt1"/>
              </a:buClr>
              <a:buSzPts val="4300"/>
              <a:buFont typeface="Arial"/>
              <a:buChar char="•"/>
            </a:pPr>
            <a:r>
              <a:rPr b="0" i="0" lang="en-US" sz="4300" u="none" cap="none" strike="noStrike">
                <a:solidFill>
                  <a:schemeClr val="lt1"/>
                </a:solidFill>
                <a:latin typeface="Calibri"/>
                <a:ea typeface="Calibri"/>
                <a:cs typeface="Calibri"/>
                <a:sym typeface="Calibri"/>
              </a:rPr>
              <a:t>Software should be able to handle vast inputs quickly and accurately.</a:t>
            </a:r>
            <a:endParaRPr/>
          </a:p>
          <a:p>
            <a:pPr indent="-571500" lvl="0" marL="571500" marR="0" rtl="0" algn="l">
              <a:spcBef>
                <a:spcPts val="0"/>
              </a:spcBef>
              <a:spcAft>
                <a:spcPts val="0"/>
              </a:spcAft>
              <a:buClr>
                <a:schemeClr val="lt1"/>
              </a:buClr>
              <a:buSzPts val="4300"/>
              <a:buFont typeface="Arial"/>
              <a:buChar char="•"/>
            </a:pPr>
            <a:r>
              <a:rPr b="0" i="0" lang="en-US" sz="4300" u="none" cap="none" strike="noStrike">
                <a:solidFill>
                  <a:schemeClr val="lt1"/>
                </a:solidFill>
                <a:latin typeface="Calibri"/>
                <a:ea typeface="Calibri"/>
                <a:cs typeface="Calibri"/>
                <a:sym typeface="Calibri"/>
              </a:rPr>
              <a:t>Software should be able to generate accurate results no matter how unusual the score distribution may be. </a:t>
            </a:r>
            <a:endParaRPr/>
          </a:p>
          <a:p>
            <a:pPr indent="-571500" lvl="0" marL="571500" marR="0" rtl="0" algn="l">
              <a:spcBef>
                <a:spcPts val="0"/>
              </a:spcBef>
              <a:spcAft>
                <a:spcPts val="0"/>
              </a:spcAft>
              <a:buClr>
                <a:schemeClr val="lt1"/>
              </a:buClr>
              <a:buSzPts val="4300"/>
              <a:buFont typeface="Arial"/>
              <a:buChar char="•"/>
            </a:pPr>
            <a:r>
              <a:rPr b="0" i="0" lang="en-US" sz="4300" u="none" cap="none" strike="noStrike">
                <a:solidFill>
                  <a:schemeClr val="lt1"/>
                </a:solidFill>
                <a:latin typeface="Calibri"/>
                <a:ea typeface="Calibri"/>
                <a:cs typeface="Calibri"/>
                <a:sym typeface="Calibri"/>
              </a:rPr>
              <a:t>Improve the front-end design of the web app for an effortless and more fluid user experience.</a:t>
            </a:r>
            <a:endParaRPr/>
          </a:p>
        </p:txBody>
      </p:sp>
      <p:pic>
        <p:nvPicPr>
          <p:cNvPr descr="Graphical user interface, table&#10;&#10;Description automatically generated" id="60" name="Google Shape;60;p1"/>
          <p:cNvPicPr preferRelativeResize="0"/>
          <p:nvPr/>
        </p:nvPicPr>
        <p:blipFill rotWithShape="1">
          <a:blip r:embed="rId3">
            <a:alphaModFix/>
          </a:blip>
          <a:srcRect b="0" l="0" r="0" t="0"/>
          <a:stretch/>
        </p:blipFill>
        <p:spPr>
          <a:xfrm>
            <a:off x="17723119" y="15927512"/>
            <a:ext cx="12183522" cy="8338672"/>
          </a:xfrm>
          <a:prstGeom prst="rect">
            <a:avLst/>
          </a:prstGeom>
          <a:noFill/>
          <a:ln>
            <a:noFill/>
          </a:ln>
        </p:spPr>
      </p:pic>
      <p:pic>
        <p:nvPicPr>
          <p:cNvPr descr="Table&#10;&#10;Description automatically generated" id="61" name="Google Shape;61;p1"/>
          <p:cNvPicPr preferRelativeResize="0"/>
          <p:nvPr/>
        </p:nvPicPr>
        <p:blipFill rotWithShape="1">
          <a:blip r:embed="rId4">
            <a:alphaModFix/>
          </a:blip>
          <a:srcRect b="0" l="0" r="0" t="0"/>
          <a:stretch/>
        </p:blipFill>
        <p:spPr>
          <a:xfrm>
            <a:off x="17723119" y="24390172"/>
            <a:ext cx="12183523" cy="7261240"/>
          </a:xfrm>
          <a:prstGeom prst="rect">
            <a:avLst/>
          </a:prstGeom>
          <a:noFill/>
          <a:ln>
            <a:noFill/>
          </a:ln>
        </p:spPr>
      </p:pic>
      <p:pic>
        <p:nvPicPr>
          <p:cNvPr descr="Logo&#10;&#10;Description automatically generated" id="62" name="Google Shape;62;p1"/>
          <p:cNvPicPr preferRelativeResize="0"/>
          <p:nvPr/>
        </p:nvPicPr>
        <p:blipFill rotWithShape="1">
          <a:blip r:embed="rId5">
            <a:alphaModFix/>
          </a:blip>
          <a:srcRect b="0" l="0" r="0" t="0"/>
          <a:stretch/>
        </p:blipFill>
        <p:spPr>
          <a:xfrm>
            <a:off x="6620651" y="24966676"/>
            <a:ext cx="3011454" cy="3054116"/>
          </a:xfrm>
          <a:prstGeom prst="rect">
            <a:avLst/>
          </a:prstGeom>
          <a:noFill/>
          <a:ln>
            <a:noFill/>
          </a:ln>
        </p:spPr>
      </p:pic>
      <p:pic>
        <p:nvPicPr>
          <p:cNvPr descr="Logo&#10;&#10;Description automatically generated" id="63" name="Google Shape;63;p1"/>
          <p:cNvPicPr preferRelativeResize="0"/>
          <p:nvPr/>
        </p:nvPicPr>
        <p:blipFill rotWithShape="1">
          <a:blip r:embed="rId6">
            <a:alphaModFix/>
          </a:blip>
          <a:srcRect b="0" l="0" r="0" t="0"/>
          <a:stretch/>
        </p:blipFill>
        <p:spPr>
          <a:xfrm>
            <a:off x="10152419" y="24700611"/>
            <a:ext cx="3330692" cy="3430459"/>
          </a:xfrm>
          <a:prstGeom prst="rect">
            <a:avLst/>
          </a:prstGeom>
          <a:noFill/>
          <a:ln>
            <a:noFill/>
          </a:ln>
        </p:spPr>
      </p:pic>
      <p:pic>
        <p:nvPicPr>
          <p:cNvPr descr="Logo&#10;&#10;Description automatically generated" id="64" name="Google Shape;64;p1"/>
          <p:cNvPicPr preferRelativeResize="0"/>
          <p:nvPr/>
        </p:nvPicPr>
        <p:blipFill rotWithShape="1">
          <a:blip r:embed="rId7">
            <a:alphaModFix/>
          </a:blip>
          <a:srcRect b="0" l="0" r="0" t="0"/>
          <a:stretch/>
        </p:blipFill>
        <p:spPr>
          <a:xfrm>
            <a:off x="7523988" y="28215499"/>
            <a:ext cx="4840224" cy="2614855"/>
          </a:xfrm>
          <a:prstGeom prst="rect">
            <a:avLst/>
          </a:prstGeom>
          <a:noFill/>
          <a:ln>
            <a:noFill/>
          </a:ln>
        </p:spPr>
      </p:pic>
      <p:pic>
        <p:nvPicPr>
          <p:cNvPr id="65" name="Google Shape;65;p1"/>
          <p:cNvPicPr preferRelativeResize="0"/>
          <p:nvPr/>
        </p:nvPicPr>
        <p:blipFill rotWithShape="1">
          <a:blip r:embed="rId8">
            <a:alphaModFix/>
          </a:blip>
          <a:srcRect b="0" l="0" r="0" t="0"/>
          <a:stretch/>
        </p:blipFill>
        <p:spPr>
          <a:xfrm>
            <a:off x="14003426" y="24853864"/>
            <a:ext cx="3166928" cy="3166928"/>
          </a:xfrm>
          <a:prstGeom prst="rect">
            <a:avLst/>
          </a:prstGeom>
          <a:noFill/>
          <a:ln>
            <a:noFill/>
          </a:ln>
        </p:spPr>
      </p:pic>
      <p:pic>
        <p:nvPicPr>
          <p:cNvPr descr="Logo, icon&#10;&#10;Description automatically generated with medium confidence" id="66" name="Google Shape;66;p1"/>
          <p:cNvPicPr preferRelativeResize="0"/>
          <p:nvPr/>
        </p:nvPicPr>
        <p:blipFill rotWithShape="1">
          <a:blip r:embed="rId9">
            <a:alphaModFix/>
          </a:blip>
          <a:srcRect b="0" l="0" r="0" t="0"/>
          <a:stretch/>
        </p:blipFill>
        <p:spPr>
          <a:xfrm>
            <a:off x="12691193" y="28020792"/>
            <a:ext cx="2689365" cy="2689365"/>
          </a:xfrm>
          <a:prstGeom prst="rect">
            <a:avLst/>
          </a:prstGeom>
          <a:noFill/>
          <a:ln>
            <a:noFill/>
          </a:ln>
        </p:spPr>
      </p:pic>
      <p:sp>
        <p:nvSpPr>
          <p:cNvPr id="67" name="Google Shape;67;p1"/>
          <p:cNvSpPr txBox="1"/>
          <p:nvPr/>
        </p:nvSpPr>
        <p:spPr>
          <a:xfrm>
            <a:off x="6655820" y="16642905"/>
            <a:ext cx="10337708" cy="6001643"/>
          </a:xfrm>
          <a:prstGeom prst="rect">
            <a:avLst/>
          </a:prstGeom>
          <a:noFill/>
          <a:ln>
            <a:noFill/>
          </a:ln>
        </p:spPr>
        <p:txBody>
          <a:bodyPr anchorCtr="0" anchor="t" bIns="45700" lIns="91425" spcFirstLastPara="1" rIns="91425" wrap="square" tIns="45700">
            <a:spAutoFit/>
          </a:bodyPr>
          <a:lstStyle/>
          <a:p>
            <a:pPr indent="-685800" lvl="0" marL="685800" marR="0" rtl="0" algn="l">
              <a:spcBef>
                <a:spcPts val="0"/>
              </a:spcBef>
              <a:spcAft>
                <a:spcPts val="0"/>
              </a:spcAft>
              <a:buClr>
                <a:schemeClr val="lt1"/>
              </a:buClr>
              <a:buSzPts val="4800"/>
              <a:buFont typeface="Arial"/>
              <a:buChar char="•"/>
            </a:pPr>
            <a:r>
              <a:rPr b="0" i="0" lang="en-US" sz="4800" u="none" cap="none" strike="noStrike">
                <a:solidFill>
                  <a:schemeClr val="lt1"/>
                </a:solidFill>
                <a:latin typeface="Calibri"/>
                <a:ea typeface="Calibri"/>
                <a:cs typeface="Calibri"/>
                <a:sym typeface="Calibri"/>
              </a:rPr>
              <a:t>An object-oriented paradigm was utilized.</a:t>
            </a:r>
            <a:endParaRPr/>
          </a:p>
          <a:p>
            <a:pPr indent="-685800" lvl="0" marL="685800" marR="0" rtl="0" algn="l">
              <a:spcBef>
                <a:spcPts val="0"/>
              </a:spcBef>
              <a:spcAft>
                <a:spcPts val="0"/>
              </a:spcAft>
              <a:buClr>
                <a:schemeClr val="lt1"/>
              </a:buClr>
              <a:buSzPts val="4800"/>
              <a:buFont typeface="Arial"/>
              <a:buChar char="•"/>
            </a:pPr>
            <a:r>
              <a:rPr b="0" i="0" lang="en-US" sz="4800" u="none" cap="none" strike="noStrike">
                <a:solidFill>
                  <a:schemeClr val="lt1"/>
                </a:solidFill>
                <a:latin typeface="Calibri"/>
                <a:ea typeface="Calibri"/>
                <a:cs typeface="Calibri"/>
                <a:sym typeface="Calibri"/>
              </a:rPr>
              <a:t>The system uses PHP for the front and back-end code.</a:t>
            </a:r>
            <a:endParaRPr/>
          </a:p>
          <a:p>
            <a:pPr indent="-685800" lvl="0" marL="685800" marR="0" rtl="0" algn="l">
              <a:spcBef>
                <a:spcPts val="0"/>
              </a:spcBef>
              <a:spcAft>
                <a:spcPts val="0"/>
              </a:spcAft>
              <a:buClr>
                <a:schemeClr val="lt1"/>
              </a:buClr>
              <a:buSzPts val="4800"/>
              <a:buFont typeface="Arial"/>
              <a:buChar char="•"/>
            </a:pPr>
            <a:r>
              <a:rPr b="0" i="0" lang="en-US" sz="4800" u="none" cap="none" strike="noStrike">
                <a:solidFill>
                  <a:schemeClr val="lt1"/>
                </a:solidFill>
                <a:latin typeface="Calibri"/>
                <a:ea typeface="Calibri"/>
                <a:cs typeface="Calibri"/>
                <a:sym typeface="Calibri"/>
              </a:rPr>
              <a:t>The system uses JavaScript and bootstrap for the front-end code.</a:t>
            </a:r>
            <a:endParaRPr/>
          </a:p>
          <a:p>
            <a:pPr indent="-685800" lvl="0" marL="685800" marR="0" rtl="0" algn="l">
              <a:spcBef>
                <a:spcPts val="0"/>
              </a:spcBef>
              <a:spcAft>
                <a:spcPts val="0"/>
              </a:spcAft>
              <a:buClr>
                <a:schemeClr val="lt1"/>
              </a:buClr>
              <a:buSzPts val="4800"/>
              <a:buFont typeface="Arial"/>
              <a:buChar char="•"/>
            </a:pPr>
            <a:r>
              <a:rPr b="0" i="0" lang="en-US" sz="4800" u="none" cap="none" strike="noStrike">
                <a:solidFill>
                  <a:schemeClr val="lt1"/>
                </a:solidFill>
                <a:latin typeface="Calibri"/>
                <a:ea typeface="Calibri"/>
                <a:cs typeface="Calibri"/>
                <a:sym typeface="Calibri"/>
              </a:rPr>
              <a:t>Java is used to calculate and distribute grades through the Grady algorithm.</a:t>
            </a:r>
            <a:endParaRPr/>
          </a:p>
        </p:txBody>
      </p:sp>
      <p:sp>
        <p:nvSpPr>
          <p:cNvPr id="68" name="Google Shape;68;p1"/>
          <p:cNvSpPr txBox="1"/>
          <p:nvPr/>
        </p:nvSpPr>
        <p:spPr>
          <a:xfrm>
            <a:off x="32004000" y="16642905"/>
            <a:ext cx="10580686" cy="67403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3600" u="none" cap="none" strike="noStrike">
                <a:solidFill>
                  <a:schemeClr val="lt1"/>
                </a:solidFill>
                <a:latin typeface="Calibri"/>
                <a:ea typeface="Calibri"/>
                <a:cs typeface="Calibri"/>
                <a:sym typeface="Calibri"/>
              </a:rPr>
              <a:t>The user interacts with Grady through a web app where they input:</a:t>
            </a:r>
            <a:endParaRPr/>
          </a:p>
          <a:p>
            <a:pPr indent="-571500" lvl="0" marL="571500" marR="0" rtl="0" algn="l">
              <a:spcBef>
                <a:spcPts val="0"/>
              </a:spcBef>
              <a:spcAft>
                <a:spcPts val="0"/>
              </a:spcAft>
              <a:buClr>
                <a:schemeClr val="lt1"/>
              </a:buClr>
              <a:buSzPts val="3600"/>
              <a:buFont typeface="Arial"/>
              <a:buChar char="•"/>
            </a:pPr>
            <a:r>
              <a:rPr lang="en-US" sz="3600">
                <a:solidFill>
                  <a:schemeClr val="lt1"/>
                </a:solidFill>
                <a:latin typeface="Calibri"/>
                <a:ea typeface="Calibri"/>
                <a:cs typeface="Calibri"/>
                <a:sym typeface="Calibri"/>
              </a:rPr>
              <a:t>The number of grades</a:t>
            </a:r>
            <a:endParaRPr/>
          </a:p>
          <a:p>
            <a:pPr indent="-571500" lvl="0" marL="571500" marR="0" rtl="0" algn="l">
              <a:spcBef>
                <a:spcPts val="0"/>
              </a:spcBef>
              <a:spcAft>
                <a:spcPts val="0"/>
              </a:spcAft>
              <a:buClr>
                <a:schemeClr val="lt1"/>
              </a:buClr>
              <a:buSzPts val="3600"/>
              <a:buFont typeface="Arial"/>
              <a:buChar char="•"/>
            </a:pPr>
            <a:r>
              <a:rPr lang="en-US" sz="3600">
                <a:solidFill>
                  <a:schemeClr val="lt1"/>
                </a:solidFill>
                <a:latin typeface="Calibri"/>
                <a:ea typeface="Calibri"/>
                <a:cs typeface="Calibri"/>
                <a:sym typeface="Calibri"/>
              </a:rPr>
              <a:t>The number of students</a:t>
            </a:r>
            <a:endParaRPr/>
          </a:p>
          <a:p>
            <a:pPr indent="-571500" lvl="0" marL="571500" marR="0" rtl="0" algn="l">
              <a:spcBef>
                <a:spcPts val="0"/>
              </a:spcBef>
              <a:spcAft>
                <a:spcPts val="0"/>
              </a:spcAft>
              <a:buClr>
                <a:schemeClr val="lt1"/>
              </a:buClr>
              <a:buSzPts val="3600"/>
              <a:buFont typeface="Arial"/>
              <a:buChar char="•"/>
            </a:pPr>
            <a:r>
              <a:rPr lang="en-US" sz="3600">
                <a:solidFill>
                  <a:schemeClr val="lt1"/>
                </a:solidFill>
                <a:latin typeface="Calibri"/>
                <a:ea typeface="Calibri"/>
                <a:cs typeface="Calibri"/>
                <a:sym typeface="Calibri"/>
              </a:rPr>
              <a:t>Which grades will be utilized</a:t>
            </a:r>
            <a:endParaRPr/>
          </a:p>
          <a:p>
            <a:pPr indent="-571500" lvl="0" marL="571500" marR="0" rtl="0" algn="l">
              <a:spcBef>
                <a:spcPts val="0"/>
              </a:spcBef>
              <a:spcAft>
                <a:spcPts val="0"/>
              </a:spcAft>
              <a:buClr>
                <a:schemeClr val="lt1"/>
              </a:buClr>
              <a:buSzPts val="3600"/>
              <a:buFont typeface="Arial"/>
              <a:buChar char="•"/>
            </a:pPr>
            <a:r>
              <a:rPr lang="en-US" sz="3600">
                <a:solidFill>
                  <a:schemeClr val="lt1"/>
                </a:solidFill>
                <a:latin typeface="Calibri"/>
                <a:ea typeface="Calibri"/>
                <a:cs typeface="Calibri"/>
                <a:sym typeface="Calibri"/>
              </a:rPr>
              <a:t>The upper and lower bound of each grade</a:t>
            </a:r>
            <a:endParaRPr/>
          </a:p>
          <a:p>
            <a:pPr indent="-571500" lvl="0" marL="571500" marR="0" rtl="0" algn="l">
              <a:spcBef>
                <a:spcPts val="0"/>
              </a:spcBef>
              <a:spcAft>
                <a:spcPts val="0"/>
              </a:spcAft>
              <a:buClr>
                <a:schemeClr val="lt1"/>
              </a:buClr>
              <a:buSzPts val="3600"/>
              <a:buFont typeface="Arial"/>
              <a:buChar char="•"/>
            </a:pPr>
            <a:r>
              <a:rPr lang="en-US" sz="3600">
                <a:solidFill>
                  <a:schemeClr val="lt1"/>
                </a:solidFill>
                <a:latin typeface="Calibri"/>
                <a:ea typeface="Calibri"/>
                <a:cs typeface="Calibri"/>
                <a:sym typeface="Calibri"/>
              </a:rPr>
              <a:t>The probability of obtaining each grade</a:t>
            </a:r>
            <a:endParaRPr/>
          </a:p>
          <a:p>
            <a:pPr indent="-571500" lvl="0" marL="571500" marR="0" rtl="0" algn="l">
              <a:spcBef>
                <a:spcPts val="0"/>
              </a:spcBef>
              <a:spcAft>
                <a:spcPts val="0"/>
              </a:spcAft>
              <a:buClr>
                <a:schemeClr val="lt1"/>
              </a:buClr>
              <a:buSzPts val="3600"/>
              <a:buFont typeface="Arial"/>
              <a:buChar char="•"/>
            </a:pPr>
            <a:r>
              <a:rPr lang="en-US" sz="3600">
                <a:solidFill>
                  <a:schemeClr val="lt1"/>
                </a:solidFill>
                <a:latin typeface="Calibri"/>
                <a:ea typeface="Calibri"/>
                <a:cs typeface="Calibri"/>
                <a:sym typeface="Calibri"/>
              </a:rPr>
              <a:t>A CSV file containing all the grades to be processed</a:t>
            </a:r>
            <a:endParaRPr/>
          </a:p>
          <a:p>
            <a:pPr indent="0" lvl="0" marL="0" marR="0" rtl="0" algn="l">
              <a:spcBef>
                <a:spcPts val="0"/>
              </a:spcBef>
              <a:spcAft>
                <a:spcPts val="0"/>
              </a:spcAft>
              <a:buNone/>
            </a:pPr>
            <a:r>
              <a:t/>
            </a:r>
            <a:endParaRPr sz="3600">
              <a:solidFill>
                <a:schemeClr val="lt1"/>
              </a:solidFill>
              <a:latin typeface="Calibri"/>
              <a:ea typeface="Calibri"/>
              <a:cs typeface="Calibri"/>
              <a:sym typeface="Calibri"/>
            </a:endParaRPr>
          </a:p>
          <a:p>
            <a:pPr indent="0" lvl="0" marL="0" marR="0" rtl="0" algn="l">
              <a:spcBef>
                <a:spcPts val="0"/>
              </a:spcBef>
              <a:spcAft>
                <a:spcPts val="0"/>
              </a:spcAft>
              <a:buNone/>
            </a:pPr>
            <a:r>
              <a:rPr lang="en-US" sz="3600">
                <a:solidFill>
                  <a:schemeClr val="lt1"/>
                </a:solidFill>
                <a:latin typeface="Calibri"/>
                <a:ea typeface="Calibri"/>
                <a:cs typeface="Calibri"/>
                <a:sym typeface="Calibri"/>
              </a:rPr>
              <a:t>After the input phase is over, the algorithm processes the grades through threading, then displays a table containing the scores and their respective grades.</a:t>
            </a:r>
            <a:endParaRPr/>
          </a:p>
        </p:txBody>
      </p:sp>
      <p:sp>
        <p:nvSpPr>
          <p:cNvPr id="69" name="Google Shape;69;p1"/>
          <p:cNvSpPr txBox="1"/>
          <p:nvPr/>
        </p:nvSpPr>
        <p:spPr>
          <a:xfrm>
            <a:off x="32004000" y="24966676"/>
            <a:ext cx="10580686" cy="618630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400">
                <a:solidFill>
                  <a:schemeClr val="lt1"/>
                </a:solidFill>
                <a:latin typeface="Calibri"/>
                <a:ea typeface="Calibri"/>
                <a:cs typeface="Calibri"/>
                <a:sym typeface="Calibri"/>
              </a:rPr>
              <a:t>Current grading scales, such as the absolute and relative scales, pose many advantages and disadvantages. Grady helps professors and students by providing a fair and balanced grading system. An intuitive and effortless interface allows anyone to use the web app without issue. The Grady algorithm is robust and quick (linear time scaling) to ensure reliability and ease of use.</a:t>
            </a:r>
            <a:endParaRPr/>
          </a:p>
        </p:txBody>
      </p:sp>
      <p:pic>
        <p:nvPicPr>
          <p:cNvPr id="70" name="Google Shape;70;p1"/>
          <p:cNvPicPr preferRelativeResize="0"/>
          <p:nvPr/>
        </p:nvPicPr>
        <p:blipFill>
          <a:blip r:embed="rId10">
            <a:alphaModFix/>
          </a:blip>
          <a:stretch>
            <a:fillRect/>
          </a:stretch>
        </p:blipFill>
        <p:spPr>
          <a:xfrm>
            <a:off x="-484700" y="849425"/>
            <a:ext cx="6527846" cy="367191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