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6" roundtripDataSignature="AMtx7mgzxorSMT8l50VFilsEXao5jkzmA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" name="Google Shape;22;p1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2" type="blank">
  <p:cSld name="BLANK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3"/>
          <p:cNvSpPr txBox="1"/>
          <p:nvPr/>
        </p:nvSpPr>
        <p:spPr>
          <a:xfrm>
            <a:off x="21667030" y="42405828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8;p3"/>
          <p:cNvSpPr/>
          <p:nvPr/>
        </p:nvSpPr>
        <p:spPr>
          <a:xfrm>
            <a:off x="0" y="39892950"/>
            <a:ext cx="32918401" cy="526695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60"/>
              <a:buFont typeface="Arial"/>
              <a:buNone/>
            </a:pPr>
            <a:r>
              <a:t/>
            </a:r>
            <a:endParaRPr b="0" i="0" sz="486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9" name="Google Shape;9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5665" y="41269425"/>
            <a:ext cx="2646812" cy="2272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4">
  <p:cSld name="1_Blank4">
    <p:bg>
      <p:bgPr>
        <a:solidFill>
          <a:srgbClr val="F2F2F2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4"/>
          <p:cNvSpPr txBox="1"/>
          <p:nvPr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12" name="Google Shape;12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1089188"/>
            <a:ext cx="3641448" cy="3126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5"/>
          <p:cNvSpPr txBox="1"/>
          <p:nvPr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5" name="Google Shape;15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96797" y="1016276"/>
            <a:ext cx="3641446" cy="3126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Blank4">
  <p:cSld name="2_Blank4">
    <p:bg>
      <p:bgPr>
        <a:solidFill>
          <a:srgbClr val="F2F2F2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6"/>
          <p:cNvSpPr txBox="1"/>
          <p:nvPr/>
        </p:nvSpPr>
        <p:spPr>
          <a:xfrm>
            <a:off x="21667030" y="42405828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6"/>
          <p:cNvSpPr/>
          <p:nvPr/>
        </p:nvSpPr>
        <p:spPr>
          <a:xfrm>
            <a:off x="0" y="39892950"/>
            <a:ext cx="32918401" cy="526695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60"/>
              <a:buFont typeface="Arial"/>
              <a:buNone/>
            </a:pPr>
            <a:r>
              <a:t/>
            </a:r>
            <a:endParaRPr b="0" i="0" sz="486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19" name="Google Shape;19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45665" y="41267400"/>
            <a:ext cx="2651530" cy="22768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6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3.png"/><Relationship Id="rId10" Type="http://schemas.openxmlformats.org/officeDocument/2006/relationships/image" Target="../media/image11.png"/><Relationship Id="rId13" Type="http://schemas.openxmlformats.org/officeDocument/2006/relationships/image" Target="../media/image17.png"/><Relationship Id="rId1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5" Type="http://schemas.openxmlformats.org/officeDocument/2006/relationships/image" Target="../media/image9.png"/><Relationship Id="rId14" Type="http://schemas.openxmlformats.org/officeDocument/2006/relationships/image" Target="../media/image10.png"/><Relationship Id="rId17" Type="http://schemas.openxmlformats.org/officeDocument/2006/relationships/image" Target="../media/image21.png"/><Relationship Id="rId16" Type="http://schemas.openxmlformats.org/officeDocument/2006/relationships/image" Target="../media/image12.png"/><Relationship Id="rId5" Type="http://schemas.openxmlformats.org/officeDocument/2006/relationships/image" Target="../media/image8.png"/><Relationship Id="rId19" Type="http://schemas.openxmlformats.org/officeDocument/2006/relationships/image" Target="../media/image22.png"/><Relationship Id="rId6" Type="http://schemas.openxmlformats.org/officeDocument/2006/relationships/image" Target="../media/image5.png"/><Relationship Id="rId18" Type="http://schemas.openxmlformats.org/officeDocument/2006/relationships/image" Target="../media/image20.png"/><Relationship Id="rId7" Type="http://schemas.openxmlformats.org/officeDocument/2006/relationships/image" Target="../media/image18.png"/><Relationship Id="rId8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"/>
          <p:cNvSpPr txBox="1"/>
          <p:nvPr/>
        </p:nvSpPr>
        <p:spPr>
          <a:xfrm>
            <a:off x="3669833" y="41169369"/>
            <a:ext cx="25233300" cy="9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Sam Ganzfried</a:t>
            </a:r>
            <a:r>
              <a:rPr b="0" i="1" lang="en-US" sz="30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b="0" i="0" lang="en-US" sz="30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We thank Sam Ganzfried for their assistance and mentorship that we received throughout the senior design project.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1"/>
          <p:cNvSpPr txBox="1"/>
          <p:nvPr/>
        </p:nvSpPr>
        <p:spPr>
          <a:xfrm>
            <a:off x="3272729" y="40482394"/>
            <a:ext cx="659918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1"/>
          <p:cNvSpPr txBox="1"/>
          <p:nvPr/>
        </p:nvSpPr>
        <p:spPr>
          <a:xfrm>
            <a:off x="7504835" y="335034"/>
            <a:ext cx="185166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1" i="0" lang="en-US" sz="5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i="1" lang="en-US" sz="5400">
                <a:solidFill>
                  <a:schemeClr val="lt2"/>
                </a:solidFill>
              </a:rPr>
              <a:t>Spring 2022</a:t>
            </a:r>
            <a:r>
              <a:rPr b="0" i="1" lang="en-US" sz="5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 Capstone I</a:t>
            </a:r>
            <a:r>
              <a:rPr i="1" lang="en-US" sz="5400">
                <a:solidFill>
                  <a:schemeClr val="lt2"/>
                </a:solidFill>
              </a:rPr>
              <a:t>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1"/>
          <p:cNvSpPr txBox="1"/>
          <p:nvPr/>
        </p:nvSpPr>
        <p:spPr>
          <a:xfrm>
            <a:off x="3561485" y="3102761"/>
            <a:ext cx="26403300" cy="30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800"/>
              <a:buFont typeface="Arial"/>
              <a:buNone/>
            </a:pPr>
            <a:r>
              <a:rPr b="1" i="0" lang="en-US" sz="8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Grady – Grading AI System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>
                <a:solidFill>
                  <a:schemeClr val="lt2"/>
                </a:solidFill>
              </a:rPr>
              <a:t>Daniela Alonso</a:t>
            </a:r>
            <a:endParaRPr sz="3500">
              <a:solidFill>
                <a:schemeClr val="lt2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Arial"/>
              <a:buNone/>
            </a:pPr>
            <a:r>
              <a:rPr b="1" lang="en-US" sz="3500">
                <a:solidFill>
                  <a:schemeClr val="lt2"/>
                </a:solidFill>
              </a:rPr>
              <a:t>Product Owner:</a:t>
            </a:r>
            <a:r>
              <a:rPr lang="en-US" sz="3500">
                <a:solidFill>
                  <a:schemeClr val="lt2"/>
                </a:solidFill>
              </a:rPr>
              <a:t>Sam Ganzfried</a:t>
            </a:r>
            <a:endParaRPr sz="3500">
              <a:solidFill>
                <a:schemeClr val="lt2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35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35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Dr. Masoud Sadjadi</a:t>
            </a:r>
            <a:r>
              <a:rPr b="0" i="0" lang="en-US" sz="35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35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"/>
          <p:cNvSpPr txBox="1"/>
          <p:nvPr/>
        </p:nvSpPr>
        <p:spPr>
          <a:xfrm>
            <a:off x="3648713" y="7476365"/>
            <a:ext cx="5406600" cy="6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lang="en-US" sz="4100">
                <a:solidFill>
                  <a:schemeClr val="lt2"/>
                </a:solidFill>
              </a:rPr>
              <a:t>PROJECT/</a:t>
            </a:r>
            <a:r>
              <a:rPr b="1" i="0" lang="en-US" sz="4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1"/>
          <p:cNvSpPr txBox="1"/>
          <p:nvPr/>
        </p:nvSpPr>
        <p:spPr>
          <a:xfrm>
            <a:off x="14051798" y="7470411"/>
            <a:ext cx="540655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1"/>
          <p:cNvSpPr txBox="1"/>
          <p:nvPr/>
        </p:nvSpPr>
        <p:spPr>
          <a:xfrm>
            <a:off x="3648675" y="16367301"/>
            <a:ext cx="5406600" cy="6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1"/>
          <p:cNvSpPr txBox="1"/>
          <p:nvPr/>
        </p:nvSpPr>
        <p:spPr>
          <a:xfrm>
            <a:off x="1050993" y="23602427"/>
            <a:ext cx="10058400" cy="6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SYSTEM / OBJECT DESIGN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1"/>
          <p:cNvSpPr txBox="1"/>
          <p:nvPr/>
        </p:nvSpPr>
        <p:spPr>
          <a:xfrm>
            <a:off x="25249660" y="7149263"/>
            <a:ext cx="5406600" cy="6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1"/>
          <p:cNvSpPr txBox="1"/>
          <p:nvPr/>
        </p:nvSpPr>
        <p:spPr>
          <a:xfrm>
            <a:off x="14391963" y="17415511"/>
            <a:ext cx="5406600" cy="6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1"/>
          <p:cNvSpPr txBox="1"/>
          <p:nvPr/>
        </p:nvSpPr>
        <p:spPr>
          <a:xfrm>
            <a:off x="14051772" y="21512503"/>
            <a:ext cx="5406600" cy="6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1"/>
          <p:cNvSpPr txBox="1"/>
          <p:nvPr/>
        </p:nvSpPr>
        <p:spPr>
          <a:xfrm>
            <a:off x="25361375" y="30675710"/>
            <a:ext cx="5406600" cy="6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TECH USED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" name="Google Shape;3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0595" y="335034"/>
            <a:ext cx="7234240" cy="1395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479888" y="335034"/>
            <a:ext cx="8102215" cy="1200328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1"/>
          <p:cNvSpPr txBox="1"/>
          <p:nvPr/>
        </p:nvSpPr>
        <p:spPr>
          <a:xfrm>
            <a:off x="1322764" y="7501742"/>
            <a:ext cx="10058400" cy="87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683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</a:rPr>
              <a:t>• Two main approaches used by instructors are an absolute grading scale that is divided into brackets or using a curve once all numerical grades are finalized. </a:t>
            </a:r>
            <a:endParaRPr sz="3200">
              <a:solidFill>
                <a:schemeClr val="lt1"/>
              </a:solidFill>
            </a:endParaRPr>
          </a:p>
          <a:p>
            <a:pPr indent="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</a:rPr>
              <a:t>• The Grady system is designed to intelligently take a set of grades and provide a fair distribution to them. </a:t>
            </a:r>
            <a:endParaRPr sz="3200">
              <a:solidFill>
                <a:schemeClr val="lt1"/>
              </a:solidFill>
            </a:endParaRPr>
          </a:p>
          <a:p>
            <a:pPr indent="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</a:rPr>
              <a:t>• The Grady system is an early prototype that is close to a desirable MVP, but there are many features that still need improvements, optimizations and testing.</a:t>
            </a:r>
            <a:endParaRPr sz="3200">
              <a:solidFill>
                <a:schemeClr val="lt1"/>
              </a:solidFill>
            </a:endParaRPr>
          </a:p>
        </p:txBody>
      </p:sp>
      <p:sp>
        <p:nvSpPr>
          <p:cNvPr id="39" name="Google Shape;39;p1"/>
          <p:cNvSpPr txBox="1"/>
          <p:nvPr/>
        </p:nvSpPr>
        <p:spPr>
          <a:xfrm>
            <a:off x="12066070" y="8258442"/>
            <a:ext cx="10058400" cy="87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31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●"/>
            </a:pPr>
            <a:r>
              <a:rPr b="1" lang="en-US" sz="3200">
                <a:solidFill>
                  <a:schemeClr val="lt1"/>
                </a:solidFill>
              </a:rPr>
              <a:t>Inputs</a:t>
            </a:r>
            <a:r>
              <a:rPr lang="en-US" sz="3200">
                <a:solidFill>
                  <a:schemeClr val="lt1"/>
                </a:solidFill>
              </a:rPr>
              <a:t>: number of grades, number of students, number, grade labels, grade lower/higher bounds, prior probability, csv file with </a:t>
            </a:r>
            <a:r>
              <a:rPr lang="en-US" sz="3200">
                <a:solidFill>
                  <a:schemeClr val="lt1"/>
                </a:solidFill>
              </a:rPr>
              <a:t>students’ raw scores</a:t>
            </a:r>
            <a:endParaRPr sz="3200">
              <a:solidFill>
                <a:schemeClr val="lt1"/>
              </a:solidFill>
            </a:endParaRPr>
          </a:p>
          <a:p>
            <a:pPr indent="-431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●"/>
            </a:pPr>
            <a:r>
              <a:rPr b="1" lang="en-US" sz="3200">
                <a:solidFill>
                  <a:schemeClr val="lt1"/>
                </a:solidFill>
              </a:rPr>
              <a:t>Output: </a:t>
            </a:r>
            <a:r>
              <a:rPr lang="en-US" sz="3200">
                <a:solidFill>
                  <a:schemeClr val="lt1"/>
                </a:solidFill>
              </a:rPr>
              <a:t>Table with assigned label grades</a:t>
            </a:r>
            <a:endParaRPr sz="3200">
              <a:solidFill>
                <a:schemeClr val="lt1"/>
              </a:solidFill>
            </a:endParaRPr>
          </a:p>
          <a:p>
            <a:pPr indent="-431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●"/>
            </a:pPr>
            <a:r>
              <a:rPr b="1" lang="en-US" sz="3200">
                <a:solidFill>
                  <a:schemeClr val="lt1"/>
                </a:solidFill>
              </a:rPr>
              <a:t>Algorithm: </a:t>
            </a:r>
            <a:r>
              <a:rPr lang="en-US" sz="3200">
                <a:solidFill>
                  <a:schemeClr val="lt1"/>
                </a:solidFill>
              </a:rPr>
              <a:t> Based on Bayesian Gaussian Mixture Model and Markov Chain Monte Carlo (MCMC) method. Assumes are grades are on a normal distribution. Integrates a Gibbs sampler with the expectation-maximization (EM) algorithm. </a:t>
            </a:r>
            <a:endParaRPr sz="3200">
              <a:solidFill>
                <a:schemeClr val="lt1"/>
              </a:solidFill>
            </a:endParaRPr>
          </a:p>
          <a:p>
            <a:pPr indent="-431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●"/>
            </a:pPr>
            <a:r>
              <a:rPr b="1" lang="en-US" sz="3200">
                <a:solidFill>
                  <a:schemeClr val="lt1"/>
                </a:solidFill>
              </a:rPr>
              <a:t>Webpage: </a:t>
            </a:r>
            <a:r>
              <a:rPr lang="en-US" sz="3200">
                <a:solidFill>
                  <a:schemeClr val="lt1"/>
                </a:solidFill>
              </a:rPr>
              <a:t>Login page, Dashboard page (where user inputs grade information), Results Page (where grade assignments are displayed)</a:t>
            </a:r>
            <a:endParaRPr sz="3200">
              <a:solidFill>
                <a:schemeClr val="lt1"/>
              </a:solidFill>
            </a:endParaRPr>
          </a:p>
        </p:txBody>
      </p:sp>
      <p:sp>
        <p:nvSpPr>
          <p:cNvPr id="40" name="Google Shape;40;p1"/>
          <p:cNvSpPr txBox="1"/>
          <p:nvPr/>
        </p:nvSpPr>
        <p:spPr>
          <a:xfrm>
            <a:off x="1322764" y="17207842"/>
            <a:ext cx="10058400" cy="72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 sz="3200">
                <a:solidFill>
                  <a:schemeClr val="lt1"/>
                </a:solidFill>
              </a:rPr>
              <a:t>Ensure that runtime is efficient and reasonable.</a:t>
            </a:r>
            <a:endParaRPr sz="3200">
              <a:solidFill>
                <a:schemeClr val="lt1"/>
              </a:solidFill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 sz="3200">
                <a:solidFill>
                  <a:schemeClr val="lt1"/>
                </a:solidFill>
              </a:rPr>
              <a:t>Ensure program produces accurate output on a variety of different grade distributions. </a:t>
            </a:r>
            <a:endParaRPr sz="3200">
              <a:solidFill>
                <a:schemeClr val="lt1"/>
              </a:solidFill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 sz="3200">
                <a:solidFill>
                  <a:schemeClr val="lt1"/>
                </a:solidFill>
              </a:rPr>
              <a:t>Create a program that is scalable to large classes with 100 or more students. </a:t>
            </a:r>
            <a:endParaRPr sz="3200">
              <a:solidFill>
                <a:schemeClr val="lt1"/>
              </a:solidFill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 sz="3200">
                <a:solidFill>
                  <a:schemeClr val="lt1"/>
                </a:solidFill>
              </a:rPr>
              <a:t>Implement a web-based version of the program for use by people outside the project.</a:t>
            </a:r>
            <a:endParaRPr sz="3200">
              <a:solidFill>
                <a:schemeClr val="lt1"/>
              </a:solidFill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 sz="3200">
                <a:solidFill>
                  <a:schemeClr val="lt1"/>
                </a:solidFill>
              </a:rPr>
              <a:t>Make user experience more streamlined and easy to use.</a:t>
            </a:r>
            <a:endParaRPr sz="3200">
              <a:solidFill>
                <a:schemeClr val="lt1"/>
              </a:solidFill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lt1"/>
              </a:solidFill>
            </a:endParaRPr>
          </a:p>
        </p:txBody>
      </p:sp>
      <p:sp>
        <p:nvSpPr>
          <p:cNvPr id="41" name="Google Shape;41;p1"/>
          <p:cNvSpPr txBox="1"/>
          <p:nvPr/>
        </p:nvSpPr>
        <p:spPr>
          <a:xfrm>
            <a:off x="12314425" y="18258200"/>
            <a:ext cx="10058400" cy="28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31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 sz="3200">
                <a:solidFill>
                  <a:schemeClr val="lt1"/>
                </a:solidFill>
              </a:rPr>
              <a:t>System uses PHP linking front-end and back-end</a:t>
            </a:r>
            <a:endParaRPr sz="3200">
              <a:solidFill>
                <a:schemeClr val="lt1"/>
              </a:solidFill>
            </a:endParaRPr>
          </a:p>
          <a:p>
            <a:pPr indent="-431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 sz="3200">
                <a:solidFill>
                  <a:schemeClr val="lt1"/>
                </a:solidFill>
              </a:rPr>
              <a:t>Javascript and bootstrap is used for the front-end</a:t>
            </a:r>
            <a:endParaRPr sz="3200">
              <a:solidFill>
                <a:schemeClr val="lt1"/>
              </a:solidFill>
            </a:endParaRPr>
          </a:p>
          <a:p>
            <a:pPr indent="-431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 sz="3200">
                <a:solidFill>
                  <a:schemeClr val="lt1"/>
                </a:solidFill>
              </a:rPr>
              <a:t>Java is for used for implementing algorithm and optimizing assigned grades</a:t>
            </a:r>
            <a:endParaRPr sz="3200">
              <a:solidFill>
                <a:schemeClr val="lt1"/>
              </a:solidFill>
            </a:endParaRPr>
          </a:p>
        </p:txBody>
      </p:sp>
      <p:sp>
        <p:nvSpPr>
          <p:cNvPr id="42" name="Google Shape;42;p1"/>
          <p:cNvSpPr txBox="1"/>
          <p:nvPr/>
        </p:nvSpPr>
        <p:spPr>
          <a:xfrm>
            <a:off x="23122350" y="27839700"/>
            <a:ext cx="9466200" cy="22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Figure </a:t>
            </a:r>
            <a:r>
              <a:rPr lang="en-US" sz="2800">
                <a:solidFill>
                  <a:schemeClr val="lt1"/>
                </a:solidFill>
              </a:rPr>
              <a:t>6</a:t>
            </a:r>
            <a:r>
              <a:rPr b="0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(above) shows how the algorithm generates Gaussian curves that decide what letter to assign to each grade, all grades have a percentage for each letter and the letter with the highest percentage is the one we assigned to the grade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1"/>
          <p:cNvSpPr txBox="1"/>
          <p:nvPr/>
        </p:nvSpPr>
        <p:spPr>
          <a:xfrm>
            <a:off x="23066026" y="14396150"/>
            <a:ext cx="12051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Figure </a:t>
            </a:r>
            <a:r>
              <a:rPr lang="en-US" sz="2800">
                <a:solidFill>
                  <a:schemeClr val="lt1"/>
                </a:solidFill>
              </a:rPr>
              <a:t>4</a:t>
            </a:r>
            <a:r>
              <a:rPr b="0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(above) showcases the web application</a:t>
            </a:r>
            <a:r>
              <a:rPr lang="en-US" sz="2800">
                <a:solidFill>
                  <a:schemeClr val="lt1"/>
                </a:solidFill>
              </a:rPr>
              <a:t>’s dashboard</a:t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1"/>
          <p:cNvSpPr txBox="1"/>
          <p:nvPr/>
        </p:nvSpPr>
        <p:spPr>
          <a:xfrm>
            <a:off x="12042613" y="22535613"/>
            <a:ext cx="10602000" cy="945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Run-time was tested found to be robust and consistent 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Grade Calculations were tested extensively. For the most part results were consistent, but some discrepancies were found.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Improved User Interface allows for a better and smoother experience for the user.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 sz="3200">
                <a:solidFill>
                  <a:schemeClr val="lt1"/>
                </a:solidFill>
              </a:rPr>
              <a:t>Website use PHP sessions and HTML local storage to save user data to avoid doing repetitive tasks.</a:t>
            </a:r>
            <a:endParaRPr sz="3200">
              <a:solidFill>
                <a:schemeClr val="lt1"/>
              </a:solidFill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 sz="3200">
                <a:solidFill>
                  <a:schemeClr val="lt1"/>
                </a:solidFill>
              </a:rPr>
              <a:t>UI provides more Grade Scale options</a:t>
            </a:r>
            <a:endParaRPr sz="3200">
              <a:solidFill>
                <a:schemeClr val="lt1"/>
              </a:solidFill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 sz="3200">
                <a:solidFill>
                  <a:schemeClr val="lt1"/>
                </a:solidFill>
              </a:rPr>
              <a:t>User input is more </a:t>
            </a:r>
            <a:r>
              <a:rPr lang="en-US" sz="3200">
                <a:solidFill>
                  <a:schemeClr val="lt1"/>
                </a:solidFill>
              </a:rPr>
              <a:t>intuitive</a:t>
            </a:r>
            <a:r>
              <a:rPr lang="en-US" sz="3200">
                <a:solidFill>
                  <a:schemeClr val="lt1"/>
                </a:solidFill>
              </a:rPr>
              <a:t> and less error prone</a:t>
            </a:r>
            <a:endParaRPr sz="3200">
              <a:solidFill>
                <a:schemeClr val="lt1"/>
              </a:solidFill>
            </a:endParaRPr>
          </a:p>
          <a:p>
            <a:pPr indent="-431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 sz="3200">
                <a:solidFill>
                  <a:schemeClr val="lt1"/>
                </a:solidFill>
              </a:rPr>
              <a:t>Had hurdles with machine competency to </a:t>
            </a:r>
            <a:r>
              <a:rPr lang="en-US" sz="3200">
                <a:solidFill>
                  <a:schemeClr val="lt1"/>
                </a:solidFill>
              </a:rPr>
              <a:t>due to lack of documentation</a:t>
            </a:r>
            <a:endParaRPr sz="3200">
              <a:solidFill>
                <a:schemeClr val="lt1"/>
              </a:solidFill>
            </a:endParaRPr>
          </a:p>
          <a:p>
            <a:pPr indent="-3683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3605225" y="35147652"/>
            <a:ext cx="2542725" cy="13730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4034281" y="32630647"/>
            <a:ext cx="1684626" cy="1684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9816900" y="36554150"/>
            <a:ext cx="1532023" cy="28013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6969537" y="37295925"/>
            <a:ext cx="1916730" cy="1916728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1"/>
          <p:cNvSpPr txBox="1"/>
          <p:nvPr/>
        </p:nvSpPr>
        <p:spPr>
          <a:xfrm>
            <a:off x="23122373" y="20849000"/>
            <a:ext cx="94662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Figure </a:t>
            </a:r>
            <a:r>
              <a:rPr lang="en-US" sz="2800">
                <a:solidFill>
                  <a:schemeClr val="lt1"/>
                </a:solidFill>
              </a:rPr>
              <a:t>5</a:t>
            </a:r>
            <a:r>
              <a:rPr b="0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(above) showcases the program  on </a:t>
            </a:r>
            <a:r>
              <a:rPr lang="en-US" sz="2800">
                <a:solidFill>
                  <a:schemeClr val="lt1"/>
                </a:solidFill>
              </a:rPr>
              <a:t>the result application </a:t>
            </a:r>
            <a:r>
              <a:rPr b="0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with </a:t>
            </a:r>
            <a:r>
              <a:rPr lang="en-US" sz="2800">
                <a:solidFill>
                  <a:schemeClr val="lt1"/>
                </a:solidFill>
              </a:rPr>
              <a:t>5</a:t>
            </a:r>
            <a:r>
              <a:rPr b="0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students and </a:t>
            </a:r>
            <a:r>
              <a:rPr lang="en-US" sz="2800">
                <a:solidFill>
                  <a:schemeClr val="lt1"/>
                </a:solidFill>
              </a:rPr>
              <a:t>5</a:t>
            </a:r>
            <a:r>
              <a:rPr b="0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grades. </a:t>
            </a:r>
            <a:endParaRPr b="0" i="0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" name="Google Shape;50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4442726" y="21918675"/>
            <a:ext cx="6252125" cy="6073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p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6420299" y="32176045"/>
            <a:ext cx="2542710" cy="25427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9664408" y="32284588"/>
            <a:ext cx="1684626" cy="2376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agram&#10;&#10;Description automatically generated" id="53" name="Google Shape;53;p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347100" y="25197725"/>
            <a:ext cx="9466176" cy="7308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3066025" y="15303112"/>
            <a:ext cx="9005532" cy="5369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23242562" y="8258447"/>
            <a:ext cx="8828998" cy="6042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24034263" y="37353096"/>
            <a:ext cx="1684626" cy="17084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agram&#10;&#10;Description automatically generated" id="57" name="Google Shape;57;p1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11261913" y="31465224"/>
            <a:ext cx="12027627" cy="6688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26963625" y="34991875"/>
            <a:ext cx="1684623" cy="16846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agram&#10;&#10;Description automatically generated" id="59" name="Google Shape;59;p1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1480087" y="34315278"/>
            <a:ext cx="9466174" cy="3681275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"/>
          <p:cNvSpPr txBox="1"/>
          <p:nvPr/>
        </p:nvSpPr>
        <p:spPr>
          <a:xfrm>
            <a:off x="1347100" y="32564875"/>
            <a:ext cx="94662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lt1"/>
                </a:solidFill>
              </a:rPr>
              <a:t>Figure 1 (above) Sequence Diagram representing transfer of information between parties</a:t>
            </a:r>
            <a:endParaRPr sz="2800">
              <a:solidFill>
                <a:schemeClr val="dk1"/>
              </a:solidFill>
            </a:endParaRPr>
          </a:p>
        </p:txBody>
      </p:sp>
      <p:sp>
        <p:nvSpPr>
          <p:cNvPr id="61" name="Google Shape;61;p1"/>
          <p:cNvSpPr txBox="1"/>
          <p:nvPr/>
        </p:nvSpPr>
        <p:spPr>
          <a:xfrm>
            <a:off x="11261925" y="38121350"/>
            <a:ext cx="123432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lt1"/>
                </a:solidFill>
              </a:rPr>
              <a:t>Figure 3 (above) </a:t>
            </a:r>
            <a:r>
              <a:rPr lang="en-US" sz="2800">
                <a:solidFill>
                  <a:schemeClr val="lt1"/>
                </a:solidFill>
              </a:rPr>
              <a:t>Figure 1 Class diagram illustrating how the classes in the program interact with each other</a:t>
            </a:r>
            <a:endParaRPr sz="2800"/>
          </a:p>
        </p:txBody>
      </p:sp>
      <p:sp>
        <p:nvSpPr>
          <p:cNvPr id="62" name="Google Shape;62;p1"/>
          <p:cNvSpPr txBox="1"/>
          <p:nvPr/>
        </p:nvSpPr>
        <p:spPr>
          <a:xfrm>
            <a:off x="1480075" y="38197725"/>
            <a:ext cx="94662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lt1"/>
                </a:solidFill>
              </a:rPr>
              <a:t>Figure 2 (above)  Illustration of design patterns</a:t>
            </a:r>
            <a:endParaRPr sz="2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lt1"/>
              </a:solidFill>
            </a:endParaRPr>
          </a:p>
        </p:txBody>
      </p:sp>
      <p:pic>
        <p:nvPicPr>
          <p:cNvPr id="63" name="Google Shape;63;p1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29664401" y="35072401"/>
            <a:ext cx="1684626" cy="1342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2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