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iqE7cG5vcU9PNym0fxsISu82I6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" name="Google Shape;22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3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3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9" name="Google Shape;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665" y="4126942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4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2" name="Google Shape;1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/>
        </p:nvSpPr>
        <p:spPr>
          <a:xfrm>
            <a:off x="21667030" y="41821397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5" name="Google Shape;15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>
  <p:cSld name="2_Blank4">
    <p:bg>
      <p:bgPr>
        <a:solidFill>
          <a:srgbClr val="F2F2F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6"/>
          <p:cNvSpPr txBox="1"/>
          <p:nvPr/>
        </p:nvSpPr>
        <p:spPr>
          <a:xfrm>
            <a:off x="21667030" y="42405828"/>
            <a:ext cx="10505705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6"/>
          <p:cNvSpPr/>
          <p:nvPr/>
        </p:nvSpPr>
        <p:spPr>
          <a:xfrm>
            <a:off x="0" y="39892950"/>
            <a:ext cx="32918401" cy="526695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60"/>
              <a:buFont typeface="Arial"/>
              <a:buNone/>
            </a:pPr>
            <a:r>
              <a:t/>
            </a:r>
            <a:endParaRPr b="0" i="0" sz="486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19" name="Google Shape;19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5665" y="41267400"/>
            <a:ext cx="2651530" cy="2276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5.png"/><Relationship Id="rId13" Type="http://schemas.openxmlformats.org/officeDocument/2006/relationships/image" Target="../media/image6.png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9" Type="http://schemas.openxmlformats.org/officeDocument/2006/relationships/image" Target="../media/image7.png"/><Relationship Id="rId15" Type="http://schemas.openxmlformats.org/officeDocument/2006/relationships/image" Target="../media/image4.png"/><Relationship Id="rId14" Type="http://schemas.openxmlformats.org/officeDocument/2006/relationships/image" Target="../media/image19.png"/><Relationship Id="rId17" Type="http://schemas.openxmlformats.org/officeDocument/2006/relationships/image" Target="../media/image20.png"/><Relationship Id="rId16" Type="http://schemas.openxmlformats.org/officeDocument/2006/relationships/image" Target="../media/image12.png"/><Relationship Id="rId5" Type="http://schemas.openxmlformats.org/officeDocument/2006/relationships/image" Target="../media/image14.png"/><Relationship Id="rId6" Type="http://schemas.openxmlformats.org/officeDocument/2006/relationships/image" Target="../media/image1.png"/><Relationship Id="rId7" Type="http://schemas.openxmlformats.org/officeDocument/2006/relationships/image" Target="../media/image17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"/>
          <p:cNvSpPr/>
          <p:nvPr/>
        </p:nvSpPr>
        <p:spPr>
          <a:xfrm>
            <a:off x="3233750" y="30171275"/>
            <a:ext cx="6638100" cy="6242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1"/>
          <p:cNvSpPr txBox="1"/>
          <p:nvPr/>
        </p:nvSpPr>
        <p:spPr>
          <a:xfrm>
            <a:off x="3669833" y="41169369"/>
            <a:ext cx="25233300" cy="9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Sam Ganzfried</a:t>
            </a:r>
            <a:r>
              <a:rPr b="0" i="1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b="0" i="0" lang="en-US" sz="3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 thank Sam Ganzfried for their assistance and mentorship that we received throughout the senior design project.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1"/>
          <p:cNvSpPr txBox="1"/>
          <p:nvPr/>
        </p:nvSpPr>
        <p:spPr>
          <a:xfrm>
            <a:off x="3272729" y="40482394"/>
            <a:ext cx="6599183" cy="686976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"/>
          <p:cNvSpPr txBox="1"/>
          <p:nvPr/>
        </p:nvSpPr>
        <p:spPr>
          <a:xfrm>
            <a:off x="7504835" y="335034"/>
            <a:ext cx="185166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1" lang="en-US" sz="5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Spring 2022 Capstone II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/>
          <p:nvPr/>
        </p:nvSpPr>
        <p:spPr>
          <a:xfrm>
            <a:off x="3561485" y="3102761"/>
            <a:ext cx="26403300" cy="30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800"/>
              <a:buFont typeface="Arial"/>
              <a:buNone/>
            </a:pPr>
            <a:r>
              <a:rPr b="1" i="0" lang="en-US" sz="8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Grady – Grading AI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0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Marianna Tejeda</a:t>
            </a:r>
            <a:endParaRPr b="0" i="0" sz="35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2"/>
                </a:solidFill>
              </a:rPr>
              <a:t>Product Owner</a:t>
            </a:r>
            <a:r>
              <a:rPr b="1" lang="en-US" sz="3500">
                <a:solidFill>
                  <a:schemeClr val="lt2"/>
                </a:solidFill>
              </a:rPr>
              <a:t>:</a:t>
            </a:r>
            <a:r>
              <a:rPr b="1" i="1" lang="en-US" sz="3500">
                <a:solidFill>
                  <a:schemeClr val="lt2"/>
                </a:solidFill>
              </a:rPr>
              <a:t> </a:t>
            </a:r>
            <a:r>
              <a:rPr i="1" lang="en-US" sz="3500">
                <a:solidFill>
                  <a:schemeClr val="lt2"/>
                </a:solidFill>
              </a:rPr>
              <a:t>Sam Ganzfried</a:t>
            </a:r>
            <a:endParaRPr sz="35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"/>
          <p:cNvSpPr txBox="1"/>
          <p:nvPr/>
        </p:nvSpPr>
        <p:spPr>
          <a:xfrm>
            <a:off x="3623663" y="7505902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"/>
          <p:cNvSpPr txBox="1"/>
          <p:nvPr/>
        </p:nvSpPr>
        <p:spPr>
          <a:xfrm>
            <a:off x="14051798" y="7470411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"/>
          <p:cNvSpPr txBox="1"/>
          <p:nvPr/>
        </p:nvSpPr>
        <p:spPr>
          <a:xfrm>
            <a:off x="24479913" y="7505901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"/>
          <p:cNvSpPr txBox="1"/>
          <p:nvPr/>
        </p:nvSpPr>
        <p:spPr>
          <a:xfrm>
            <a:off x="22555718" y="16726902"/>
            <a:ext cx="100584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/ 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1"/>
          <p:cNvSpPr txBox="1"/>
          <p:nvPr/>
        </p:nvSpPr>
        <p:spPr>
          <a:xfrm>
            <a:off x="3623685" y="16740950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"/>
          <p:cNvSpPr txBox="1"/>
          <p:nvPr/>
        </p:nvSpPr>
        <p:spPr>
          <a:xfrm>
            <a:off x="14345726" y="16726911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"/>
          <p:cNvSpPr txBox="1"/>
          <p:nvPr/>
        </p:nvSpPr>
        <p:spPr>
          <a:xfrm>
            <a:off x="14345722" y="25757090"/>
            <a:ext cx="5406600" cy="6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27725" lIns="55475" spcFirstLastPara="1" rIns="55475" wrap="square" tIns="27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0595" y="335034"/>
            <a:ext cx="7234240" cy="1395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79888" y="335034"/>
            <a:ext cx="8102215" cy="120032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 txBox="1"/>
          <p:nvPr/>
        </p:nvSpPr>
        <p:spPr>
          <a:xfrm>
            <a:off x="1986289" y="8072155"/>
            <a:ext cx="10058400" cy="79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83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Two main grading approaches used by instructors are an absolute grading scale that is divided into brackets or using a curve once all numerical grades are finalized. Both have their pros and cons.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</a:t>
            </a:r>
            <a:r>
              <a:rPr lang="en-US" sz="3200">
                <a:solidFill>
                  <a:schemeClr val="lt1"/>
                </a:solidFill>
              </a:rPr>
              <a:t>The Grady 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system is designed to intelligently take a set of grades and provide a fair distribution to them</a:t>
            </a:r>
            <a:r>
              <a:rPr lang="en-US" sz="3200">
                <a:solidFill>
                  <a:schemeClr val="lt1"/>
                </a:solidFill>
              </a:rPr>
              <a:t> using data modeling and simulations.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• Curr</a:t>
            </a:r>
            <a:r>
              <a:rPr lang="en-US" sz="3200">
                <a:solidFill>
                  <a:schemeClr val="lt1"/>
                </a:solidFill>
              </a:rPr>
              <a:t>ently 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3200">
                <a:solidFill>
                  <a:schemeClr val="lt1"/>
                </a:solidFill>
              </a:rPr>
              <a:t>n 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early prototype in the alpha stages of its development</a:t>
            </a:r>
            <a:r>
              <a:rPr lang="en-US" sz="3200">
                <a:solidFill>
                  <a:schemeClr val="lt1"/>
                </a:solidFill>
              </a:rPr>
              <a:t> - 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many features need improvements and optimizations.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22762125" y="8866400"/>
            <a:ext cx="9645600" cy="72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Ensure that runtime is efficient and reasonable.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Ensure program produces accurate output on a variety of different grade distributions. 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lt1"/>
                </a:solidFill>
              </a:rPr>
              <a:t>Ensure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that the </a:t>
            </a:r>
            <a:r>
              <a:rPr lang="en-US" sz="3200">
                <a:solidFill>
                  <a:schemeClr val="lt1"/>
                </a:solidFill>
              </a:rPr>
              <a:t>software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is scalable to large classes with 100 or more students. 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lt1"/>
                </a:solidFill>
              </a:rPr>
              <a:t>Make improvements to the 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web-based version of the program for use by people outside the project.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Make user experience more streamlined and easy to use.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"/>
          <p:cNvSpPr txBox="1"/>
          <p:nvPr/>
        </p:nvSpPr>
        <p:spPr>
          <a:xfrm>
            <a:off x="1327270" y="18526777"/>
            <a:ext cx="8829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203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12903473" y="18045496"/>
            <a:ext cx="8829000" cy="57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31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System uses PHP </a:t>
            </a:r>
            <a:r>
              <a:rPr lang="en-US" sz="3200">
                <a:solidFill>
                  <a:schemeClr val="lt1"/>
                </a:solidFill>
              </a:rPr>
              <a:t>to link front-end and back-end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31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Javascript and bootstrap for the front end (</a:t>
            </a:r>
            <a:r>
              <a:rPr lang="en-US" sz="3200">
                <a:solidFill>
                  <a:schemeClr val="lt1"/>
                </a:solidFill>
              </a:rPr>
              <a:t>adding dynamic UI and styling respectively)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Java used for implementing algorithm and optimizing assigned grades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XAMPP to set up a local server </a:t>
            </a:r>
            <a:r>
              <a:rPr lang="en-US" sz="3200">
                <a:solidFill>
                  <a:schemeClr val="lt1"/>
                </a:solidFill>
              </a:rPr>
              <a:t>for testing purposes</a:t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42" name="Google Shape;42;p1"/>
          <p:cNvSpPr txBox="1"/>
          <p:nvPr/>
        </p:nvSpPr>
        <p:spPr>
          <a:xfrm>
            <a:off x="2317050" y="36413675"/>
            <a:ext cx="9396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3 (above)</a:t>
            </a:r>
            <a:r>
              <a:rPr lang="en-US" sz="2600">
                <a:solidFill>
                  <a:schemeClr val="lt1"/>
                </a:solidFill>
              </a:rPr>
              <a:t>: The AI generates 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Gaussian curves </a:t>
            </a:r>
            <a:r>
              <a:rPr lang="en-US" sz="2600">
                <a:solidFill>
                  <a:schemeClr val="lt1"/>
                </a:solidFill>
              </a:rPr>
              <a:t>to 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decide what </a:t>
            </a:r>
            <a:r>
              <a:rPr lang="en-US" sz="2600">
                <a:solidFill>
                  <a:schemeClr val="lt1"/>
                </a:solidFill>
              </a:rPr>
              <a:t>graded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to assign to each </a:t>
            </a:r>
            <a:r>
              <a:rPr lang="en-US" sz="2600">
                <a:solidFill>
                  <a:schemeClr val="lt1"/>
                </a:solidFill>
              </a:rPr>
              <a:t>score. Scores are given a 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percentage for each </a:t>
            </a:r>
            <a:r>
              <a:rPr lang="en-US" sz="2600">
                <a:solidFill>
                  <a:schemeClr val="lt1"/>
                </a:solidFill>
              </a:rPr>
              <a:t>grade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and the </a:t>
            </a:r>
            <a:r>
              <a:rPr lang="en-US" sz="2600">
                <a:solidFill>
                  <a:schemeClr val="lt1"/>
                </a:solidFill>
              </a:rPr>
              <a:t>grade</a:t>
            </a:r>
            <a:r>
              <a:rPr b="0" i="0" lang="en-US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with the highest percentage is the one </a:t>
            </a:r>
            <a:r>
              <a:rPr lang="en-US" sz="2600">
                <a:solidFill>
                  <a:schemeClr val="lt1"/>
                </a:solidFill>
              </a:rPr>
              <a:t>assigned</a:t>
            </a:r>
            <a:r>
              <a:rPr lang="en-US" sz="2600">
                <a:solidFill>
                  <a:schemeClr val="lt1"/>
                </a:solidFill>
              </a:rPr>
              <a:t> to that score.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"/>
          <p:cNvSpPr txBox="1"/>
          <p:nvPr/>
        </p:nvSpPr>
        <p:spPr>
          <a:xfrm>
            <a:off x="2317038" y="23100387"/>
            <a:ext cx="12051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1 (</a:t>
            </a:r>
            <a:r>
              <a:rPr b="0" i="0" lang="en-US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above)</a:t>
            </a:r>
            <a:r>
              <a:rPr lang="en-US" sz="2500">
                <a:solidFill>
                  <a:schemeClr val="lt1"/>
                </a:solidFill>
              </a:rPr>
              <a:t>: </a:t>
            </a:r>
            <a:r>
              <a:rPr lang="en-US" sz="2500">
                <a:solidFill>
                  <a:schemeClr val="lt1"/>
                </a:solidFill>
              </a:rPr>
              <a:t>S</a:t>
            </a:r>
            <a:r>
              <a:rPr b="0" i="0" lang="en-US" sz="2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howcases the web application dashboard</a:t>
            </a:r>
            <a:r>
              <a:rPr b="0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12480500" y="26213875"/>
            <a:ext cx="9966900" cy="116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Grade Calculations were tested extensively. </a:t>
            </a:r>
            <a:r>
              <a:rPr lang="en-US" sz="3200">
                <a:solidFill>
                  <a:schemeClr val="lt1"/>
                </a:solidFill>
              </a:rPr>
              <a:t>The runtime of the algorithm was consistent throughout, but could use some improvements for scalability.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Improved User Interface allows for a better and smoother experience for the user</a:t>
            </a:r>
            <a:r>
              <a:rPr lang="en-US" sz="3200">
                <a:solidFill>
                  <a:schemeClr val="lt1"/>
                </a:solidFill>
              </a:rPr>
              <a:t> by providing more grade options and a </a:t>
            </a:r>
            <a:r>
              <a:rPr lang="en-US" sz="3200">
                <a:solidFill>
                  <a:schemeClr val="lt1"/>
                </a:solidFill>
              </a:rPr>
              <a:t>more responsive UI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Web</a:t>
            </a:r>
            <a:r>
              <a:rPr lang="en-US" sz="3200">
                <a:solidFill>
                  <a:schemeClr val="lt1"/>
                </a:solidFill>
              </a:rPr>
              <a:t> app</a:t>
            </a: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now uses PHP sessions and HTML local storage to </a:t>
            </a:r>
            <a:r>
              <a:rPr lang="en-US" sz="3200">
                <a:solidFill>
                  <a:schemeClr val="lt1"/>
                </a:solidFill>
              </a:rPr>
              <a:t>allow user to edit previous submissions and avoid repetition</a:t>
            </a:r>
            <a:endParaRPr sz="3200">
              <a:solidFill>
                <a:schemeClr val="lt1"/>
              </a:solidFill>
            </a:endParaRPr>
          </a:p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Had hurdles with machine competency to due to lack of documentation, but learned</a:t>
            </a:r>
            <a:r>
              <a:rPr lang="en-US" sz="3200">
                <a:solidFill>
                  <a:schemeClr val="lt1"/>
                </a:solidFill>
              </a:rPr>
              <a:t> effectively enough that future students can make further improvements much more easily.</a:t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271526" y="35399065"/>
            <a:ext cx="3095907" cy="1652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008279" y="28420875"/>
            <a:ext cx="1824620" cy="3297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828292" y="32371865"/>
            <a:ext cx="2076032" cy="2052051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"/>
          <p:cNvSpPr txBox="1"/>
          <p:nvPr/>
        </p:nvSpPr>
        <p:spPr>
          <a:xfrm>
            <a:off x="2364063" y="29027788"/>
            <a:ext cx="90054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en-US" sz="2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Figure 2 (above)</a:t>
            </a:r>
            <a:r>
              <a:rPr lang="en-US" sz="2300">
                <a:solidFill>
                  <a:schemeClr val="lt1"/>
                </a:solidFill>
              </a:rPr>
              <a:t>: Showcases t</a:t>
            </a:r>
            <a:r>
              <a:rPr b="0" i="0" lang="en-US" sz="2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 program running on the web application with an input of 5 students and 5 grades. 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14150" y="30327397"/>
            <a:ext cx="6425651" cy="6242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6210167" y="29010426"/>
            <a:ext cx="2706613" cy="2675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9294051" y="29135180"/>
            <a:ext cx="1622883" cy="22632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52" name="Google Shape;52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2555713" y="17861700"/>
            <a:ext cx="10058400" cy="7765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427075" y="24103463"/>
            <a:ext cx="8251448" cy="4919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2395313" y="17573262"/>
            <a:ext cx="7863321" cy="5381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4224762" y="32357343"/>
            <a:ext cx="2076033" cy="208113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22538838" y="24565088"/>
            <a:ext cx="96456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lt1"/>
                </a:solidFill>
              </a:rPr>
              <a:t>Figure 1 (above)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7" name="Google Shape;57;p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9431828" y="32254582"/>
            <a:ext cx="1824620" cy="180354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"/>
          <p:cNvSpPr txBox="1"/>
          <p:nvPr/>
        </p:nvSpPr>
        <p:spPr>
          <a:xfrm>
            <a:off x="12288775" y="8709425"/>
            <a:ext cx="10058400" cy="79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lt1"/>
                </a:solidFill>
              </a:rPr>
              <a:t>Algorithm:</a:t>
            </a:r>
            <a:endParaRPr sz="3200">
              <a:solidFill>
                <a:schemeClr val="lt1"/>
              </a:solidFill>
            </a:endParaRPr>
          </a:p>
          <a:p>
            <a:pPr indent="-431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○"/>
            </a:pPr>
            <a:r>
              <a:rPr lang="en-US" sz="3200">
                <a:solidFill>
                  <a:schemeClr val="lt1"/>
                </a:solidFill>
              </a:rPr>
              <a:t>Input: desired grade labels, grade intervals for each label and prior probabilities</a:t>
            </a:r>
            <a:endParaRPr sz="3200">
              <a:solidFill>
                <a:schemeClr val="lt1"/>
              </a:solidFill>
            </a:endParaRPr>
          </a:p>
          <a:p>
            <a:pPr indent="-431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○"/>
            </a:pPr>
            <a:r>
              <a:rPr lang="en-US" sz="3200">
                <a:solidFill>
                  <a:schemeClr val="lt1"/>
                </a:solidFill>
              </a:rPr>
              <a:t>Output: each score along with assigned grade </a:t>
            </a:r>
            <a:endParaRPr sz="3200">
              <a:solidFill>
                <a:schemeClr val="lt1"/>
              </a:solidFill>
            </a:endParaRPr>
          </a:p>
          <a:p>
            <a:pPr indent="-4318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○"/>
            </a:pPr>
            <a:r>
              <a:rPr lang="en-US" sz="3200">
                <a:solidFill>
                  <a:schemeClr val="lt1"/>
                </a:solidFill>
              </a:rPr>
              <a:t>Optimization: Uses a Bayesian Gaussian Mixture Model and Markov Chain Monte Carlo (MCMC) method. </a:t>
            </a:r>
            <a:endParaRPr sz="3200">
              <a:solidFill>
                <a:schemeClr val="lt1"/>
              </a:solidFill>
            </a:endParaRPr>
          </a:p>
          <a:p>
            <a:pPr indent="-4318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 sz="3200">
                <a:solidFill>
                  <a:schemeClr val="lt1"/>
                </a:solidFill>
              </a:rPr>
              <a:t>Web application: Login page, dashboard (where inputs are submitted), results page (displays output) </a:t>
            </a:r>
            <a:endParaRPr sz="32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22183800" y="255548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"/>
          <p:cNvSpPr txBox="1"/>
          <p:nvPr/>
        </p:nvSpPr>
        <p:spPr>
          <a:xfrm>
            <a:off x="22650513" y="25654188"/>
            <a:ext cx="98688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lt1"/>
                </a:solidFill>
              </a:rPr>
              <a:t>Figure 4 (above) a UML sequence diagram demonstrating how the software is ran</a:t>
            </a:r>
            <a:endParaRPr sz="2300">
              <a:solidFill>
                <a:schemeClr val="lt1"/>
              </a:solidFill>
            </a:endParaRPr>
          </a:p>
        </p:txBody>
      </p:sp>
      <p:pic>
        <p:nvPicPr>
          <p:cNvPr id="61" name="Google Shape;61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23775750" y="35077002"/>
            <a:ext cx="2289681" cy="1803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9573543" y="34914312"/>
            <a:ext cx="2076032" cy="205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