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4" roundtripDataSignature="AMtx7mhdOOZ5SRd3bHj/fv9bV/yvH4/ON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200"/>
              <a:buFont typeface="Calibri"/>
              <a:buNone/>
            </a:pPr>
            <a:r>
              <a:rPr lang="en-US"/>
              <a:t>GABRIEL -- Introduce teammates, names, mentors. </a:t>
            </a:r>
            <a:endParaRPr/>
          </a:p>
        </p:txBody>
      </p:sp>
      <p:sp>
        <p:nvSpPr>
          <p:cNvPr id="111" name="Google Shape;11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124c0cceb18_0_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g124c0cceb18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12512db7cd8_1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7" name="Google Shape;187;g12512db7cd8_1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24c0cceb18_0_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5" name="Google Shape;195;g124c0cceb18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12512db7cd8_1_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12512db7cd8_1_2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g12512db7cd8_1_26: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12512db7cd8_1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12512db7cd8_1_3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g12512db7cd8_1_3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24c0cceb18_0_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2" name="Google Shape;222;g124c0cceb18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12512db7f73_5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12512db7f73_5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2" name="Google Shape;232;g12512db7f73_5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124c0cceb18_0_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9" name="Google Shape;239;g124c0cceb18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12512db7f7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12512db7f73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12512db7f73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12512db7f73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12512db7f73_0_12: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g12512db7f73_0_12: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2512db7f73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2512db7f73_0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9" name="Google Shape;119;g12512db7f73_0_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276473475a_0_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1276473475a_0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g1276473475a_0_2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276473475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1276473475a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g1276473475a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1276473475a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1276473475a_0_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g1276473475a_0_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1276473475a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1276473475a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g1276473475a_0_15: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276473475a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1276473475a_0_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6" name="Google Shape;156;g1276473475a_0_2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2" name="Google Shape;16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12512db7cd8_1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0" name="Google Shape;170;g12512db7cd8_1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82" name="Shape 82"/>
        <p:cNvGrpSpPr/>
        <p:nvPr/>
      </p:nvGrpSpPr>
      <p:grpSpPr>
        <a:xfrm>
          <a:off x="0" y="0"/>
          <a:ext cx="0" cy="0"/>
          <a:chOff x="0" y="0"/>
          <a:chExt cx="0" cy="0"/>
        </a:xfrm>
      </p:grpSpPr>
      <p:pic>
        <p:nvPicPr>
          <p:cNvPr descr="A close up of a sign&#10;&#10;Description automatically generated" id="83" name="Google Shape;8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84" name="Google Shape;8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5" name="Google Shape;8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87" name="Google Shape;8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88" name="Shape 88"/>
        <p:cNvGrpSpPr/>
        <p:nvPr/>
      </p:nvGrpSpPr>
      <p:grpSpPr>
        <a:xfrm>
          <a:off x="0" y="0"/>
          <a:ext cx="0" cy="0"/>
          <a:chOff x="0" y="0"/>
          <a:chExt cx="0" cy="0"/>
        </a:xfrm>
      </p:grpSpPr>
      <p:sp>
        <p:nvSpPr>
          <p:cNvPr id="89" name="Google Shape;8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90" name="Google Shape;90;p32"/>
          <p:cNvGrpSpPr/>
          <p:nvPr/>
        </p:nvGrpSpPr>
        <p:grpSpPr>
          <a:xfrm>
            <a:off x="5539549" y="745237"/>
            <a:ext cx="522582" cy="530387"/>
            <a:chOff x="5537620" y="745237"/>
            <a:chExt cx="522582" cy="530387"/>
          </a:xfrm>
        </p:grpSpPr>
        <p:sp>
          <p:nvSpPr>
            <p:cNvPr id="91" name="Google Shape;9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 name="Google Shape;9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3" name="Google Shape;93;p32"/>
          <p:cNvGrpSpPr/>
          <p:nvPr/>
        </p:nvGrpSpPr>
        <p:grpSpPr>
          <a:xfrm flipH="1" rot="10800000">
            <a:off x="5539549" y="5593683"/>
            <a:ext cx="522582" cy="530386"/>
            <a:chOff x="5537620" y="745237"/>
            <a:chExt cx="522582" cy="530387"/>
          </a:xfrm>
        </p:grpSpPr>
        <p:sp>
          <p:nvSpPr>
            <p:cNvPr id="94" name="Google Shape;9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5" name="Google Shape;9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6" name="Google Shape;96;p32"/>
          <p:cNvGrpSpPr/>
          <p:nvPr/>
        </p:nvGrpSpPr>
        <p:grpSpPr>
          <a:xfrm>
            <a:off x="11086608" y="745237"/>
            <a:ext cx="522582" cy="530387"/>
            <a:chOff x="11140977" y="745237"/>
            <a:chExt cx="522582" cy="530387"/>
          </a:xfrm>
        </p:grpSpPr>
        <p:sp>
          <p:nvSpPr>
            <p:cNvPr id="97" name="Google Shape;9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8" name="Google Shape;9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grpSp>
        <p:nvGrpSpPr>
          <p:cNvPr id="99" name="Google Shape;99;p32"/>
          <p:cNvGrpSpPr/>
          <p:nvPr/>
        </p:nvGrpSpPr>
        <p:grpSpPr>
          <a:xfrm flipH="1" rot="10800000">
            <a:off x="11086608" y="5593683"/>
            <a:ext cx="522582" cy="530386"/>
            <a:chOff x="11140977" y="745237"/>
            <a:chExt cx="522582" cy="530387"/>
          </a:xfrm>
        </p:grpSpPr>
        <p:sp>
          <p:nvSpPr>
            <p:cNvPr id="100" name="Google Shape;10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01" name="Google Shape;10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02" name="Google Shape;10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103" name="Google Shape;10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104" name="Google Shape;10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05" name="Google Shape;10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08" name="Google Shape;10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22" name="Shape 22"/>
        <p:cNvGrpSpPr/>
        <p:nvPr/>
      </p:nvGrpSpPr>
      <p:grpSpPr>
        <a:xfrm>
          <a:off x="0" y="0"/>
          <a:ext cx="0" cy="0"/>
          <a:chOff x="0" y="0"/>
          <a:chExt cx="0" cy="0"/>
        </a:xfrm>
      </p:grpSpPr>
      <p:sp>
        <p:nvSpPr>
          <p:cNvPr id="23" name="Google Shape;2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4" name="Google Shape;2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25" name="Shape 25"/>
        <p:cNvGrpSpPr/>
        <p:nvPr/>
      </p:nvGrpSpPr>
      <p:grpSpPr>
        <a:xfrm>
          <a:off x="0" y="0"/>
          <a:ext cx="0" cy="0"/>
          <a:chOff x="0" y="0"/>
          <a:chExt cx="0" cy="0"/>
        </a:xfrm>
      </p:grpSpPr>
      <p:sp>
        <p:nvSpPr>
          <p:cNvPr id="26" name="Google Shape;2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27" name="Google Shape;2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8" name="Google Shape;2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1" name="Google Shape;3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32" name="Shape 32"/>
        <p:cNvGrpSpPr/>
        <p:nvPr/>
      </p:nvGrpSpPr>
      <p:grpSpPr>
        <a:xfrm>
          <a:off x="0" y="0"/>
          <a:ext cx="0" cy="0"/>
          <a:chOff x="0" y="0"/>
          <a:chExt cx="0" cy="0"/>
        </a:xfrm>
      </p:grpSpPr>
      <p:sp>
        <p:nvSpPr>
          <p:cNvPr id="33" name="Google Shape;3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34" name="Google Shape;3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35" name="Google Shape;3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6" name="Google Shape;3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7" name="Google Shape;37;p26"/>
          <p:cNvGrpSpPr/>
          <p:nvPr/>
        </p:nvGrpSpPr>
        <p:grpSpPr>
          <a:xfrm>
            <a:off x="3843957" y="582803"/>
            <a:ext cx="7628351" cy="1197932"/>
            <a:chOff x="3840781" y="580943"/>
            <a:chExt cx="7628351" cy="1197932"/>
          </a:xfrm>
        </p:grpSpPr>
        <p:sp>
          <p:nvSpPr>
            <p:cNvPr id="38" name="Google Shape;3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0" name="Google Shape;4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41" name="Google Shape;4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42" name="Google Shape;4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43" name="Shape 43"/>
        <p:cNvGrpSpPr/>
        <p:nvPr/>
      </p:nvGrpSpPr>
      <p:grpSpPr>
        <a:xfrm>
          <a:off x="0" y="0"/>
          <a:ext cx="0" cy="0"/>
          <a:chOff x="0" y="0"/>
          <a:chExt cx="0" cy="0"/>
        </a:xfrm>
      </p:grpSpPr>
      <p:pic>
        <p:nvPicPr>
          <p:cNvPr descr="A picture containing flying, plane, bird&#10;&#10;Description automatically generated" id="44" name="Google Shape;4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45" name="Google Shape;4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46" name="Google Shape;4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47" name="Google Shape;4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48" name="Google Shape;48;p27"/>
          <p:cNvGrpSpPr/>
          <p:nvPr/>
        </p:nvGrpSpPr>
        <p:grpSpPr>
          <a:xfrm>
            <a:off x="3887648" y="438917"/>
            <a:ext cx="7578438" cy="1195570"/>
            <a:chOff x="3884346" y="453875"/>
            <a:chExt cx="7578438" cy="1195570"/>
          </a:xfrm>
        </p:grpSpPr>
        <p:sp>
          <p:nvSpPr>
            <p:cNvPr id="49" name="Google Shape;4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0" name="Google Shape;5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1" name="Google Shape;5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52" name="Google Shape;5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55" name="Shape 55"/>
        <p:cNvGrpSpPr/>
        <p:nvPr/>
      </p:nvGrpSpPr>
      <p:grpSpPr>
        <a:xfrm>
          <a:off x="0" y="0"/>
          <a:ext cx="0" cy="0"/>
          <a:chOff x="0" y="0"/>
          <a:chExt cx="0" cy="0"/>
        </a:xfrm>
      </p:grpSpPr>
      <p:sp>
        <p:nvSpPr>
          <p:cNvPr id="56" name="Google Shape;5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7" name="Google Shape;5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58" name="Google Shape;5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59" name="Google Shape;5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61" name="Google Shape;61;p28"/>
          <p:cNvGrpSpPr/>
          <p:nvPr/>
        </p:nvGrpSpPr>
        <p:grpSpPr>
          <a:xfrm>
            <a:off x="3893905" y="434340"/>
            <a:ext cx="7570949" cy="1059565"/>
            <a:chOff x="3893905" y="434339"/>
            <a:chExt cx="7570949" cy="1059565"/>
          </a:xfrm>
        </p:grpSpPr>
        <p:sp>
          <p:nvSpPr>
            <p:cNvPr id="62" name="Google Shape;6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4" name="Google Shape;6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65" name="Google Shape;6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66" name="Shape 66"/>
        <p:cNvGrpSpPr/>
        <p:nvPr/>
      </p:nvGrpSpPr>
      <p:grpSpPr>
        <a:xfrm>
          <a:off x="0" y="0"/>
          <a:ext cx="0" cy="0"/>
          <a:chOff x="0" y="0"/>
          <a:chExt cx="0" cy="0"/>
        </a:xfrm>
      </p:grpSpPr>
      <p:sp>
        <p:nvSpPr>
          <p:cNvPr id="67" name="Google Shape;6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68" name="Google Shape;6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69" name="Google Shape;6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1" name="Google Shape;71;p29"/>
          <p:cNvSpPr/>
          <p:nvPr>
            <p:ph idx="2" type="pic"/>
          </p:nvPr>
        </p:nvSpPr>
        <p:spPr>
          <a:xfrm flipH="1">
            <a:off x="3632199" y="743802"/>
            <a:ext cx="7976031" cy="5370396"/>
          </a:xfrm>
          <a:prstGeom prst="corner">
            <a:avLst>
              <a:gd fmla="val 57567" name="adj1"/>
              <a:gd fmla="val 95877" name="adj2"/>
            </a:avLst>
          </a:prstGeom>
          <a:noFill/>
          <a:ln>
            <a:noFill/>
          </a:ln>
        </p:spPr>
      </p:sp>
      <p:grpSp>
        <p:nvGrpSpPr>
          <p:cNvPr id="72" name="Google Shape;72;p29"/>
          <p:cNvGrpSpPr/>
          <p:nvPr/>
        </p:nvGrpSpPr>
        <p:grpSpPr>
          <a:xfrm>
            <a:off x="3632200" y="637953"/>
            <a:ext cx="7976031" cy="2393648"/>
            <a:chOff x="3683000" y="638356"/>
            <a:chExt cx="7976031" cy="2393648"/>
          </a:xfrm>
        </p:grpSpPr>
        <p:sp>
          <p:nvSpPr>
            <p:cNvPr id="73" name="Google Shape;7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4" name="Google Shape;7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76" name="Google Shape;7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77" name="Shape 77"/>
        <p:cNvGrpSpPr/>
        <p:nvPr/>
      </p:nvGrpSpPr>
      <p:grpSpPr>
        <a:xfrm>
          <a:off x="0" y="0"/>
          <a:ext cx="0" cy="0"/>
          <a:chOff x="0" y="0"/>
          <a:chExt cx="0" cy="0"/>
        </a:xfrm>
      </p:grpSpPr>
      <p:pic>
        <p:nvPicPr>
          <p:cNvPr descr="A picture containing screenshot&#10;&#10;Description automatically generated" id="78" name="Google Shape;7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79" name="Google Shape;7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1.xml"/><Relationship Id="rId12" Type="http://schemas.openxmlformats.org/officeDocument/2006/relationships/slideLayout" Target="../slideLayouts/slideLayout11.xml"/><Relationship Id="rId1" Type="http://schemas.openxmlformats.org/officeDocument/2006/relationships/image" Target="../media/image10.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7.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6.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2.png"/><Relationship Id="rId4" Type="http://schemas.openxmlformats.org/officeDocument/2006/relationships/image" Target="../media/image15.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
          <p:cNvSpPr txBox="1"/>
          <p:nvPr>
            <p:ph type="title"/>
          </p:nvPr>
        </p:nvSpPr>
        <p:spPr>
          <a:xfrm>
            <a:off x="1603726" y="2766218"/>
            <a:ext cx="89844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115000"/>
              </a:lnSpc>
              <a:spcBef>
                <a:spcPts val="0"/>
              </a:spcBef>
              <a:spcAft>
                <a:spcPts val="0"/>
              </a:spcAft>
              <a:buClr>
                <a:srgbClr val="FFFFFF"/>
              </a:buClr>
              <a:buSzPct val="100000"/>
              <a:buFont typeface="Arial"/>
              <a:buNone/>
            </a:pPr>
            <a:r>
              <a:rPr b="1" lang="en-US" sz="3600">
                <a:solidFill>
                  <a:srgbClr val="FFFFFF"/>
                </a:solidFill>
              </a:rPr>
              <a:t>Knight Foundation School of Computing and Information Sciences</a:t>
            </a:r>
            <a:br>
              <a:rPr b="1" lang="en-US" sz="3600">
                <a:solidFill>
                  <a:srgbClr val="FFFFFF"/>
                </a:solidFill>
              </a:rPr>
            </a:br>
            <a:r>
              <a:rPr i="1" lang="en-US" sz="2700">
                <a:solidFill>
                  <a:srgbClr val="FFFFFF"/>
                </a:solidFill>
              </a:rPr>
              <a:t>Spring 2022 Senior Design Project</a:t>
            </a:r>
            <a:br>
              <a:rPr i="1" lang="en-US" sz="3600">
                <a:solidFill>
                  <a:srgbClr val="FFFFFF"/>
                </a:solidFill>
              </a:rPr>
            </a:br>
            <a:r>
              <a:rPr b="1" i="1" lang="en-US" sz="3100">
                <a:solidFill>
                  <a:srgbClr val="FFFFFF"/>
                </a:solidFill>
              </a:rPr>
              <a:t>Monitoring and mitigating misinformation that disrupts adaptation to climate driven health threats</a:t>
            </a:r>
            <a:endParaRPr sz="3100"/>
          </a:p>
        </p:txBody>
      </p:sp>
      <p:pic>
        <p:nvPicPr>
          <p:cNvPr descr="A picture containing drawing&#10;&#10;Description automatically generated" id="114" name="Google Shape;114;p1"/>
          <p:cNvPicPr preferRelativeResize="0"/>
          <p:nvPr/>
        </p:nvPicPr>
        <p:blipFill rotWithShape="1">
          <a:blip r:embed="rId3">
            <a:alphaModFix/>
          </a:blip>
          <a:srcRect b="0" l="0" r="0" t="0"/>
          <a:stretch/>
        </p:blipFill>
        <p:spPr>
          <a:xfrm>
            <a:off x="3766601" y="957380"/>
            <a:ext cx="4658794" cy="895922"/>
          </a:xfrm>
          <a:prstGeom prst="rect">
            <a:avLst/>
          </a:prstGeom>
          <a:noFill/>
          <a:ln>
            <a:noFill/>
          </a:ln>
        </p:spPr>
      </p:pic>
      <p:sp>
        <p:nvSpPr>
          <p:cNvPr id="115" name="Google Shape;115;p1"/>
          <p:cNvSpPr txBox="1"/>
          <p:nvPr/>
        </p:nvSpPr>
        <p:spPr>
          <a:xfrm>
            <a:off x="177800" y="5136361"/>
            <a:ext cx="9072900" cy="1655700"/>
          </a:xfrm>
          <a:prstGeom prst="rect">
            <a:avLst/>
          </a:prstGeom>
          <a:noFill/>
          <a:ln>
            <a:noFill/>
          </a:ln>
        </p:spPr>
        <p:txBody>
          <a:bodyPr anchorCtr="0" anchor="t" bIns="45700" lIns="91425" spcFirstLastPara="1" rIns="91425" wrap="square" tIns="45700">
            <a:normAutofit fontScale="85000" lnSpcReduction="10000"/>
          </a:bodyPr>
          <a:lstStyle/>
          <a:p>
            <a:pPr indent="0" lvl="0" marL="0" marR="0" rtl="0" algn="l">
              <a:lnSpc>
                <a:spcPct val="115000"/>
              </a:lnSpc>
              <a:spcBef>
                <a:spcPts val="0"/>
              </a:spcBef>
              <a:spcAft>
                <a:spcPts val="0"/>
              </a:spcAft>
              <a:buClr>
                <a:schemeClr val="dk1"/>
              </a:buClr>
              <a:buSzPct val="71895"/>
              <a:buFont typeface="Arial"/>
              <a:buNone/>
            </a:pPr>
            <a:r>
              <a:rPr b="1" i="0" lang="en-US" sz="1800" u="none" cap="none" strike="noStrike">
                <a:solidFill>
                  <a:srgbClr val="FFFFFF"/>
                </a:solidFill>
                <a:latin typeface="Arial"/>
                <a:ea typeface="Arial"/>
                <a:cs typeface="Arial"/>
                <a:sym typeface="Arial"/>
              </a:rPr>
              <a:t>Team member(s): </a:t>
            </a:r>
            <a:r>
              <a:rPr b="0" i="0" lang="en-US" sz="1800" u="none" cap="none" strike="noStrike">
                <a:solidFill>
                  <a:srgbClr val="FFFFFF"/>
                </a:solidFill>
                <a:latin typeface="Arial"/>
                <a:ea typeface="Arial"/>
                <a:cs typeface="Arial"/>
                <a:sym typeface="Arial"/>
              </a:rPr>
              <a:t>Kevin DaSilva, Jesus Fernandez, Santiago Alvarez de Araya, Tyler Nguyen, Zackary Wright, Roberto Lopez-Trigo, Colleene Mccurdy, Augusto Castro, Titus Thomas</a:t>
            </a:r>
            <a:endParaRPr b="0" i="0" sz="1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dk1"/>
              </a:buClr>
              <a:buSzPct val="71895"/>
              <a:buFont typeface="Arial"/>
              <a:buNone/>
            </a:pPr>
            <a:r>
              <a:t/>
            </a:r>
            <a:endParaRPr b="0" i="0" sz="1800" u="none" cap="none" strike="noStrike">
              <a:solidFill>
                <a:srgbClr val="FFFFFF"/>
              </a:solidFill>
              <a:latin typeface="Arial"/>
              <a:ea typeface="Arial"/>
              <a:cs typeface="Arial"/>
              <a:sym typeface="Arial"/>
            </a:endParaRPr>
          </a:p>
          <a:p>
            <a:pPr indent="0" lvl="0" marL="0" marR="0" rtl="0" algn="l">
              <a:lnSpc>
                <a:spcPct val="115000"/>
              </a:lnSpc>
              <a:spcBef>
                <a:spcPts val="0"/>
              </a:spcBef>
              <a:spcAft>
                <a:spcPts val="0"/>
              </a:spcAft>
              <a:buClr>
                <a:schemeClr val="dk1"/>
              </a:buClr>
              <a:buSzPct val="71895"/>
              <a:buFont typeface="Arial"/>
              <a:buNone/>
            </a:pPr>
            <a:r>
              <a:rPr b="1" i="0" lang="en-US" sz="1800" u="none" cap="none" strike="noStrike">
                <a:solidFill>
                  <a:srgbClr val="FFFFFF"/>
                </a:solidFill>
                <a:latin typeface="Arial"/>
                <a:ea typeface="Arial"/>
                <a:cs typeface="Arial"/>
                <a:sym typeface="Arial"/>
              </a:rPr>
              <a:t>Product Owner:</a:t>
            </a:r>
            <a:r>
              <a:rPr b="1" i="1" lang="en-US" sz="1800" u="none" cap="none" strike="noStrike">
                <a:solidFill>
                  <a:srgbClr val="FFFFFF"/>
                </a:solidFill>
                <a:latin typeface="Arial"/>
                <a:ea typeface="Arial"/>
                <a:cs typeface="Arial"/>
                <a:sym typeface="Arial"/>
              </a:rPr>
              <a:t> </a:t>
            </a:r>
            <a:r>
              <a:rPr b="0" i="0" lang="en-US" sz="1800" u="none" cap="none" strike="noStrike">
                <a:solidFill>
                  <a:srgbClr val="FFFFFF"/>
                </a:solidFill>
                <a:latin typeface="Arial"/>
                <a:ea typeface="Arial"/>
                <a:cs typeface="Arial"/>
                <a:sym typeface="Arial"/>
              </a:rPr>
              <a:t> Sam Malloy, Mowafak Allaham, Ayse Lokmanoglu</a:t>
            </a:r>
            <a:endParaRPr b="0" i="0" sz="1800" u="none" cap="none" strike="noStrike">
              <a:solidFill>
                <a:srgbClr val="FFFFFF"/>
              </a:solidFill>
              <a:latin typeface="Arial"/>
              <a:ea typeface="Arial"/>
              <a:cs typeface="Arial"/>
              <a:sym typeface="Arial"/>
            </a:endParaRPr>
          </a:p>
          <a:p>
            <a:pPr indent="0" lvl="0" marL="0" marR="0" rtl="0" algn="l">
              <a:lnSpc>
                <a:spcPct val="115000"/>
              </a:lnSpc>
              <a:spcBef>
                <a:spcPts val="0"/>
              </a:spcBef>
              <a:spcAft>
                <a:spcPts val="0"/>
              </a:spcAft>
              <a:buClr>
                <a:schemeClr val="dk1"/>
              </a:buClr>
              <a:buSzPct val="71895"/>
              <a:buFont typeface="Arial"/>
              <a:buNone/>
            </a:pPr>
            <a:r>
              <a:t/>
            </a:r>
            <a:endParaRPr b="1" i="0" sz="1800" u="none" cap="none" strike="noStrike">
              <a:solidFill>
                <a:srgbClr val="FFFFFF"/>
              </a:solidFill>
              <a:latin typeface="Arial"/>
              <a:ea typeface="Arial"/>
              <a:cs typeface="Arial"/>
              <a:sym typeface="Arial"/>
            </a:endParaRPr>
          </a:p>
          <a:p>
            <a:pPr indent="0" lvl="0" marL="0" marR="0" rtl="0" algn="l">
              <a:lnSpc>
                <a:spcPct val="115000"/>
              </a:lnSpc>
              <a:spcBef>
                <a:spcPts val="0"/>
              </a:spcBef>
              <a:spcAft>
                <a:spcPts val="0"/>
              </a:spcAft>
              <a:buClr>
                <a:schemeClr val="dk1"/>
              </a:buClr>
              <a:buSzPct val="71895"/>
              <a:buFont typeface="Arial"/>
              <a:buNone/>
            </a:pPr>
            <a:r>
              <a:rPr b="1" i="0" lang="en-US" sz="1800" u="none" cap="none" strike="noStrike">
                <a:solidFill>
                  <a:srgbClr val="FFFFFF"/>
                </a:solidFill>
                <a:latin typeface="Arial"/>
                <a:ea typeface="Arial"/>
                <a:cs typeface="Arial"/>
                <a:sym typeface="Arial"/>
              </a:rPr>
              <a:t>Instructor:</a:t>
            </a:r>
            <a:r>
              <a:rPr b="1" i="1" lang="en-US" sz="1800" u="none" cap="none" strike="noStrike">
                <a:solidFill>
                  <a:srgbClr val="FFFFFF"/>
                </a:solidFill>
                <a:latin typeface="Arial"/>
                <a:ea typeface="Arial"/>
                <a:cs typeface="Arial"/>
                <a:sym typeface="Arial"/>
              </a:rPr>
              <a:t> </a:t>
            </a:r>
            <a:r>
              <a:rPr b="0" i="1" lang="en-US" sz="1800" u="none" cap="none" strike="noStrike">
                <a:solidFill>
                  <a:srgbClr val="FFFFFF"/>
                </a:solidFill>
                <a:latin typeface="Arial"/>
                <a:ea typeface="Arial"/>
                <a:cs typeface="Arial"/>
                <a:sym typeface="Arial"/>
              </a:rPr>
              <a:t>Masoud Sadjadi</a:t>
            </a:r>
            <a:endParaRPr b="0" i="0" sz="1800" u="none" cap="none" strike="noStrike">
              <a:solidFill>
                <a:srgbClr val="FFFFFF"/>
              </a:solidFill>
              <a:latin typeface="Arial"/>
              <a:ea typeface="Arial"/>
              <a:cs typeface="Arial"/>
              <a:sym typeface="Arial"/>
            </a:endParaRPr>
          </a:p>
          <a:p>
            <a:pPr indent="0" lvl="0" marL="0" marR="0" rtl="0" algn="l">
              <a:lnSpc>
                <a:spcPct val="90000"/>
              </a:lnSpc>
              <a:spcBef>
                <a:spcPts val="0"/>
              </a:spcBef>
              <a:spcAft>
                <a:spcPts val="0"/>
              </a:spcAft>
              <a:buClr>
                <a:schemeClr val="lt1"/>
              </a:buClr>
              <a:buSzPct val="156862"/>
              <a:buFont typeface="Arial"/>
              <a:buNone/>
            </a:pPr>
            <a:r>
              <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id="180" name="Google Shape;180;g124c0cceb18_0_0"/>
          <p:cNvPicPr preferRelativeResize="0"/>
          <p:nvPr/>
        </p:nvPicPr>
        <p:blipFill rotWithShape="1">
          <a:blip r:embed="rId3">
            <a:alphaModFix/>
          </a:blip>
          <a:srcRect b="0" l="0" r="0" t="0"/>
          <a:stretch/>
        </p:blipFill>
        <p:spPr>
          <a:xfrm>
            <a:off x="627900" y="1892724"/>
            <a:ext cx="5202199" cy="1614800"/>
          </a:xfrm>
          <a:prstGeom prst="rect">
            <a:avLst/>
          </a:prstGeom>
          <a:noFill/>
          <a:ln>
            <a:noFill/>
          </a:ln>
        </p:spPr>
      </p:pic>
      <p:pic>
        <p:nvPicPr>
          <p:cNvPr id="181" name="Google Shape;181;g124c0cceb18_0_0"/>
          <p:cNvPicPr preferRelativeResize="0"/>
          <p:nvPr/>
        </p:nvPicPr>
        <p:blipFill rotWithShape="1">
          <a:blip r:embed="rId4">
            <a:alphaModFix/>
          </a:blip>
          <a:srcRect b="0" l="0" r="0" t="0"/>
          <a:stretch/>
        </p:blipFill>
        <p:spPr>
          <a:xfrm>
            <a:off x="627900" y="3671350"/>
            <a:ext cx="4543850" cy="2112225"/>
          </a:xfrm>
          <a:prstGeom prst="rect">
            <a:avLst/>
          </a:prstGeom>
          <a:noFill/>
          <a:ln>
            <a:noFill/>
          </a:ln>
        </p:spPr>
      </p:pic>
      <p:sp>
        <p:nvSpPr>
          <p:cNvPr id="182" name="Google Shape;182;g124c0cceb18_0_0"/>
          <p:cNvSpPr txBox="1"/>
          <p:nvPr/>
        </p:nvSpPr>
        <p:spPr>
          <a:xfrm>
            <a:off x="6215777" y="1824499"/>
            <a:ext cx="4350623" cy="175124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chemeClr val="lt2"/>
                </a:solidFill>
                <a:latin typeface="Arial"/>
                <a:ea typeface="Arial"/>
                <a:cs typeface="Arial"/>
                <a:sym typeface="Arial"/>
              </a:rPr>
              <a:t>Filter Data function leverages pandas library to filter through large amounts of data.</a:t>
            </a:r>
            <a:endParaRPr/>
          </a:p>
          <a:p>
            <a:pPr indent="0" lvl="0" marL="0" marR="0" rtl="0" algn="l">
              <a:lnSpc>
                <a:spcPct val="100000"/>
              </a:lnSpc>
              <a:spcBef>
                <a:spcPts val="0"/>
              </a:spcBef>
              <a:spcAft>
                <a:spcPts val="0"/>
              </a:spcAft>
              <a:buNone/>
            </a:pPr>
            <a:r>
              <a:t/>
            </a:r>
            <a:endParaRPr b="0" i="0" sz="1400" u="none" cap="none" strike="noStrike">
              <a:solidFill>
                <a:schemeClr val="lt2"/>
              </a:solidFill>
              <a:latin typeface="Arial"/>
              <a:ea typeface="Arial"/>
              <a:cs typeface="Arial"/>
              <a:sym typeface="Arial"/>
            </a:endParaRPr>
          </a:p>
          <a:p>
            <a:pPr indent="-323850" lvl="0" marL="457200" marR="0" rtl="0" algn="l">
              <a:lnSpc>
                <a:spcPct val="90000"/>
              </a:lnSpc>
              <a:spcBef>
                <a:spcPts val="0"/>
              </a:spcBef>
              <a:spcAft>
                <a:spcPts val="0"/>
              </a:spcAft>
              <a:buClr>
                <a:srgbClr val="000000"/>
              </a:buClr>
              <a:buSzPts val="1500"/>
              <a:buFont typeface="Courier New"/>
              <a:buChar char="o"/>
            </a:pPr>
            <a:r>
              <a:rPr b="0" i="0" lang="en-US" sz="1400" u="none" cap="none" strike="noStrike">
                <a:solidFill>
                  <a:schemeClr val="lt2"/>
                </a:solidFill>
                <a:latin typeface="Arial"/>
                <a:ea typeface="Arial"/>
                <a:cs typeface="Arial"/>
                <a:sym typeface="Arial"/>
              </a:rPr>
              <a:t>splice data by wanted arrays</a:t>
            </a:r>
            <a:endParaRPr/>
          </a:p>
          <a:p>
            <a:pPr indent="-323850" lvl="0" marL="457200" marR="0" rtl="0" algn="l">
              <a:lnSpc>
                <a:spcPct val="90000"/>
              </a:lnSpc>
              <a:spcBef>
                <a:spcPts val="0"/>
              </a:spcBef>
              <a:spcAft>
                <a:spcPts val="0"/>
              </a:spcAft>
              <a:buClr>
                <a:srgbClr val="000000"/>
              </a:buClr>
              <a:buSzPts val="1500"/>
              <a:buFont typeface="Courier New"/>
              <a:buChar char="o"/>
            </a:pPr>
            <a:r>
              <a:rPr b="0" i="0" lang="en-US" sz="1400" u="none" cap="none" strike="noStrike">
                <a:solidFill>
                  <a:schemeClr val="lt2"/>
                </a:solidFill>
                <a:latin typeface="Arial"/>
                <a:ea typeface="Arial"/>
                <a:cs typeface="Arial"/>
                <a:sym typeface="Arial"/>
              </a:rPr>
              <a:t>sort by column</a:t>
            </a:r>
            <a:endParaRPr/>
          </a:p>
          <a:p>
            <a:pPr indent="-323850" lvl="0" marL="457200" marR="0" rtl="0" algn="l">
              <a:lnSpc>
                <a:spcPct val="90000"/>
              </a:lnSpc>
              <a:spcBef>
                <a:spcPts val="0"/>
              </a:spcBef>
              <a:spcAft>
                <a:spcPts val="0"/>
              </a:spcAft>
              <a:buClr>
                <a:srgbClr val="000000"/>
              </a:buClr>
              <a:buSzPts val="1500"/>
              <a:buFont typeface="Courier New"/>
              <a:buChar char="o"/>
            </a:pPr>
            <a:r>
              <a:rPr b="0" i="0" lang="en-US" sz="1400" u="none" cap="none" strike="noStrike">
                <a:solidFill>
                  <a:schemeClr val="lt2"/>
                </a:solidFill>
                <a:latin typeface="Arial"/>
                <a:ea typeface="Arial"/>
                <a:cs typeface="Arial"/>
                <a:sym typeface="Arial"/>
              </a:rPr>
              <a:t>divider is the percentage of the data wanted.</a:t>
            </a:r>
            <a:endParaRPr/>
          </a:p>
          <a:p>
            <a:pPr indent="0" lvl="0" marL="0" marR="0" rtl="0" algn="l">
              <a:lnSpc>
                <a:spcPct val="100000"/>
              </a:lnSpc>
              <a:spcBef>
                <a:spcPts val="0"/>
              </a:spcBef>
              <a:spcAft>
                <a:spcPts val="0"/>
              </a:spcAft>
              <a:buNone/>
            </a:pPr>
            <a:r>
              <a:t/>
            </a:r>
            <a:endParaRPr b="0" i="0" sz="14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183" name="Google Shape;183;g124c0cceb18_0_0"/>
          <p:cNvSpPr txBox="1"/>
          <p:nvPr>
            <p:ph type="title"/>
          </p:nvPr>
        </p:nvSpPr>
        <p:spPr>
          <a:xfrm>
            <a:off x="936191" y="393062"/>
            <a:ext cx="3220864" cy="76706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184" name="Google Shape;184;g124c0cceb18_0_0"/>
          <p:cNvSpPr txBox="1"/>
          <p:nvPr/>
        </p:nvSpPr>
        <p:spPr>
          <a:xfrm>
            <a:off x="6392333" y="3877733"/>
            <a:ext cx="4724400" cy="73866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chemeClr val="lt2"/>
                </a:solidFill>
                <a:latin typeface="Arial"/>
                <a:ea typeface="Arial"/>
                <a:cs typeface="Arial"/>
                <a:sym typeface="Arial"/>
              </a:rPr>
              <a:t>Bottom functions create a list of sets to be used for the dropdown menus. The options can easily be larger than 200 entries. Automation is the focus here.</a:t>
            </a:r>
            <a:endParaRPr b="0" i="0" sz="1400" u="none" cap="none" strike="noStrike">
              <a:solidFill>
                <a:schemeClr val="lt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g12512db7cd8_1_15"/>
          <p:cNvSpPr txBox="1"/>
          <p:nvPr>
            <p:ph type="title"/>
          </p:nvPr>
        </p:nvSpPr>
        <p:spPr>
          <a:xfrm>
            <a:off x="902325" y="126362"/>
            <a:ext cx="3220800" cy="767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190" name="Google Shape;190;g12512db7cd8_1_15"/>
          <p:cNvSpPr txBox="1"/>
          <p:nvPr/>
        </p:nvSpPr>
        <p:spPr>
          <a:xfrm>
            <a:off x="787800" y="1392925"/>
            <a:ext cx="2834400" cy="3755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DCDDDE"/>
                </a:solidFill>
                <a:latin typeface="Arial"/>
                <a:ea typeface="Arial"/>
                <a:cs typeface="Arial"/>
                <a:sym typeface="Arial"/>
              </a:rPr>
              <a:t>Application that filters dataframe by time, groups by source and engagement.</a:t>
            </a:r>
            <a:endParaRPr b="0" i="0" sz="1400" u="none" cap="none" strike="noStrike">
              <a:solidFill>
                <a:srgbClr val="DCDDDE"/>
              </a:solidFill>
              <a:latin typeface="Arial"/>
              <a:ea typeface="Arial"/>
              <a:cs typeface="Arial"/>
              <a:sym typeface="Aria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This function is called every time the graph is interacted with to regenerate the graph. </a:t>
            </a:r>
            <a:endParaRPr>
              <a:solidFill>
                <a:srgbClr val="DCDDDE"/>
              </a:solidFil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The graph will take into account the time selected the, filter by that time, and then further filtered by the sources selected. The final dataframe is then compared to a reference table of MBFC labels to generate the colors.</a:t>
            </a:r>
            <a:endParaRPr>
              <a:solidFill>
                <a:srgbClr val="DCDDDE"/>
              </a:solidFill>
            </a:endParaRPr>
          </a:p>
          <a:p>
            <a:pPr indent="0" lvl="0" marL="0" marR="0" rtl="0" algn="ctr">
              <a:lnSpc>
                <a:spcPct val="100000"/>
              </a:lnSpc>
              <a:spcBef>
                <a:spcPts val="0"/>
              </a:spcBef>
              <a:spcAft>
                <a:spcPts val="0"/>
              </a:spcAft>
              <a:buNone/>
            </a:pPr>
            <a:r>
              <a:t/>
            </a:r>
            <a:endParaRPr>
              <a:solidFill>
                <a:srgbClr val="DCDDDE"/>
              </a:solidFill>
            </a:endParaRPr>
          </a:p>
          <a:p>
            <a:pPr indent="0" lvl="0" marL="0" marR="0" rtl="0" algn="ctr">
              <a:lnSpc>
                <a:spcPct val="100000"/>
              </a:lnSpc>
              <a:spcBef>
                <a:spcPts val="0"/>
              </a:spcBef>
              <a:spcAft>
                <a:spcPts val="0"/>
              </a:spcAft>
              <a:buNone/>
            </a:pPr>
            <a:r>
              <a:t/>
            </a:r>
            <a:endParaRPr>
              <a:solidFill>
                <a:srgbClr val="DCDDDE"/>
              </a:solidFill>
            </a:endParaRPr>
          </a:p>
        </p:txBody>
      </p:sp>
      <p:sp>
        <p:nvSpPr>
          <p:cNvPr id="191" name="Google Shape;191;g12512db7cd8_1_15"/>
          <p:cNvSpPr txBox="1"/>
          <p:nvPr/>
        </p:nvSpPr>
        <p:spPr>
          <a:xfrm>
            <a:off x="5282777" y="808864"/>
            <a:ext cx="34167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600" u="none" cap="none" strike="noStrike">
                <a:solidFill>
                  <a:srgbClr val="DCDDDE"/>
                </a:solidFill>
                <a:latin typeface="Arial"/>
                <a:ea typeface="Arial"/>
                <a:cs typeface="Arial"/>
                <a:sym typeface="Arial"/>
              </a:rPr>
              <a:t>Filtering dataframe interactive menu</a:t>
            </a:r>
            <a:endParaRPr b="1" i="1" sz="1600" u="none" cap="none" strike="noStrike">
              <a:solidFill>
                <a:srgbClr val="000000"/>
              </a:solidFill>
              <a:latin typeface="Arial"/>
              <a:ea typeface="Arial"/>
              <a:cs typeface="Arial"/>
              <a:sym typeface="Arial"/>
            </a:endParaRPr>
          </a:p>
        </p:txBody>
      </p:sp>
      <p:pic>
        <p:nvPicPr>
          <p:cNvPr id="192" name="Google Shape;192;g12512db7cd8_1_15"/>
          <p:cNvPicPr preferRelativeResize="0"/>
          <p:nvPr/>
        </p:nvPicPr>
        <p:blipFill>
          <a:blip r:embed="rId3">
            <a:alphaModFix/>
          </a:blip>
          <a:stretch>
            <a:fillRect/>
          </a:stretch>
        </p:blipFill>
        <p:spPr>
          <a:xfrm>
            <a:off x="3960725" y="1417676"/>
            <a:ext cx="7579049" cy="40226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124c0cceb18_0_25"/>
          <p:cNvSpPr txBox="1"/>
          <p:nvPr>
            <p:ph type="title"/>
          </p:nvPr>
        </p:nvSpPr>
        <p:spPr>
          <a:xfrm>
            <a:off x="902325" y="126362"/>
            <a:ext cx="3220864" cy="76706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198" name="Google Shape;198;g124c0cceb18_0_25"/>
          <p:cNvSpPr txBox="1"/>
          <p:nvPr/>
        </p:nvSpPr>
        <p:spPr>
          <a:xfrm>
            <a:off x="4661075" y="4250350"/>
            <a:ext cx="6471300" cy="2247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DCDDDE"/>
                </a:solidFill>
                <a:latin typeface="Arial"/>
                <a:ea typeface="Arial"/>
                <a:cs typeface="Arial"/>
                <a:sym typeface="Arial"/>
              </a:rPr>
              <a:t>Application that filters dataframe by time, groups by source and engagement.</a:t>
            </a:r>
            <a:endParaRPr b="0" i="0" sz="1400" u="none" cap="none" strike="noStrike">
              <a:solidFill>
                <a:srgbClr val="DCDDDE"/>
              </a:solidFill>
              <a:latin typeface="Arial"/>
              <a:ea typeface="Arial"/>
              <a:cs typeface="Arial"/>
              <a:sym typeface="Aria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This function is called every time the graph is interacted with to </a:t>
            </a:r>
            <a:r>
              <a:rPr lang="en-US">
                <a:solidFill>
                  <a:srgbClr val="DCDDDE"/>
                </a:solidFill>
              </a:rPr>
              <a:t>regenerate</a:t>
            </a:r>
            <a:r>
              <a:rPr lang="en-US">
                <a:solidFill>
                  <a:srgbClr val="DCDDDE"/>
                </a:solidFill>
              </a:rPr>
              <a:t> the graph. </a:t>
            </a:r>
            <a:endParaRPr>
              <a:solidFill>
                <a:srgbClr val="DCDDDE"/>
              </a:solidFil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The graph will take into account the time selected the, filter by that time, and then further filtered by the sources selected. The final dataframe is then compared to a reference table of MBFC labels to generate the colors.</a:t>
            </a:r>
            <a:endParaRPr>
              <a:solidFill>
                <a:srgbClr val="DCDDDE"/>
              </a:solidFill>
            </a:endParaRPr>
          </a:p>
          <a:p>
            <a:pPr indent="0" lvl="0" marL="0" marR="0" rtl="0" algn="ctr">
              <a:lnSpc>
                <a:spcPct val="100000"/>
              </a:lnSpc>
              <a:spcBef>
                <a:spcPts val="0"/>
              </a:spcBef>
              <a:spcAft>
                <a:spcPts val="0"/>
              </a:spcAft>
              <a:buNone/>
            </a:pPr>
            <a:r>
              <a:t/>
            </a:r>
            <a:endParaRPr>
              <a:solidFill>
                <a:srgbClr val="DCDDDE"/>
              </a:solidFill>
            </a:endParaRPr>
          </a:p>
          <a:p>
            <a:pPr indent="0" lvl="0" marL="0" marR="0" rtl="0" algn="ctr">
              <a:lnSpc>
                <a:spcPct val="100000"/>
              </a:lnSpc>
              <a:spcBef>
                <a:spcPts val="0"/>
              </a:spcBef>
              <a:spcAft>
                <a:spcPts val="0"/>
              </a:spcAft>
              <a:buNone/>
            </a:pPr>
            <a:r>
              <a:t/>
            </a:r>
            <a:endParaRPr>
              <a:solidFill>
                <a:srgbClr val="DCDDDE"/>
              </a:solidFill>
            </a:endParaRPr>
          </a:p>
        </p:txBody>
      </p:sp>
      <p:sp>
        <p:nvSpPr>
          <p:cNvPr id="199" name="Google Shape;199;g124c0cceb18_0_25"/>
          <p:cNvSpPr txBox="1"/>
          <p:nvPr/>
        </p:nvSpPr>
        <p:spPr>
          <a:xfrm>
            <a:off x="5282775" y="637052"/>
            <a:ext cx="4181100" cy="338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1600" u="none" cap="none" strike="noStrike">
                <a:solidFill>
                  <a:srgbClr val="DCDDDE"/>
                </a:solidFill>
                <a:latin typeface="Arial"/>
                <a:ea typeface="Arial"/>
                <a:cs typeface="Arial"/>
                <a:sym typeface="Arial"/>
              </a:rPr>
              <a:t>Filtering dataframe interactive menu</a:t>
            </a:r>
            <a:endParaRPr b="1" i="1" sz="1600" u="none" cap="none" strike="noStrike">
              <a:solidFill>
                <a:srgbClr val="000000"/>
              </a:solidFill>
              <a:latin typeface="Arial"/>
              <a:ea typeface="Arial"/>
              <a:cs typeface="Arial"/>
              <a:sym typeface="Arial"/>
            </a:endParaRPr>
          </a:p>
        </p:txBody>
      </p:sp>
      <p:pic>
        <p:nvPicPr>
          <p:cNvPr id="200" name="Google Shape;200;g124c0cceb18_0_25"/>
          <p:cNvPicPr preferRelativeResize="0"/>
          <p:nvPr/>
        </p:nvPicPr>
        <p:blipFill>
          <a:blip r:embed="rId3">
            <a:alphaModFix/>
          </a:blip>
          <a:stretch>
            <a:fillRect/>
          </a:stretch>
        </p:blipFill>
        <p:spPr>
          <a:xfrm>
            <a:off x="4661075" y="1086250"/>
            <a:ext cx="6744514" cy="3164100"/>
          </a:xfrm>
          <a:prstGeom prst="rect">
            <a:avLst/>
          </a:prstGeom>
          <a:noFill/>
          <a:ln>
            <a:noFill/>
          </a:ln>
        </p:spPr>
      </p:pic>
      <p:pic>
        <p:nvPicPr>
          <p:cNvPr id="201" name="Google Shape;201;g124c0cceb18_0_25"/>
          <p:cNvPicPr preferRelativeResize="0"/>
          <p:nvPr/>
        </p:nvPicPr>
        <p:blipFill rotWithShape="1">
          <a:blip r:embed="rId4">
            <a:alphaModFix/>
          </a:blip>
          <a:srcRect b="0" l="0" r="8105" t="0"/>
          <a:stretch/>
        </p:blipFill>
        <p:spPr>
          <a:xfrm>
            <a:off x="219425" y="1086250"/>
            <a:ext cx="4181100" cy="421102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g12512db7cd8_1_26"/>
          <p:cNvSpPr txBox="1"/>
          <p:nvPr>
            <p:ph idx="1" type="body"/>
          </p:nvPr>
        </p:nvSpPr>
        <p:spPr>
          <a:xfrm>
            <a:off x="511550" y="2018750"/>
            <a:ext cx="3163200" cy="30195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1700"/>
              <a:t>This map represents the disaster declarations that have happened in each state. When hovering over a state. The incident count is shown.</a:t>
            </a:r>
            <a:endParaRPr sz="1700"/>
          </a:p>
          <a:p>
            <a:pPr indent="0" lvl="0" marL="0" rtl="0" algn="l">
              <a:spcBef>
                <a:spcPts val="1000"/>
              </a:spcBef>
              <a:spcAft>
                <a:spcPts val="0"/>
              </a:spcAft>
              <a:buNone/>
            </a:pPr>
            <a:r>
              <a:rPr lang="en-US" sz="1700"/>
              <a:t>An additional graph shows a comparison of the states by hurricane incident count.</a:t>
            </a:r>
            <a:endParaRPr sz="1700"/>
          </a:p>
        </p:txBody>
      </p:sp>
      <p:sp>
        <p:nvSpPr>
          <p:cNvPr id="208" name="Google Shape;208;g12512db7cd8_1_26"/>
          <p:cNvSpPr txBox="1"/>
          <p:nvPr>
            <p:ph type="title"/>
          </p:nvPr>
        </p:nvSpPr>
        <p:spPr>
          <a:xfrm>
            <a:off x="258700" y="186150"/>
            <a:ext cx="4451700" cy="8160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Code Breakdown</a:t>
            </a:r>
            <a:endParaRPr/>
          </a:p>
        </p:txBody>
      </p:sp>
      <p:pic>
        <p:nvPicPr>
          <p:cNvPr id="209" name="Google Shape;209;g12512db7cd8_1_26"/>
          <p:cNvPicPr preferRelativeResize="0"/>
          <p:nvPr/>
        </p:nvPicPr>
        <p:blipFill>
          <a:blip r:embed="rId3">
            <a:alphaModFix/>
          </a:blip>
          <a:stretch>
            <a:fillRect/>
          </a:stretch>
        </p:blipFill>
        <p:spPr>
          <a:xfrm>
            <a:off x="4395425" y="1002138"/>
            <a:ext cx="7620173" cy="3215799"/>
          </a:xfrm>
          <a:prstGeom prst="rect">
            <a:avLst/>
          </a:prstGeom>
          <a:noFill/>
          <a:ln>
            <a:noFill/>
          </a:ln>
        </p:spPr>
      </p:pic>
      <p:pic>
        <p:nvPicPr>
          <p:cNvPr id="210" name="Google Shape;210;g12512db7cd8_1_26"/>
          <p:cNvPicPr preferRelativeResize="0"/>
          <p:nvPr/>
        </p:nvPicPr>
        <p:blipFill rotWithShape="1">
          <a:blip r:embed="rId4">
            <a:alphaModFix/>
          </a:blip>
          <a:srcRect b="0" l="7563" r="8677" t="0"/>
          <a:stretch/>
        </p:blipFill>
        <p:spPr>
          <a:xfrm>
            <a:off x="4876737" y="4338400"/>
            <a:ext cx="6657552" cy="2218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g12512db7cd8_1_34"/>
          <p:cNvSpPr txBox="1"/>
          <p:nvPr>
            <p:ph idx="1" type="body"/>
          </p:nvPr>
        </p:nvSpPr>
        <p:spPr>
          <a:xfrm>
            <a:off x="883200" y="5321750"/>
            <a:ext cx="8752200" cy="8160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sz="1700"/>
              <a:t>The code used to create the map. </a:t>
            </a:r>
            <a:endParaRPr sz="1700"/>
          </a:p>
          <a:p>
            <a:pPr indent="0" lvl="0" marL="0" rtl="0" algn="l">
              <a:spcBef>
                <a:spcPts val="1000"/>
              </a:spcBef>
              <a:spcAft>
                <a:spcPts val="0"/>
              </a:spcAft>
              <a:buNone/>
            </a:pPr>
            <a:r>
              <a:rPr lang="en-US" sz="1700"/>
              <a:t>Code on the left refers to the html creation, the right side refers to the graph creation</a:t>
            </a:r>
            <a:endParaRPr sz="1700"/>
          </a:p>
        </p:txBody>
      </p:sp>
      <p:sp>
        <p:nvSpPr>
          <p:cNvPr id="217" name="Google Shape;217;g12512db7cd8_1_34"/>
          <p:cNvSpPr txBox="1"/>
          <p:nvPr>
            <p:ph type="title"/>
          </p:nvPr>
        </p:nvSpPr>
        <p:spPr>
          <a:xfrm>
            <a:off x="258700" y="186150"/>
            <a:ext cx="4451700" cy="8160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Code Breakdown</a:t>
            </a:r>
            <a:endParaRPr/>
          </a:p>
        </p:txBody>
      </p:sp>
      <p:pic>
        <p:nvPicPr>
          <p:cNvPr id="218" name="Google Shape;218;g12512db7cd8_1_34"/>
          <p:cNvPicPr preferRelativeResize="0"/>
          <p:nvPr/>
        </p:nvPicPr>
        <p:blipFill>
          <a:blip r:embed="rId3">
            <a:alphaModFix/>
          </a:blip>
          <a:stretch>
            <a:fillRect/>
          </a:stretch>
        </p:blipFill>
        <p:spPr>
          <a:xfrm>
            <a:off x="258700" y="1002150"/>
            <a:ext cx="5563246" cy="4190750"/>
          </a:xfrm>
          <a:prstGeom prst="rect">
            <a:avLst/>
          </a:prstGeom>
          <a:noFill/>
          <a:ln>
            <a:noFill/>
          </a:ln>
        </p:spPr>
      </p:pic>
      <p:pic>
        <p:nvPicPr>
          <p:cNvPr id="219" name="Google Shape;219;g12512db7cd8_1_34"/>
          <p:cNvPicPr preferRelativeResize="0"/>
          <p:nvPr/>
        </p:nvPicPr>
        <p:blipFill>
          <a:blip r:embed="rId4">
            <a:alphaModFix/>
          </a:blip>
          <a:stretch>
            <a:fillRect/>
          </a:stretch>
        </p:blipFill>
        <p:spPr>
          <a:xfrm>
            <a:off x="6560225" y="1002150"/>
            <a:ext cx="5022499" cy="4190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124c0cceb18_0_20"/>
          <p:cNvSpPr txBox="1"/>
          <p:nvPr>
            <p:ph type="title"/>
          </p:nvPr>
        </p:nvSpPr>
        <p:spPr>
          <a:xfrm>
            <a:off x="902325" y="126362"/>
            <a:ext cx="3220864" cy="76706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225" name="Google Shape;225;g124c0cceb18_0_20"/>
          <p:cNvSpPr txBox="1"/>
          <p:nvPr/>
        </p:nvSpPr>
        <p:spPr>
          <a:xfrm>
            <a:off x="1430750" y="918975"/>
            <a:ext cx="3470400" cy="738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chemeClr val="lt1"/>
                </a:solidFill>
                <a:latin typeface="Arial"/>
                <a:ea typeface="Arial"/>
                <a:cs typeface="Arial"/>
                <a:sym typeface="Arial"/>
              </a:rPr>
              <a:t>Creating resource classes to import create Django admin dashboard import and export file options to import csv.</a:t>
            </a:r>
            <a:endParaRPr/>
          </a:p>
        </p:txBody>
      </p:sp>
      <p:sp>
        <p:nvSpPr>
          <p:cNvPr id="226" name="Google Shape;226;g124c0cceb18_0_20"/>
          <p:cNvSpPr txBox="1"/>
          <p:nvPr/>
        </p:nvSpPr>
        <p:spPr>
          <a:xfrm>
            <a:off x="5781926" y="872800"/>
            <a:ext cx="40683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lt1"/>
                </a:solidFill>
                <a:latin typeface="Arial"/>
                <a:ea typeface="Arial"/>
                <a:cs typeface="Arial"/>
                <a:sym typeface="Arial"/>
              </a:rPr>
              <a:t>Algorithm to substitute “.” with “_” in json keys so Django can recognize the data without conflicts.</a:t>
            </a:r>
            <a:endParaRPr/>
          </a:p>
        </p:txBody>
      </p:sp>
      <p:pic>
        <p:nvPicPr>
          <p:cNvPr id="227" name="Google Shape;227;g124c0cceb18_0_20"/>
          <p:cNvPicPr preferRelativeResize="0"/>
          <p:nvPr/>
        </p:nvPicPr>
        <p:blipFill rotWithShape="1">
          <a:blip r:embed="rId3">
            <a:alphaModFix/>
          </a:blip>
          <a:srcRect b="0" l="0" r="0" t="0"/>
          <a:stretch/>
        </p:blipFill>
        <p:spPr>
          <a:xfrm>
            <a:off x="1430875" y="1870374"/>
            <a:ext cx="3470425" cy="4290407"/>
          </a:xfrm>
          <a:prstGeom prst="rect">
            <a:avLst/>
          </a:prstGeom>
          <a:noFill/>
          <a:ln>
            <a:noFill/>
          </a:ln>
        </p:spPr>
      </p:pic>
      <p:pic>
        <p:nvPicPr>
          <p:cNvPr id="228" name="Google Shape;228;g124c0cceb18_0_20"/>
          <p:cNvPicPr preferRelativeResize="0"/>
          <p:nvPr/>
        </p:nvPicPr>
        <p:blipFill rotWithShape="1">
          <a:blip r:embed="rId4">
            <a:alphaModFix/>
          </a:blip>
          <a:srcRect b="0" l="0" r="0" t="0"/>
          <a:stretch/>
        </p:blipFill>
        <p:spPr>
          <a:xfrm>
            <a:off x="5658375" y="1870374"/>
            <a:ext cx="4277850" cy="44373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12512db7f73_5_0"/>
          <p:cNvSpPr txBox="1"/>
          <p:nvPr>
            <p:ph idx="1" type="body"/>
          </p:nvPr>
        </p:nvSpPr>
        <p:spPr>
          <a:xfrm>
            <a:off x="1590222" y="1939925"/>
            <a:ext cx="8984400" cy="43389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sp>
        <p:nvSpPr>
          <p:cNvPr id="235" name="Google Shape;235;g12512db7f73_5_0"/>
          <p:cNvSpPr txBox="1"/>
          <p:nvPr>
            <p:ph type="title"/>
          </p:nvPr>
        </p:nvSpPr>
        <p:spPr>
          <a:xfrm>
            <a:off x="732972" y="339860"/>
            <a:ext cx="8984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Import Data</a:t>
            </a:r>
            <a:endParaRPr/>
          </a:p>
          <a:p>
            <a:pPr indent="0" lvl="0" marL="0" rtl="0" algn="l">
              <a:spcBef>
                <a:spcPts val="0"/>
              </a:spcBef>
              <a:spcAft>
                <a:spcPts val="0"/>
              </a:spcAft>
              <a:buNone/>
            </a:pPr>
            <a:r>
              <a:t/>
            </a:r>
            <a:endParaRPr/>
          </a:p>
        </p:txBody>
      </p:sp>
      <p:pic>
        <p:nvPicPr>
          <p:cNvPr id="236" name="Google Shape;236;g12512db7f73_5_0"/>
          <p:cNvPicPr preferRelativeResize="0"/>
          <p:nvPr/>
        </p:nvPicPr>
        <p:blipFill rotWithShape="1">
          <a:blip r:embed="rId3">
            <a:alphaModFix/>
          </a:blip>
          <a:srcRect b="-2019" l="0" r="-1102" t="0"/>
          <a:stretch/>
        </p:blipFill>
        <p:spPr>
          <a:xfrm>
            <a:off x="932000" y="1022525"/>
            <a:ext cx="10286802" cy="52562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g124c0cceb18_0_15"/>
          <p:cNvSpPr txBox="1"/>
          <p:nvPr>
            <p:ph type="title"/>
          </p:nvPr>
        </p:nvSpPr>
        <p:spPr>
          <a:xfrm>
            <a:off x="902325" y="126362"/>
            <a:ext cx="3220864" cy="76706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pic>
        <p:nvPicPr>
          <p:cNvPr id="242" name="Google Shape;242;g124c0cceb18_0_15"/>
          <p:cNvPicPr preferRelativeResize="0"/>
          <p:nvPr/>
        </p:nvPicPr>
        <p:blipFill rotWithShape="1">
          <a:blip r:embed="rId3">
            <a:alphaModFix/>
          </a:blip>
          <a:srcRect b="0" l="0" r="0" t="0"/>
          <a:stretch/>
        </p:blipFill>
        <p:spPr>
          <a:xfrm>
            <a:off x="352337" y="1341920"/>
            <a:ext cx="4011403" cy="4605685"/>
          </a:xfrm>
          <a:prstGeom prst="rect">
            <a:avLst/>
          </a:prstGeom>
          <a:noFill/>
          <a:ln>
            <a:noFill/>
          </a:ln>
        </p:spPr>
      </p:pic>
      <p:pic>
        <p:nvPicPr>
          <p:cNvPr id="243" name="Google Shape;243;g124c0cceb18_0_15"/>
          <p:cNvPicPr preferRelativeResize="0"/>
          <p:nvPr/>
        </p:nvPicPr>
        <p:blipFill rotWithShape="1">
          <a:blip r:embed="rId4">
            <a:alphaModFix/>
          </a:blip>
          <a:srcRect b="0" l="0" r="0" t="0"/>
          <a:stretch/>
        </p:blipFill>
        <p:spPr>
          <a:xfrm>
            <a:off x="4454639" y="1341920"/>
            <a:ext cx="3737210" cy="4605874"/>
          </a:xfrm>
          <a:prstGeom prst="rect">
            <a:avLst/>
          </a:prstGeom>
          <a:noFill/>
          <a:ln>
            <a:noFill/>
          </a:ln>
        </p:spPr>
      </p:pic>
      <p:sp>
        <p:nvSpPr>
          <p:cNvPr id="244" name="Google Shape;244;g124c0cceb18_0_15"/>
          <p:cNvSpPr txBox="1"/>
          <p:nvPr/>
        </p:nvSpPr>
        <p:spPr>
          <a:xfrm>
            <a:off x="8527409" y="2305615"/>
            <a:ext cx="3271800" cy="16653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chemeClr val="accent5"/>
              </a:buClr>
              <a:buSzPts val="2800"/>
              <a:buFont typeface="Arial"/>
              <a:buNone/>
            </a:pPr>
            <a:r>
              <a:rPr b="0" i="0" lang="en-US" sz="1400" u="none" cap="none" strike="noStrike">
                <a:solidFill>
                  <a:schemeClr val="lt2"/>
                </a:solidFill>
                <a:latin typeface="Arial"/>
                <a:ea typeface="Arial"/>
                <a:cs typeface="Arial"/>
                <a:sym typeface="Arial"/>
              </a:rPr>
              <a:t>Histogram script that shows the number of engagement numbers by </a:t>
            </a:r>
            <a:r>
              <a:rPr lang="en-US">
                <a:solidFill>
                  <a:schemeClr val="lt2"/>
                </a:solidFill>
              </a:rPr>
              <a:t>article</a:t>
            </a:r>
            <a:r>
              <a:rPr b="0" i="0" lang="en-US" sz="1400" u="none" cap="none" strike="noStrike">
                <a:solidFill>
                  <a:schemeClr val="lt2"/>
                </a:solidFill>
                <a:latin typeface="Arial"/>
                <a:ea typeface="Arial"/>
                <a:cs typeface="Arial"/>
                <a:sym typeface="Arial"/>
              </a:rPr>
              <a:t>. Dropdown implemented to isolate publisher source.  </a:t>
            </a:r>
            <a:endParaRPr/>
          </a:p>
          <a:p>
            <a:pPr indent="0" lvl="0" marL="0" marR="0" rtl="0" algn="l">
              <a:lnSpc>
                <a:spcPct val="90000"/>
              </a:lnSpc>
              <a:spcBef>
                <a:spcPts val="0"/>
              </a:spcBef>
              <a:spcAft>
                <a:spcPts val="0"/>
              </a:spcAft>
              <a:buClr>
                <a:schemeClr val="accent5"/>
              </a:buClr>
              <a:buSzPts val="2800"/>
              <a:buFont typeface="Arial"/>
              <a:buNone/>
            </a:pPr>
            <a:r>
              <a:t/>
            </a:r>
            <a:endParaRPr>
              <a:solidFill>
                <a:schemeClr val="lt2"/>
              </a:solidFill>
            </a:endParaRPr>
          </a:p>
          <a:p>
            <a:pPr indent="0" lvl="0" marL="0" marR="0" rtl="0" algn="l">
              <a:lnSpc>
                <a:spcPct val="90000"/>
              </a:lnSpc>
              <a:spcBef>
                <a:spcPts val="0"/>
              </a:spcBef>
              <a:spcAft>
                <a:spcPts val="0"/>
              </a:spcAft>
              <a:buClr>
                <a:schemeClr val="accent5"/>
              </a:buClr>
              <a:buSzPts val="2800"/>
              <a:buFont typeface="Arial"/>
              <a:buNone/>
            </a:pPr>
            <a:r>
              <a:rPr lang="en-US">
                <a:solidFill>
                  <a:schemeClr val="lt2"/>
                </a:solidFill>
              </a:rPr>
              <a:t>Additional filtering by percentage is possible.</a:t>
            </a:r>
            <a:endParaRPr>
              <a:solidFill>
                <a:schemeClr val="lt2"/>
              </a:solidFill>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g12512db7f73_0_0"/>
          <p:cNvPicPr preferRelativeResize="0"/>
          <p:nvPr/>
        </p:nvPicPr>
        <p:blipFill>
          <a:blip r:embed="rId3">
            <a:alphaModFix/>
          </a:blip>
          <a:stretch>
            <a:fillRect/>
          </a:stretch>
        </p:blipFill>
        <p:spPr>
          <a:xfrm>
            <a:off x="1641400" y="410125"/>
            <a:ext cx="8423677" cy="5799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g12512db7f73_0_12"/>
          <p:cNvSpPr txBox="1"/>
          <p:nvPr>
            <p:ph idx="1" type="body"/>
          </p:nvPr>
        </p:nvSpPr>
        <p:spPr>
          <a:xfrm>
            <a:off x="1590225" y="1939925"/>
            <a:ext cx="8984400" cy="3586500"/>
          </a:xfrm>
          <a:prstGeom prst="rect">
            <a:avLst/>
          </a:prstGeom>
        </p:spPr>
        <p:txBody>
          <a:bodyPr anchorCtr="0" anchor="t" bIns="45700" lIns="91425" spcFirstLastPara="1" rIns="91425" wrap="square" tIns="45700">
            <a:noAutofit/>
          </a:bodyPr>
          <a:lstStyle/>
          <a:p>
            <a:pPr indent="-361950" lvl="0" marL="457200" rtl="0" algn="l">
              <a:lnSpc>
                <a:spcPct val="115000"/>
              </a:lnSpc>
              <a:spcBef>
                <a:spcPts val="0"/>
              </a:spcBef>
              <a:spcAft>
                <a:spcPts val="0"/>
              </a:spcAft>
              <a:buClr>
                <a:schemeClr val="lt1"/>
              </a:buClr>
              <a:buSzPts val="2100"/>
              <a:buChar char="●"/>
            </a:pPr>
            <a:r>
              <a:rPr lang="en-US" sz="2100">
                <a:solidFill>
                  <a:schemeClr val="lt1"/>
                </a:solidFill>
              </a:rPr>
              <a:t>Front-end development. The design and look of the page will be finalized once the logic for other components are complete.</a:t>
            </a:r>
            <a:endParaRPr sz="2100">
              <a:solidFill>
                <a:schemeClr val="lt1"/>
              </a:solidFill>
            </a:endParaRPr>
          </a:p>
          <a:p>
            <a:pPr indent="-361950" lvl="0" marL="457200" rtl="0" algn="l">
              <a:lnSpc>
                <a:spcPct val="115000"/>
              </a:lnSpc>
              <a:spcBef>
                <a:spcPts val="0"/>
              </a:spcBef>
              <a:spcAft>
                <a:spcPts val="0"/>
              </a:spcAft>
              <a:buClr>
                <a:schemeClr val="lt1"/>
              </a:buClr>
              <a:buSzPts val="2100"/>
              <a:buChar char="●"/>
            </a:pPr>
            <a:r>
              <a:rPr lang="en-US" sz="2100">
                <a:solidFill>
                  <a:schemeClr val="lt1"/>
                </a:solidFill>
              </a:rPr>
              <a:t>Create a pipeline that pulls data at regular time intervals from FEMA, Mediabiasfactcheck, and from Newswhip. </a:t>
            </a:r>
            <a:endParaRPr sz="2100">
              <a:solidFill>
                <a:schemeClr val="lt1"/>
              </a:solidFill>
            </a:endParaRPr>
          </a:p>
          <a:p>
            <a:pPr indent="-361950" lvl="0" marL="457200" rtl="0" algn="l">
              <a:lnSpc>
                <a:spcPct val="115000"/>
              </a:lnSpc>
              <a:spcBef>
                <a:spcPts val="0"/>
              </a:spcBef>
              <a:spcAft>
                <a:spcPts val="0"/>
              </a:spcAft>
              <a:buClr>
                <a:schemeClr val="lt1"/>
              </a:buClr>
              <a:buSzPts val="2100"/>
              <a:buChar char="●"/>
            </a:pPr>
            <a:r>
              <a:rPr lang="en-US" sz="2100">
                <a:solidFill>
                  <a:schemeClr val="lt1"/>
                </a:solidFill>
              </a:rPr>
              <a:t>Organize the data into a bonafide, organized database. </a:t>
            </a:r>
            <a:endParaRPr sz="2100">
              <a:solidFill>
                <a:schemeClr val="lt1"/>
              </a:solidFill>
            </a:endParaRPr>
          </a:p>
          <a:p>
            <a:pPr indent="-361950" lvl="0" marL="457200" rtl="0" algn="l">
              <a:lnSpc>
                <a:spcPct val="115000"/>
              </a:lnSpc>
              <a:spcBef>
                <a:spcPts val="0"/>
              </a:spcBef>
              <a:spcAft>
                <a:spcPts val="0"/>
              </a:spcAft>
              <a:buClr>
                <a:schemeClr val="lt1"/>
              </a:buClr>
              <a:buSzPts val="2100"/>
              <a:buChar char="●"/>
            </a:pPr>
            <a:r>
              <a:rPr lang="en-US" sz="2100">
                <a:solidFill>
                  <a:schemeClr val="lt1"/>
                </a:solidFill>
              </a:rPr>
              <a:t>Connecting to the database reliably.</a:t>
            </a:r>
            <a:endParaRPr sz="2100">
              <a:solidFill>
                <a:schemeClr val="lt1"/>
              </a:solidFill>
            </a:endParaRPr>
          </a:p>
          <a:p>
            <a:pPr indent="-361950" lvl="0" marL="457200" rtl="0" algn="l">
              <a:lnSpc>
                <a:spcPct val="115000"/>
              </a:lnSpc>
              <a:spcBef>
                <a:spcPts val="0"/>
              </a:spcBef>
              <a:spcAft>
                <a:spcPts val="0"/>
              </a:spcAft>
              <a:buClr>
                <a:schemeClr val="lt1"/>
              </a:buClr>
              <a:buSzPts val="2100"/>
              <a:buChar char="●"/>
            </a:pPr>
            <a:r>
              <a:rPr lang="en-US" sz="2100">
                <a:solidFill>
                  <a:schemeClr val="lt1"/>
                </a:solidFill>
              </a:rPr>
              <a:t>Create tables within the database that maximize the efficiency of the dashboard.</a:t>
            </a:r>
            <a:endParaRPr sz="2100">
              <a:solidFill>
                <a:schemeClr val="lt1"/>
              </a:solidFill>
            </a:endParaRPr>
          </a:p>
          <a:p>
            <a:pPr indent="-361950" lvl="0" marL="457200" rtl="0" algn="l">
              <a:lnSpc>
                <a:spcPct val="115000"/>
              </a:lnSpc>
              <a:spcBef>
                <a:spcPts val="0"/>
              </a:spcBef>
              <a:spcAft>
                <a:spcPts val="0"/>
              </a:spcAft>
              <a:buClr>
                <a:schemeClr val="lt1"/>
              </a:buClr>
              <a:buSzPts val="2100"/>
              <a:buChar char="●"/>
            </a:pPr>
            <a:r>
              <a:rPr lang="en-US" sz="2100">
                <a:solidFill>
                  <a:schemeClr val="lt1"/>
                </a:solidFill>
              </a:rPr>
              <a:t>Create visuals that can cross relate the data provided.</a:t>
            </a:r>
            <a:endParaRPr sz="3800">
              <a:solidFill>
                <a:schemeClr val="lt1"/>
              </a:solidFill>
            </a:endParaRPr>
          </a:p>
        </p:txBody>
      </p:sp>
      <p:sp>
        <p:nvSpPr>
          <p:cNvPr id="257" name="Google Shape;257;g12512db7f73_0_12"/>
          <p:cNvSpPr txBox="1"/>
          <p:nvPr>
            <p:ph type="title"/>
          </p:nvPr>
        </p:nvSpPr>
        <p:spPr>
          <a:xfrm>
            <a:off x="974572" y="341460"/>
            <a:ext cx="8984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Next Steps…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12512db7f73_0_7"/>
          <p:cNvSpPr txBox="1"/>
          <p:nvPr>
            <p:ph type="title"/>
          </p:nvPr>
        </p:nvSpPr>
        <p:spPr>
          <a:xfrm>
            <a:off x="601600" y="843976"/>
            <a:ext cx="3579000" cy="7023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Introduction</a:t>
            </a:r>
            <a:endParaRPr/>
          </a:p>
        </p:txBody>
      </p:sp>
      <p:sp>
        <p:nvSpPr>
          <p:cNvPr id="122" name="Google Shape;122;g12512db7f73_0_7"/>
          <p:cNvSpPr txBox="1"/>
          <p:nvPr/>
        </p:nvSpPr>
        <p:spPr>
          <a:xfrm>
            <a:off x="987900" y="1789675"/>
            <a:ext cx="10437300" cy="4290300"/>
          </a:xfrm>
          <a:prstGeom prst="rect">
            <a:avLst/>
          </a:prstGeom>
          <a:noFill/>
          <a:ln>
            <a:noFill/>
          </a:ln>
        </p:spPr>
        <p:txBody>
          <a:bodyPr anchorCtr="0" anchor="t" bIns="91425" lIns="91425" spcFirstLastPara="1" rIns="91425" wrap="square" tIns="91425">
            <a:spAutoFit/>
          </a:bodyPr>
          <a:lstStyle/>
          <a:p>
            <a:pPr indent="457200" lvl="0" marL="0" rtl="0" algn="l">
              <a:lnSpc>
                <a:spcPct val="115000"/>
              </a:lnSpc>
              <a:spcBef>
                <a:spcPts val="700"/>
              </a:spcBef>
              <a:spcAft>
                <a:spcPts val="2900"/>
              </a:spcAft>
              <a:buNone/>
            </a:pPr>
            <a:r>
              <a:rPr lang="en-US" sz="2350">
                <a:solidFill>
                  <a:schemeClr val="lt1"/>
                </a:solidFill>
              </a:rPr>
              <a:t>We are c</a:t>
            </a:r>
            <a:r>
              <a:rPr lang="en-US" sz="2350">
                <a:solidFill>
                  <a:schemeClr val="lt1"/>
                </a:solidFill>
              </a:rPr>
              <a:t>reating a tool to help researchers identify patterns that occur in the climate social space. This is achieved through the use of a dashboard that pulls data from various sources into one highly interactive space. This gives power to researchers for studying the social attitude towards climate. There are similar implementations applied to other topics such as Covid(Covaxxy). Our approach offers an indepth look into the articles that cause misinformation campaigns on the publisher/article scale. Every project comes with its risks and our is the risk of misrepresentation of data. Visuals and sources must be vetted thoroughly before being adopted, in order to be reliable. </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1276473475a_0_27"/>
          <p:cNvSpPr txBox="1"/>
          <p:nvPr>
            <p:ph type="title"/>
          </p:nvPr>
        </p:nvSpPr>
        <p:spPr>
          <a:xfrm>
            <a:off x="1443577" y="656008"/>
            <a:ext cx="89844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Diagrams</a:t>
            </a:r>
            <a:endParaRPr/>
          </a:p>
        </p:txBody>
      </p:sp>
      <p:sp>
        <p:nvSpPr>
          <p:cNvPr id="129" name="Google Shape;129;g1276473475a_0_27"/>
          <p:cNvSpPr txBox="1"/>
          <p:nvPr/>
        </p:nvSpPr>
        <p:spPr>
          <a:xfrm>
            <a:off x="609025" y="1981700"/>
            <a:ext cx="10885200" cy="3924900"/>
          </a:xfrm>
          <a:prstGeom prst="rect">
            <a:avLst/>
          </a:prstGeom>
          <a:noFill/>
          <a:ln>
            <a:noFill/>
          </a:ln>
        </p:spPr>
        <p:txBody>
          <a:bodyPr anchorCtr="0" anchor="t" bIns="91425" lIns="91425" spcFirstLastPara="1" rIns="91425" wrap="square" tIns="91425">
            <a:spAutoFit/>
          </a:bodyPr>
          <a:lstStyle/>
          <a:p>
            <a:pPr indent="-400050" lvl="0" marL="457200" rtl="0" algn="l">
              <a:spcBef>
                <a:spcPts val="0"/>
              </a:spcBef>
              <a:spcAft>
                <a:spcPts val="0"/>
              </a:spcAft>
              <a:buClr>
                <a:schemeClr val="lt1"/>
              </a:buClr>
              <a:buSzPts val="2700"/>
              <a:buChar char="●"/>
            </a:pPr>
            <a:r>
              <a:rPr lang="en-US" sz="2700">
                <a:solidFill>
                  <a:schemeClr val="lt1"/>
                </a:solidFill>
              </a:rPr>
              <a:t>From the next few slides, we’ll demonstrate some of the diagrams we’ve made.</a:t>
            </a:r>
            <a:endParaRPr sz="2700">
              <a:solidFill>
                <a:schemeClr val="lt1"/>
              </a:solidFill>
            </a:endParaRPr>
          </a:p>
          <a:p>
            <a:pPr indent="0" lvl="0" marL="0" rtl="0" algn="l">
              <a:spcBef>
                <a:spcPts val="0"/>
              </a:spcBef>
              <a:spcAft>
                <a:spcPts val="0"/>
              </a:spcAft>
              <a:buNone/>
            </a:pPr>
            <a:r>
              <a:t/>
            </a:r>
            <a:endParaRPr sz="2700">
              <a:solidFill>
                <a:schemeClr val="lt1"/>
              </a:solidFill>
            </a:endParaRPr>
          </a:p>
          <a:p>
            <a:pPr indent="0" lvl="0" marL="0" rtl="0" algn="l">
              <a:spcBef>
                <a:spcPts val="0"/>
              </a:spcBef>
              <a:spcAft>
                <a:spcPts val="0"/>
              </a:spcAft>
              <a:buNone/>
            </a:pPr>
            <a:r>
              <a:t/>
            </a:r>
            <a:endParaRPr sz="2700">
              <a:solidFill>
                <a:schemeClr val="lt1"/>
              </a:solidFill>
            </a:endParaRPr>
          </a:p>
          <a:p>
            <a:pPr indent="0" lvl="0" marL="0" rtl="0" algn="l">
              <a:spcBef>
                <a:spcPts val="0"/>
              </a:spcBef>
              <a:spcAft>
                <a:spcPts val="0"/>
              </a:spcAft>
              <a:buNone/>
            </a:pPr>
            <a:r>
              <a:t/>
            </a:r>
            <a:endParaRPr sz="2700">
              <a:solidFill>
                <a:schemeClr val="lt1"/>
              </a:solidFill>
            </a:endParaRPr>
          </a:p>
          <a:p>
            <a:pPr indent="0" lvl="0" marL="0" rtl="0" algn="l">
              <a:spcBef>
                <a:spcPts val="0"/>
              </a:spcBef>
              <a:spcAft>
                <a:spcPts val="0"/>
              </a:spcAft>
              <a:buNone/>
            </a:pPr>
            <a:r>
              <a:t/>
            </a:r>
            <a:endParaRPr sz="2700">
              <a:solidFill>
                <a:schemeClr val="lt1"/>
              </a:solidFill>
            </a:endParaRPr>
          </a:p>
          <a:p>
            <a:pPr indent="-400050" lvl="0" marL="457200" rtl="0" algn="l">
              <a:spcBef>
                <a:spcPts val="0"/>
              </a:spcBef>
              <a:spcAft>
                <a:spcPts val="0"/>
              </a:spcAft>
              <a:buClr>
                <a:schemeClr val="lt1"/>
              </a:buClr>
              <a:buSzPts val="2700"/>
              <a:buChar char="●"/>
            </a:pPr>
            <a:r>
              <a:rPr lang="en-US" sz="2700">
                <a:solidFill>
                  <a:schemeClr val="lt1"/>
                </a:solidFill>
              </a:rPr>
              <a:t>Most of them are a concept – while it may be subject to change, as of the end of this Spring semester, it feels like we are most comfortable </a:t>
            </a:r>
            <a:r>
              <a:rPr lang="en-US" sz="2700">
                <a:solidFill>
                  <a:schemeClr val="lt1"/>
                </a:solidFill>
              </a:rPr>
              <a:t>with</a:t>
            </a:r>
            <a:r>
              <a:rPr lang="en-US" sz="2700">
                <a:solidFill>
                  <a:schemeClr val="lt1"/>
                </a:solidFill>
              </a:rPr>
              <a:t> the direction that these </a:t>
            </a:r>
            <a:r>
              <a:rPr lang="en-US" sz="2700">
                <a:solidFill>
                  <a:schemeClr val="lt1"/>
                </a:solidFill>
              </a:rPr>
              <a:t>diagrams are heading with.</a:t>
            </a:r>
            <a:endParaRPr sz="2700">
              <a:solidFill>
                <a:schemeClr val="lt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1276473475a_0_0"/>
          <p:cNvSpPr txBox="1"/>
          <p:nvPr>
            <p:ph type="title"/>
          </p:nvPr>
        </p:nvSpPr>
        <p:spPr>
          <a:xfrm>
            <a:off x="952102" y="549183"/>
            <a:ext cx="8984400" cy="1325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Architectural Patterns</a:t>
            </a:r>
            <a:endParaRPr/>
          </a:p>
        </p:txBody>
      </p:sp>
      <p:pic>
        <p:nvPicPr>
          <p:cNvPr id="136" name="Google Shape;136;g1276473475a_0_0"/>
          <p:cNvPicPr preferRelativeResize="0"/>
          <p:nvPr/>
        </p:nvPicPr>
        <p:blipFill>
          <a:blip r:embed="rId3">
            <a:alphaModFix/>
          </a:blip>
          <a:stretch>
            <a:fillRect/>
          </a:stretch>
        </p:blipFill>
        <p:spPr>
          <a:xfrm>
            <a:off x="1028350" y="2048647"/>
            <a:ext cx="4526550" cy="4412450"/>
          </a:xfrm>
          <a:prstGeom prst="rect">
            <a:avLst/>
          </a:prstGeom>
          <a:noFill/>
          <a:ln>
            <a:noFill/>
          </a:ln>
        </p:spPr>
      </p:pic>
      <p:pic>
        <p:nvPicPr>
          <p:cNvPr id="137" name="Google Shape;137;g1276473475a_0_0"/>
          <p:cNvPicPr preferRelativeResize="0"/>
          <p:nvPr/>
        </p:nvPicPr>
        <p:blipFill>
          <a:blip r:embed="rId4">
            <a:alphaModFix/>
          </a:blip>
          <a:stretch>
            <a:fillRect/>
          </a:stretch>
        </p:blipFill>
        <p:spPr>
          <a:xfrm>
            <a:off x="5707300" y="2027275"/>
            <a:ext cx="4966600" cy="3075150"/>
          </a:xfrm>
          <a:prstGeom prst="rect">
            <a:avLst/>
          </a:prstGeom>
          <a:noFill/>
          <a:ln>
            <a:noFill/>
          </a:ln>
        </p:spPr>
      </p:pic>
      <p:pic>
        <p:nvPicPr>
          <p:cNvPr id="138" name="Google Shape;138;g1276473475a_0_0"/>
          <p:cNvPicPr preferRelativeResize="0"/>
          <p:nvPr/>
        </p:nvPicPr>
        <p:blipFill>
          <a:blip r:embed="rId5">
            <a:alphaModFix/>
          </a:blip>
          <a:stretch>
            <a:fillRect/>
          </a:stretch>
        </p:blipFill>
        <p:spPr>
          <a:xfrm>
            <a:off x="5707300" y="5102425"/>
            <a:ext cx="4966600" cy="1421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g1276473475a_0_7"/>
          <p:cNvSpPr txBox="1"/>
          <p:nvPr>
            <p:ph type="title"/>
          </p:nvPr>
        </p:nvSpPr>
        <p:spPr>
          <a:xfrm>
            <a:off x="952102" y="549183"/>
            <a:ext cx="8984400" cy="1325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Minimal Class Diagram</a:t>
            </a:r>
            <a:endParaRPr/>
          </a:p>
        </p:txBody>
      </p:sp>
      <p:pic>
        <p:nvPicPr>
          <p:cNvPr id="145" name="Google Shape;145;g1276473475a_0_7"/>
          <p:cNvPicPr preferRelativeResize="0"/>
          <p:nvPr/>
        </p:nvPicPr>
        <p:blipFill>
          <a:blip r:embed="rId3">
            <a:alphaModFix/>
          </a:blip>
          <a:stretch>
            <a:fillRect/>
          </a:stretch>
        </p:blipFill>
        <p:spPr>
          <a:xfrm>
            <a:off x="2202738" y="1874873"/>
            <a:ext cx="7786525" cy="388722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g1276473475a_0_15"/>
          <p:cNvSpPr txBox="1"/>
          <p:nvPr>
            <p:ph type="title"/>
          </p:nvPr>
        </p:nvSpPr>
        <p:spPr>
          <a:xfrm>
            <a:off x="1603802" y="756883"/>
            <a:ext cx="8984400" cy="1325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Use Case Diagram</a:t>
            </a:r>
            <a:endParaRPr/>
          </a:p>
        </p:txBody>
      </p:sp>
      <p:pic>
        <p:nvPicPr>
          <p:cNvPr id="152" name="Google Shape;152;g1276473475a_0_15"/>
          <p:cNvPicPr preferRelativeResize="0"/>
          <p:nvPr/>
        </p:nvPicPr>
        <p:blipFill>
          <a:blip r:embed="rId3">
            <a:alphaModFix/>
          </a:blip>
          <a:stretch>
            <a:fillRect/>
          </a:stretch>
        </p:blipFill>
        <p:spPr>
          <a:xfrm>
            <a:off x="1828225" y="2389671"/>
            <a:ext cx="8287275" cy="33732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g1276473475a_0_20"/>
          <p:cNvSpPr txBox="1"/>
          <p:nvPr>
            <p:ph type="title"/>
          </p:nvPr>
        </p:nvSpPr>
        <p:spPr>
          <a:xfrm>
            <a:off x="1603802" y="880333"/>
            <a:ext cx="8984400" cy="1325700"/>
          </a:xfrm>
          <a:prstGeom prst="rect">
            <a:avLst/>
          </a:prstGeom>
        </p:spPr>
        <p:txBody>
          <a:bodyPr anchorCtr="0" anchor="ctr" bIns="45700" lIns="91425" spcFirstLastPara="1" rIns="91425" wrap="square" tIns="45700">
            <a:normAutofit/>
          </a:bodyPr>
          <a:lstStyle/>
          <a:p>
            <a:pPr indent="0" lvl="0" marL="0" rtl="0" algn="ctr">
              <a:spcBef>
                <a:spcPts val="0"/>
              </a:spcBef>
              <a:spcAft>
                <a:spcPts val="0"/>
              </a:spcAft>
              <a:buNone/>
            </a:pPr>
            <a:r>
              <a:rPr lang="en-US"/>
              <a:t>Sequence Diagram</a:t>
            </a:r>
            <a:endParaRPr/>
          </a:p>
        </p:txBody>
      </p:sp>
      <p:pic>
        <p:nvPicPr>
          <p:cNvPr id="159" name="Google Shape;159;g1276473475a_0_20"/>
          <p:cNvPicPr preferRelativeResize="0"/>
          <p:nvPr/>
        </p:nvPicPr>
        <p:blipFill>
          <a:blip r:embed="rId3">
            <a:alphaModFix/>
          </a:blip>
          <a:stretch>
            <a:fillRect/>
          </a:stretch>
        </p:blipFill>
        <p:spPr>
          <a:xfrm>
            <a:off x="2173379" y="2152597"/>
            <a:ext cx="8080500" cy="3701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
          <p:cNvSpPr txBox="1"/>
          <p:nvPr>
            <p:ph type="title"/>
          </p:nvPr>
        </p:nvSpPr>
        <p:spPr>
          <a:xfrm>
            <a:off x="902325" y="126362"/>
            <a:ext cx="3220864" cy="76706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165" name="Google Shape;165;p2"/>
          <p:cNvSpPr txBox="1"/>
          <p:nvPr/>
        </p:nvSpPr>
        <p:spPr>
          <a:xfrm>
            <a:off x="1016928" y="1458028"/>
            <a:ext cx="4108800" cy="20319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rgbClr val="DCDDDE"/>
                </a:solidFill>
                <a:latin typeface="Arial"/>
                <a:ea typeface="Arial"/>
                <a:cs typeface="Arial"/>
                <a:sym typeface="Arial"/>
              </a:rPr>
              <a:t>Script that creates a table that filters by the link, keywords, headline, and Facebook engagement</a:t>
            </a:r>
            <a:endParaRPr b="0" i="0" sz="1400" u="none" cap="none" strike="noStrike">
              <a:solidFill>
                <a:srgbClr val="DCDDDE"/>
              </a:solidFill>
              <a:latin typeface="Arial"/>
              <a:ea typeface="Arial"/>
              <a:cs typeface="Arial"/>
              <a:sym typeface="Aria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The dashboard created by this script functions as a </a:t>
            </a:r>
            <a:r>
              <a:rPr lang="en-US">
                <a:solidFill>
                  <a:srgbClr val="DCDDDE"/>
                </a:solidFill>
              </a:rPr>
              <a:t>debugging</a:t>
            </a:r>
            <a:r>
              <a:rPr lang="en-US">
                <a:solidFill>
                  <a:srgbClr val="DCDDDE"/>
                </a:solidFill>
              </a:rPr>
              <a:t> tool and works as a quick way to filter data for any need. </a:t>
            </a:r>
            <a:endParaRPr>
              <a:solidFill>
                <a:srgbClr val="DCDDDE"/>
              </a:solidFill>
            </a:endParaRPr>
          </a:p>
          <a:p>
            <a:pPr indent="0" lvl="0" marL="0" marR="0" rtl="0" algn="l">
              <a:lnSpc>
                <a:spcPct val="100000"/>
              </a:lnSpc>
              <a:spcBef>
                <a:spcPts val="0"/>
              </a:spcBef>
              <a:spcAft>
                <a:spcPts val="0"/>
              </a:spcAft>
              <a:buNone/>
            </a:pPr>
            <a:r>
              <a:t/>
            </a:r>
            <a:endParaRPr>
              <a:solidFill>
                <a:srgbClr val="DCDDDE"/>
              </a:solidFill>
            </a:endParaRPr>
          </a:p>
          <a:p>
            <a:pPr indent="0" lvl="0" marL="0" marR="0" rtl="0" algn="l">
              <a:lnSpc>
                <a:spcPct val="100000"/>
              </a:lnSpc>
              <a:spcBef>
                <a:spcPts val="0"/>
              </a:spcBef>
              <a:spcAft>
                <a:spcPts val="0"/>
              </a:spcAft>
              <a:buNone/>
            </a:pPr>
            <a:r>
              <a:rPr lang="en-US">
                <a:solidFill>
                  <a:srgbClr val="DCDDDE"/>
                </a:solidFill>
              </a:rPr>
              <a:t>The main libraries used are pandas, dash, and plotly. </a:t>
            </a:r>
            <a:endParaRPr>
              <a:solidFill>
                <a:srgbClr val="DCDDDE"/>
              </a:solidFill>
            </a:endParaRPr>
          </a:p>
        </p:txBody>
      </p:sp>
      <p:pic>
        <p:nvPicPr>
          <p:cNvPr id="166" name="Google Shape;166;p2"/>
          <p:cNvPicPr preferRelativeResize="0"/>
          <p:nvPr/>
        </p:nvPicPr>
        <p:blipFill rotWithShape="1">
          <a:blip r:embed="rId3">
            <a:alphaModFix/>
          </a:blip>
          <a:srcRect b="0" l="0" r="0" t="0"/>
          <a:stretch/>
        </p:blipFill>
        <p:spPr>
          <a:xfrm>
            <a:off x="5850151" y="1458026"/>
            <a:ext cx="5581756" cy="4946968"/>
          </a:xfrm>
          <a:prstGeom prst="rect">
            <a:avLst/>
          </a:prstGeom>
          <a:noFill/>
          <a:ln>
            <a:noFill/>
          </a:ln>
        </p:spPr>
      </p:pic>
      <p:sp>
        <p:nvSpPr>
          <p:cNvPr id="167" name="Google Shape;167;p2"/>
          <p:cNvSpPr txBox="1"/>
          <p:nvPr/>
        </p:nvSpPr>
        <p:spPr>
          <a:xfrm>
            <a:off x="6156127" y="508214"/>
            <a:ext cx="3220800" cy="800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2300" u="none" cap="none" strike="noStrike">
                <a:solidFill>
                  <a:srgbClr val="DCDDDE"/>
                </a:solidFill>
                <a:latin typeface="Arial"/>
                <a:ea typeface="Arial"/>
                <a:cs typeface="Arial"/>
                <a:sym typeface="Arial"/>
              </a:rPr>
              <a:t>Filtering a csv document by column</a:t>
            </a:r>
            <a:endParaRPr b="1" i="1" sz="23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g12512db7cd8_1_7"/>
          <p:cNvSpPr txBox="1"/>
          <p:nvPr>
            <p:ph type="title"/>
          </p:nvPr>
        </p:nvSpPr>
        <p:spPr>
          <a:xfrm>
            <a:off x="902325" y="126362"/>
            <a:ext cx="3220800" cy="7671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sz="2800"/>
              <a:t>Code Breakdown</a:t>
            </a:r>
            <a:endParaRPr/>
          </a:p>
        </p:txBody>
      </p:sp>
      <p:sp>
        <p:nvSpPr>
          <p:cNvPr id="173" name="Google Shape;173;g12512db7cd8_1_7"/>
          <p:cNvSpPr txBox="1"/>
          <p:nvPr/>
        </p:nvSpPr>
        <p:spPr>
          <a:xfrm>
            <a:off x="9492400" y="1515275"/>
            <a:ext cx="2333700" cy="9696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900">
                <a:solidFill>
                  <a:srgbClr val="DCDDDE"/>
                </a:solidFill>
              </a:rPr>
              <a:t>Here is the table that is created by that script.</a:t>
            </a:r>
            <a:endParaRPr sz="1900">
              <a:solidFill>
                <a:srgbClr val="DCDDDE"/>
              </a:solidFill>
            </a:endParaRPr>
          </a:p>
        </p:txBody>
      </p:sp>
      <p:sp>
        <p:nvSpPr>
          <p:cNvPr id="174" name="Google Shape;174;g12512db7cd8_1_7"/>
          <p:cNvSpPr txBox="1"/>
          <p:nvPr/>
        </p:nvSpPr>
        <p:spPr>
          <a:xfrm>
            <a:off x="6156127" y="508214"/>
            <a:ext cx="3220800" cy="8004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1" lang="en-US" sz="2300" u="none" cap="none" strike="noStrike">
                <a:solidFill>
                  <a:srgbClr val="DCDDDE"/>
                </a:solidFill>
                <a:latin typeface="Arial"/>
                <a:ea typeface="Arial"/>
                <a:cs typeface="Arial"/>
                <a:sym typeface="Arial"/>
              </a:rPr>
              <a:t>Filtering a csv document by column</a:t>
            </a:r>
            <a:endParaRPr b="1" i="1" sz="2300" u="none" cap="none" strike="noStrike">
              <a:solidFill>
                <a:srgbClr val="000000"/>
              </a:solidFill>
              <a:latin typeface="Arial"/>
              <a:ea typeface="Arial"/>
              <a:cs typeface="Arial"/>
              <a:sym typeface="Arial"/>
            </a:endParaRPr>
          </a:p>
        </p:txBody>
      </p:sp>
      <p:pic>
        <p:nvPicPr>
          <p:cNvPr id="175" name="Google Shape;175;g12512db7cd8_1_7"/>
          <p:cNvPicPr preferRelativeResize="0"/>
          <p:nvPr/>
        </p:nvPicPr>
        <p:blipFill>
          <a:blip r:embed="rId3">
            <a:alphaModFix/>
          </a:blip>
          <a:stretch>
            <a:fillRect/>
          </a:stretch>
        </p:blipFill>
        <p:spPr>
          <a:xfrm>
            <a:off x="558125" y="1446700"/>
            <a:ext cx="8633599" cy="47854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