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Default Extension="jpg" ContentType="image/jp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2192000" cy="6858000"/>
  <p:notesSz cx="12192000" cy="6858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060"/>
            <a:ext cx="12191999" cy="68549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060"/>
            <a:ext cx="12191999" cy="68549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jpg"/><Relationship Id="rId9" Type="http://schemas.openxmlformats.org/officeDocument/2006/relationships/image" Target="../media/image3.png"/><Relationship Id="rId10" Type="http://schemas.openxmlformats.org/officeDocument/2006/relationships/image" Target="../media/image4.png"/><Relationship Id="rId11" Type="http://schemas.openxmlformats.org/officeDocument/2006/relationships/image" Target="../media/image5.png"/><Relationship Id="rId12" Type="http://schemas.openxmlformats.org/officeDocument/2006/relationships/image" Target="../media/image6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5290" y="5713629"/>
            <a:ext cx="1217549" cy="563879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977568" y="0"/>
            <a:ext cx="7214431" cy="6857999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539549" y="5593681"/>
            <a:ext cx="522582" cy="530386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539549" y="745236"/>
            <a:ext cx="522582" cy="52965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1086607" y="745236"/>
            <a:ext cx="522582" cy="530386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1086607" y="5593681"/>
            <a:ext cx="522582" cy="53038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55180" y="1896016"/>
            <a:ext cx="3881639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24987" y="1911508"/>
            <a:ext cx="8742024" cy="3546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7336527" y="6504956"/>
            <a:ext cx="2580640" cy="153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image" Target="../media/image21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Relationship Id="rId3" Type="http://schemas.openxmlformats.org/officeDocument/2006/relationships/image" Target="../media/image1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Relationship Id="rId4" Type="http://schemas.openxmlformats.org/officeDocument/2006/relationships/image" Target="../media/image13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icm.dev/vcgencmd/" TargetMode="External"/><Relationship Id="rId3" Type="http://schemas.openxmlformats.org/officeDocument/2006/relationships/image" Target="../media/image15.jpg"/><Relationship Id="rId4" Type="http://schemas.openxmlformats.org/officeDocument/2006/relationships/image" Target="../media/image17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icm.dev/vcgencmd/" TargetMode="External"/><Relationship Id="rId3" Type="http://schemas.openxmlformats.org/officeDocument/2006/relationships/image" Target="../media/image18.jpg"/><Relationship Id="rId4" Type="http://schemas.openxmlformats.org/officeDocument/2006/relationships/image" Target="../media/image19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781051" y="438282"/>
            <a:ext cx="26390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F1F1F1"/>
                </a:solidFill>
                <a:latin typeface="Arial"/>
                <a:cs typeface="Arial"/>
              </a:rPr>
              <a:t>FLORIDA</a:t>
            </a:r>
            <a:r>
              <a:rPr dirty="0" sz="1100" spc="-55">
                <a:solidFill>
                  <a:srgbClr val="F1F1F1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1F1F1"/>
                </a:solidFill>
                <a:latin typeface="Arial"/>
                <a:cs typeface="Arial"/>
              </a:rPr>
              <a:t>INTERNATIONAL</a:t>
            </a:r>
            <a:r>
              <a:rPr dirty="0" sz="1100" spc="-25">
                <a:solidFill>
                  <a:srgbClr val="F1F1F1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1F1F1"/>
                </a:solidFill>
                <a:latin typeface="Arial"/>
                <a:cs typeface="Arial"/>
              </a:rPr>
              <a:t>UNIVERSITY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1603724" y="3493201"/>
            <a:ext cx="8984615" cy="1108075"/>
          </a:xfrm>
          <a:custGeom>
            <a:avLst/>
            <a:gdLst/>
            <a:ahLst/>
            <a:cxnLst/>
            <a:rect l="l" t="t" r="r" b="b"/>
            <a:pathLst>
              <a:path w="8984615" h="1108075">
                <a:moveTo>
                  <a:pt x="0" y="0"/>
                </a:moveTo>
                <a:lnTo>
                  <a:pt x="8984399" y="0"/>
                </a:lnTo>
                <a:lnTo>
                  <a:pt x="8984399" y="1107599"/>
                </a:lnTo>
                <a:lnTo>
                  <a:pt x="0" y="1107599"/>
                </a:lnTo>
                <a:lnTo>
                  <a:pt x="0" y="0"/>
                </a:lnTo>
                <a:close/>
              </a:path>
            </a:pathLst>
          </a:custGeom>
          <a:ln w="3809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3133191" y="3725234"/>
            <a:ext cx="5924550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170" b="1">
                <a:solidFill>
                  <a:srgbClr val="FFFFFF"/>
                </a:solidFill>
                <a:latin typeface="Roboto"/>
                <a:cs typeface="Roboto"/>
              </a:rPr>
              <a:t>Network</a:t>
            </a:r>
            <a:r>
              <a:rPr dirty="0" sz="3600" spc="7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600" b="1">
                <a:solidFill>
                  <a:srgbClr val="FFFFFF"/>
                </a:solidFill>
                <a:latin typeface="Roboto"/>
                <a:cs typeface="Roboto"/>
              </a:rPr>
              <a:t>Outage</a:t>
            </a:r>
            <a:r>
              <a:rPr dirty="0" sz="3600" spc="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600" spc="90" b="1">
                <a:solidFill>
                  <a:srgbClr val="FFFFFF"/>
                </a:solidFill>
                <a:latin typeface="Roboto"/>
                <a:cs typeface="Roboto"/>
              </a:rPr>
              <a:t>Call</a:t>
            </a:r>
            <a:r>
              <a:rPr dirty="0" sz="3600" spc="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600" spc="85" b="1">
                <a:solidFill>
                  <a:srgbClr val="FFFFFF"/>
                </a:solidFill>
                <a:latin typeface="Roboto"/>
                <a:cs typeface="Roboto"/>
              </a:rPr>
              <a:t>Home</a:t>
            </a:r>
            <a:endParaRPr sz="3600">
              <a:latin typeface="Roboto"/>
              <a:cs typeface="Roboto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331449" y="2240270"/>
            <a:ext cx="8094345" cy="4368800"/>
            <a:chOff x="331449" y="2240270"/>
            <a:chExt cx="8094345" cy="4368800"/>
          </a:xfrm>
        </p:grpSpPr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66603" y="2240270"/>
              <a:ext cx="4658793" cy="895921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350499" y="4916949"/>
              <a:ext cx="7292340" cy="1672589"/>
            </a:xfrm>
            <a:custGeom>
              <a:avLst/>
              <a:gdLst/>
              <a:ahLst/>
              <a:cxnLst/>
              <a:rect l="l" t="t" r="r" b="b"/>
              <a:pathLst>
                <a:path w="7292340" h="1672590">
                  <a:moveTo>
                    <a:pt x="0" y="0"/>
                  </a:moveTo>
                  <a:lnTo>
                    <a:pt x="7291799" y="0"/>
                  </a:lnTo>
                  <a:lnTo>
                    <a:pt x="7291799" y="1672499"/>
                  </a:lnTo>
                  <a:lnTo>
                    <a:pt x="0" y="1672499"/>
                  </a:lnTo>
                  <a:lnTo>
                    <a:pt x="0" y="0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423525" y="4953703"/>
            <a:ext cx="6646545" cy="1409065"/>
          </a:xfrm>
          <a:prstGeom prst="rect">
            <a:avLst/>
          </a:prstGeom>
        </p:spPr>
        <p:txBody>
          <a:bodyPr wrap="square" lIns="0" tIns="42544" rIns="0" bIns="0" rtlCol="0" vert="horz">
            <a:spAutoFit/>
          </a:bodyPr>
          <a:lstStyle/>
          <a:p>
            <a:pPr marL="12700" marR="5080">
              <a:lnSpc>
                <a:spcPct val="90700"/>
              </a:lnSpc>
              <a:spcBef>
                <a:spcPts val="334"/>
              </a:spcBef>
            </a:pPr>
            <a:r>
              <a:rPr dirty="0" sz="2100" spc="-10" b="1">
                <a:solidFill>
                  <a:srgbClr val="BABABA"/>
                </a:solidFill>
                <a:latin typeface="Arial"/>
                <a:cs typeface="Arial"/>
              </a:rPr>
              <a:t>Team</a:t>
            </a:r>
            <a:r>
              <a:rPr dirty="0" sz="2100" spc="-45" b="1">
                <a:solidFill>
                  <a:srgbClr val="BABABA"/>
                </a:solidFill>
                <a:latin typeface="Arial"/>
                <a:cs typeface="Arial"/>
              </a:rPr>
              <a:t> </a:t>
            </a:r>
            <a:r>
              <a:rPr dirty="0" sz="2100" b="1">
                <a:solidFill>
                  <a:srgbClr val="BABABA"/>
                </a:solidFill>
                <a:latin typeface="Arial"/>
                <a:cs typeface="Arial"/>
              </a:rPr>
              <a:t>Members:</a:t>
            </a:r>
            <a:r>
              <a:rPr dirty="0" sz="2100" spc="-30" b="1">
                <a:solidFill>
                  <a:srgbClr val="BABABA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Jennsy</a:t>
            </a:r>
            <a:r>
              <a:rPr dirty="0" sz="17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Cespdes,</a:t>
            </a:r>
            <a:r>
              <a:rPr dirty="0" sz="17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Michael</a:t>
            </a:r>
            <a:r>
              <a:rPr dirty="0" sz="17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Beall,</a:t>
            </a:r>
            <a:r>
              <a:rPr dirty="0" sz="17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Arial"/>
                <a:cs typeface="Arial"/>
              </a:rPr>
              <a:t>Jamsher Nigmatulloev,</a:t>
            </a:r>
            <a:r>
              <a:rPr dirty="0" sz="17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Christopher</a:t>
            </a:r>
            <a:r>
              <a:rPr dirty="0" sz="17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Puglisi,</a:t>
            </a:r>
            <a:r>
              <a:rPr dirty="0" sz="17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Brandon</a:t>
            </a:r>
            <a:r>
              <a:rPr dirty="0" sz="17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Castano,</a:t>
            </a:r>
            <a:r>
              <a:rPr dirty="0" sz="17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Jose</a:t>
            </a:r>
            <a:r>
              <a:rPr dirty="0" sz="17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Arial"/>
                <a:cs typeface="Arial"/>
              </a:rPr>
              <a:t>Fernandez</a:t>
            </a:r>
            <a:endParaRPr sz="1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dirty="0" sz="2100" b="1">
                <a:solidFill>
                  <a:srgbClr val="BABABA"/>
                </a:solidFill>
                <a:latin typeface="Arial"/>
                <a:cs typeface="Arial"/>
              </a:rPr>
              <a:t>Product</a:t>
            </a:r>
            <a:r>
              <a:rPr dirty="0" sz="2100" spc="-40" b="1">
                <a:solidFill>
                  <a:srgbClr val="BABABA"/>
                </a:solidFill>
                <a:latin typeface="Arial"/>
                <a:cs typeface="Arial"/>
              </a:rPr>
              <a:t> </a:t>
            </a:r>
            <a:r>
              <a:rPr dirty="0" sz="2100" b="1">
                <a:solidFill>
                  <a:srgbClr val="BABABA"/>
                </a:solidFill>
                <a:latin typeface="Arial"/>
                <a:cs typeface="Arial"/>
              </a:rPr>
              <a:t>Owner:</a:t>
            </a:r>
            <a:r>
              <a:rPr dirty="0" sz="2100" spc="-95" b="1">
                <a:solidFill>
                  <a:srgbClr val="BABABA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Ryan</a:t>
            </a:r>
            <a:r>
              <a:rPr dirty="0" sz="17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Arial"/>
                <a:cs typeface="Arial"/>
              </a:rPr>
              <a:t>Hutcheson</a:t>
            </a:r>
            <a:endParaRPr sz="1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45"/>
              </a:spcBef>
            </a:pPr>
            <a:r>
              <a:rPr dirty="0" sz="2100" b="1">
                <a:solidFill>
                  <a:srgbClr val="BABABA"/>
                </a:solidFill>
                <a:latin typeface="Arial"/>
                <a:cs typeface="Arial"/>
              </a:rPr>
              <a:t>Instructor:</a:t>
            </a:r>
            <a:r>
              <a:rPr dirty="0" sz="2100" spc="-15" b="1">
                <a:solidFill>
                  <a:srgbClr val="BABABA"/>
                </a:solidFill>
                <a:latin typeface="Arial"/>
                <a:cs typeface="Arial"/>
              </a:rPr>
              <a:t> </a:t>
            </a:r>
            <a:r>
              <a:rPr dirty="0" sz="1700">
                <a:solidFill>
                  <a:srgbClr val="FFFFFF"/>
                </a:solidFill>
                <a:latin typeface="Arial"/>
                <a:cs typeface="Arial"/>
              </a:rPr>
              <a:t>Masoud</a:t>
            </a:r>
            <a:r>
              <a:rPr dirty="0" sz="17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Arial"/>
                <a:cs typeface="Arial"/>
              </a:rPr>
              <a:t>Sadjadi</a:t>
            </a:r>
            <a:endParaRPr sz="1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546097" y="243549"/>
            <a:ext cx="21634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FLORIDA</a:t>
            </a:r>
            <a:r>
              <a:rPr dirty="0" sz="9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INTERNATIONAL UNIVERSITY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45290" y="1852473"/>
            <a:ext cx="3803015" cy="3281045"/>
          </a:xfrm>
          <a:prstGeom prst="rect">
            <a:avLst/>
          </a:prstGeom>
          <a:ln w="38099">
            <a:solidFill>
              <a:srgbClr val="CC0066"/>
            </a:solidFill>
          </a:ln>
        </p:spPr>
        <p:txBody>
          <a:bodyPr wrap="square" lIns="0" tIns="40005" rIns="0" bIns="0" rtlCol="0" vert="horz">
            <a:spAutoFit/>
          </a:bodyPr>
          <a:lstStyle/>
          <a:p>
            <a:pPr marL="542925" marR="600710" indent="-309245">
              <a:lnSpc>
                <a:spcPct val="80000"/>
              </a:lnSpc>
              <a:spcBef>
                <a:spcPts val="315"/>
              </a:spcBef>
              <a:buFont typeface="Arial"/>
              <a:buChar char="•"/>
              <a:tabLst>
                <a:tab pos="542290" algn="l"/>
                <a:tab pos="542925" algn="l"/>
              </a:tabLst>
            </a:pP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Establishes</a:t>
            </a:r>
            <a:r>
              <a:rPr dirty="0" sz="1800" spc="204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a</a:t>
            </a:r>
            <a:r>
              <a:rPr dirty="0" sz="1800" spc="20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remote </a:t>
            </a:r>
            <a:r>
              <a:rPr dirty="0" sz="1800" spc="60">
                <a:solidFill>
                  <a:srgbClr val="3E3E3E"/>
                </a:solidFill>
                <a:latin typeface="Roboto"/>
                <a:cs typeface="Roboto"/>
              </a:rPr>
              <a:t>connection</a:t>
            </a:r>
            <a:r>
              <a:rPr dirty="0" sz="1800" spc="-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to 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the</a:t>
            </a:r>
            <a:r>
              <a:rPr dirty="0" sz="1800" spc="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outage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device</a:t>
            </a:r>
            <a:r>
              <a:rPr dirty="0" sz="1800" spc="16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over</a:t>
            </a:r>
            <a:r>
              <a:rPr dirty="0" sz="1800" spc="16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a</a:t>
            </a:r>
            <a:r>
              <a:rPr dirty="0" sz="1800" spc="15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5">
                <a:solidFill>
                  <a:srgbClr val="3E3E3E"/>
                </a:solidFill>
                <a:latin typeface="Roboto"/>
                <a:cs typeface="Roboto"/>
              </a:rPr>
              <a:t>cellular network.</a:t>
            </a:r>
            <a:endParaRPr sz="1800">
              <a:latin typeface="Roboto"/>
              <a:cs typeface="Roboto"/>
            </a:endParaRPr>
          </a:p>
          <a:p>
            <a:pPr marL="542925" marR="188595" indent="-306070">
              <a:lnSpc>
                <a:spcPct val="80000"/>
              </a:lnSpc>
              <a:buChar char="•"/>
              <a:tabLst>
                <a:tab pos="542290" algn="l"/>
                <a:tab pos="542925" algn="l"/>
              </a:tabLst>
            </a:pPr>
            <a:r>
              <a:rPr dirty="0" sz="1800" spc="65">
                <a:solidFill>
                  <a:srgbClr val="3E3E3E"/>
                </a:solidFill>
                <a:latin typeface="Roboto"/>
                <a:cs typeface="Roboto"/>
              </a:rPr>
              <a:t>Must</a:t>
            </a:r>
            <a:r>
              <a:rPr dirty="0" sz="1800" spc="2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be</a:t>
            </a:r>
            <a:r>
              <a:rPr dirty="0" sz="1800" spc="3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5">
                <a:solidFill>
                  <a:srgbClr val="3E3E3E"/>
                </a:solidFill>
                <a:latin typeface="Roboto"/>
                <a:cs typeface="Roboto"/>
              </a:rPr>
              <a:t>implemented</a:t>
            </a:r>
            <a:r>
              <a:rPr dirty="0" sz="1800" spc="2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due</a:t>
            </a:r>
            <a:r>
              <a:rPr dirty="0" sz="1800" spc="3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3E3E3E"/>
                </a:solidFill>
                <a:latin typeface="Roboto"/>
                <a:cs typeface="Roboto"/>
              </a:rPr>
              <a:t>to 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the</a:t>
            </a:r>
            <a:r>
              <a:rPr dirty="0" sz="1800" spc="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fact</a:t>
            </a:r>
            <a:r>
              <a:rPr dirty="0" sz="1800" spc="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5">
                <a:solidFill>
                  <a:srgbClr val="3E3E3E"/>
                </a:solidFill>
                <a:latin typeface="Roboto"/>
                <a:cs typeface="Roboto"/>
              </a:rPr>
              <a:t>that</a:t>
            </a:r>
            <a:r>
              <a:rPr dirty="0" sz="1800" spc="1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75">
                <a:solidFill>
                  <a:srgbClr val="3E3E3E"/>
                </a:solidFill>
                <a:latin typeface="Roboto"/>
                <a:cs typeface="Roboto"/>
              </a:rPr>
              <a:t>cellular</a:t>
            </a:r>
            <a:r>
              <a:rPr dirty="0" sz="1800" spc="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25">
                <a:solidFill>
                  <a:srgbClr val="3E3E3E"/>
                </a:solidFill>
                <a:latin typeface="Roboto"/>
                <a:cs typeface="Roboto"/>
              </a:rPr>
              <a:t>IP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addresses</a:t>
            </a:r>
            <a:r>
              <a:rPr dirty="0" sz="1800" spc="7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are</a:t>
            </a:r>
            <a:r>
              <a:rPr dirty="0" sz="1800" spc="8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5">
                <a:solidFill>
                  <a:srgbClr val="3E3E3E"/>
                </a:solidFill>
                <a:latin typeface="Roboto"/>
                <a:cs typeface="Roboto"/>
              </a:rPr>
              <a:t>dynamic.</a:t>
            </a:r>
            <a:endParaRPr sz="1800">
              <a:latin typeface="Roboto"/>
              <a:cs typeface="Roboto"/>
            </a:endParaRPr>
          </a:p>
          <a:p>
            <a:pPr marL="542925" marR="175895" indent="-306070">
              <a:lnSpc>
                <a:spcPct val="80000"/>
              </a:lnSpc>
              <a:buChar char="•"/>
              <a:tabLst>
                <a:tab pos="542290" algn="l"/>
                <a:tab pos="542925" algn="l"/>
              </a:tabLst>
            </a:pPr>
            <a:r>
              <a:rPr dirty="0" sz="1800" spc="95">
                <a:solidFill>
                  <a:srgbClr val="3E3E3E"/>
                </a:solidFill>
                <a:latin typeface="Roboto"/>
                <a:cs typeface="Roboto"/>
              </a:rPr>
              <a:t>This</a:t>
            </a:r>
            <a:r>
              <a:rPr dirty="0" sz="1800" spc="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process</a:t>
            </a:r>
            <a:r>
              <a:rPr dirty="0" sz="1800" spc="2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3E3E3E"/>
                </a:solidFill>
                <a:latin typeface="Roboto"/>
                <a:cs typeface="Roboto"/>
              </a:rPr>
              <a:t>essentially </a:t>
            </a: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invites</a:t>
            </a:r>
            <a:r>
              <a:rPr dirty="0" sz="1800" spc="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the</a:t>
            </a:r>
            <a:r>
              <a:rPr dirty="0" sz="1800" spc="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0">
                <a:solidFill>
                  <a:srgbClr val="3E3E3E"/>
                </a:solidFill>
                <a:latin typeface="Roboto"/>
                <a:cs typeface="Roboto"/>
              </a:rPr>
              <a:t>end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20">
                <a:solidFill>
                  <a:srgbClr val="3E3E3E"/>
                </a:solidFill>
                <a:latin typeface="Roboto"/>
                <a:cs typeface="Roboto"/>
              </a:rPr>
              <a:t>user </a:t>
            </a:r>
            <a:r>
              <a:rPr dirty="0" sz="1800" spc="55">
                <a:solidFill>
                  <a:srgbClr val="3E3E3E"/>
                </a:solidFill>
                <a:latin typeface="Roboto"/>
                <a:cs typeface="Roboto"/>
              </a:rPr>
              <a:t>(technicians</a:t>
            </a:r>
            <a:r>
              <a:rPr dirty="0" sz="1800" spc="-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PC)</a:t>
            </a:r>
            <a:r>
              <a:rPr dirty="0" sz="1800" spc="-1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to</a:t>
            </a:r>
            <a:r>
              <a:rPr dirty="0" sz="1800" spc="-1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establish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a</a:t>
            </a:r>
            <a:r>
              <a:rPr dirty="0" sz="1800" spc="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0">
                <a:solidFill>
                  <a:srgbClr val="3E3E3E"/>
                </a:solidFill>
                <a:latin typeface="Roboto"/>
                <a:cs typeface="Roboto"/>
              </a:rPr>
              <a:t>connection</a:t>
            </a:r>
            <a:r>
              <a:rPr dirty="0" sz="1800" spc="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rather</a:t>
            </a:r>
            <a:r>
              <a:rPr dirty="0" sz="1800" spc="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90">
                <a:solidFill>
                  <a:srgbClr val="3E3E3E"/>
                </a:solidFill>
                <a:latin typeface="Roboto"/>
                <a:cs typeface="Roboto"/>
              </a:rPr>
              <a:t>than</a:t>
            </a:r>
            <a:r>
              <a:rPr dirty="0" sz="1800" spc="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25">
                <a:solidFill>
                  <a:srgbClr val="3E3E3E"/>
                </a:solidFill>
                <a:latin typeface="Roboto"/>
                <a:cs typeface="Roboto"/>
              </a:rPr>
              <a:t>the </a:t>
            </a:r>
            <a:r>
              <a:rPr dirty="0" sz="1800" spc="80">
                <a:solidFill>
                  <a:srgbClr val="3E3E3E"/>
                </a:solidFill>
                <a:latin typeface="Roboto"/>
                <a:cs typeface="Roboto"/>
              </a:rPr>
              <a:t>technician</a:t>
            </a:r>
            <a:r>
              <a:rPr dirty="0" sz="1800" spc="-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95">
                <a:solidFill>
                  <a:srgbClr val="3E3E3E"/>
                </a:solidFill>
                <a:latin typeface="Roboto"/>
                <a:cs typeface="Roboto"/>
              </a:rPr>
              <a:t>initiating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25">
                <a:solidFill>
                  <a:srgbClr val="3E3E3E"/>
                </a:solidFill>
                <a:latin typeface="Roboto"/>
                <a:cs typeface="Roboto"/>
              </a:rPr>
              <a:t>the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remote</a:t>
            </a:r>
            <a:r>
              <a:rPr dirty="0" sz="1800" spc="17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session.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45290" y="1039189"/>
            <a:ext cx="3803015" cy="564515"/>
          </a:xfrm>
          <a:prstGeom prst="rect"/>
          <a:ln w="19049">
            <a:solidFill>
              <a:srgbClr val="000000"/>
            </a:solidFill>
          </a:ln>
        </p:spPr>
        <p:txBody>
          <a:bodyPr wrap="square" lIns="0" tIns="41275" rIns="0" bIns="0" rtlCol="0" vert="horz">
            <a:spAutoFit/>
          </a:bodyPr>
          <a:lstStyle/>
          <a:p>
            <a:pPr marL="850900">
              <a:lnSpc>
                <a:spcPct val="100000"/>
              </a:lnSpc>
              <a:spcBef>
                <a:spcPts val="325"/>
              </a:spcBef>
            </a:pPr>
            <a:r>
              <a:rPr dirty="0" sz="2800" spc="50">
                <a:solidFill>
                  <a:srgbClr val="CC0066"/>
                </a:solidFill>
              </a:rPr>
              <a:t>Reverse</a:t>
            </a:r>
            <a:r>
              <a:rPr dirty="0" sz="2800" spc="20">
                <a:solidFill>
                  <a:srgbClr val="CC0066"/>
                </a:solidFill>
              </a:rPr>
              <a:t> </a:t>
            </a:r>
            <a:r>
              <a:rPr dirty="0" sz="2800" spc="-25">
                <a:solidFill>
                  <a:srgbClr val="CC0066"/>
                </a:solidFill>
              </a:rPr>
              <a:t>SSH</a:t>
            </a:r>
            <a:endParaRPr sz="2800"/>
          </a:p>
        </p:txBody>
      </p:sp>
      <p:grpSp>
        <p:nvGrpSpPr>
          <p:cNvPr id="5" name="object 5" descr=""/>
          <p:cNvGrpSpPr/>
          <p:nvPr/>
        </p:nvGrpSpPr>
        <p:grpSpPr>
          <a:xfrm>
            <a:off x="5867422" y="1039200"/>
            <a:ext cx="5525135" cy="4749800"/>
            <a:chOff x="5867422" y="1039200"/>
            <a:chExt cx="5525135" cy="4749800"/>
          </a:xfrm>
        </p:grpSpPr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67422" y="1039200"/>
              <a:ext cx="5524732" cy="1450799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67425" y="3483575"/>
              <a:ext cx="5524725" cy="2305049"/>
            </a:xfrm>
            <a:prstGeom prst="rect">
              <a:avLst/>
            </a:prstGeom>
          </p:spPr>
        </p:pic>
      </p:grpSp>
      <p:sp>
        <p:nvSpPr>
          <p:cNvPr id="8" name="object 8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descr=""/>
          <p:cNvGraphicFramePr>
            <a:graphicFrameLocks noGrp="1"/>
          </p:cNvGraphicFramePr>
          <p:nvPr/>
        </p:nvGraphicFramePr>
        <p:xfrm>
          <a:off x="5539549" y="826600"/>
          <a:ext cx="6069965" cy="51555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6364"/>
                <a:gridCol w="5832475"/>
                <a:gridCol w="110489"/>
              </a:tblGrid>
              <a:tr h="4292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38100">
                      <a:solidFill>
                        <a:srgbClr val="00FFFF"/>
                      </a:solidFill>
                      <a:prstDash val="solid"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8100">
                      <a:solidFill>
                        <a:srgbClr val="00FFFF"/>
                      </a:solidFill>
                      <a:prstDash val="solid"/>
                    </a:lnL>
                    <a:lnR w="38100">
                      <a:solidFill>
                        <a:srgbClr val="00FFFF"/>
                      </a:solidFill>
                      <a:prstDash val="solid"/>
                    </a:lnR>
                    <a:lnT w="38100">
                      <a:solidFill>
                        <a:srgbClr val="00FFFF"/>
                      </a:solidFill>
                      <a:prstDash val="solid"/>
                    </a:lnT>
                    <a:lnB w="38100">
                      <a:solidFill>
                        <a:srgbClr val="00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8100">
                      <a:solidFill>
                        <a:srgbClr val="00FFFF"/>
                      </a:solidFill>
                      <a:prstDash val="solid"/>
                    </a:lnL>
                  </a:tcPr>
                </a:tc>
              </a:tr>
              <a:tr h="4318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38100">
                      <a:solidFill>
                        <a:srgbClr val="00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38100">
                      <a:solidFill>
                        <a:srgbClr val="00FFFF"/>
                      </a:solidFill>
                      <a:prstDash val="solid"/>
                    </a:lnL>
                    <a:lnR w="38100">
                      <a:solidFill>
                        <a:srgbClr val="00FFFF"/>
                      </a:solidFill>
                      <a:prstDash val="solid"/>
                    </a:lnR>
                    <a:lnT w="38100">
                      <a:solidFill>
                        <a:srgbClr val="00FFFF"/>
                      </a:solidFill>
                      <a:prstDash val="solid"/>
                    </a:lnT>
                    <a:lnB w="38100">
                      <a:solidFill>
                        <a:srgbClr val="00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8100">
                      <a:solidFill>
                        <a:srgbClr val="00FFFF"/>
                      </a:solidFill>
                      <a:prstDash val="solid"/>
                    </a:lnL>
                  </a:tcPr>
                </a:tc>
              </a:tr>
              <a:tr h="4083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38100">
                      <a:solidFill>
                        <a:srgbClr val="00FFFF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38100">
                      <a:solidFill>
                        <a:srgbClr val="00FFFF"/>
                      </a:solidFill>
                      <a:prstDash val="solid"/>
                    </a:lnL>
                    <a:lnR w="38100">
                      <a:solidFill>
                        <a:srgbClr val="00FFFF"/>
                      </a:solidFill>
                      <a:prstDash val="solid"/>
                    </a:lnR>
                    <a:lnT w="38100">
                      <a:solidFill>
                        <a:srgbClr val="00FFFF"/>
                      </a:solidFill>
                      <a:prstDash val="solid"/>
                    </a:lnT>
                    <a:lnB w="38100">
                      <a:solidFill>
                        <a:srgbClr val="00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8100">
                      <a:solidFill>
                        <a:srgbClr val="00FFFF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sp>
        <p:nvSpPr>
          <p:cNvPr id="3" name="object 3" descr=""/>
          <p:cNvSpPr txBox="1"/>
          <p:nvPr/>
        </p:nvSpPr>
        <p:spPr>
          <a:xfrm>
            <a:off x="7546097" y="243549"/>
            <a:ext cx="21634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FLORIDA</a:t>
            </a:r>
            <a:r>
              <a:rPr dirty="0" sz="9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INTERNATIONAL UNIVERSITY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4" name="object 4" descr=""/>
          <p:cNvSpPr/>
          <p:nvPr/>
        </p:nvSpPr>
        <p:spPr>
          <a:xfrm>
            <a:off x="545300" y="1852474"/>
            <a:ext cx="3803015" cy="3087370"/>
          </a:xfrm>
          <a:custGeom>
            <a:avLst/>
            <a:gdLst/>
            <a:ahLst/>
            <a:cxnLst/>
            <a:rect l="l" t="t" r="r" b="b"/>
            <a:pathLst>
              <a:path w="3803015" h="3087370">
                <a:moveTo>
                  <a:pt x="0" y="0"/>
                </a:moveTo>
                <a:lnTo>
                  <a:pt x="3802799" y="0"/>
                </a:lnTo>
                <a:lnTo>
                  <a:pt x="3802799" y="3087299"/>
                </a:lnTo>
                <a:lnTo>
                  <a:pt x="0" y="3087299"/>
                </a:lnTo>
                <a:lnTo>
                  <a:pt x="0" y="0"/>
                </a:lnTo>
                <a:close/>
              </a:path>
            </a:pathLst>
          </a:custGeom>
          <a:ln w="38099">
            <a:solidFill>
              <a:srgbClr val="CC00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/>
          <p:nvPr/>
        </p:nvSpPr>
        <p:spPr>
          <a:xfrm>
            <a:off x="779592" y="1994918"/>
            <a:ext cx="328295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07975" indent="-30797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07975" algn="l"/>
                <a:tab pos="309245" algn="l"/>
              </a:tabLst>
            </a:pPr>
            <a:r>
              <a:rPr dirty="0" sz="1800" b="1">
                <a:solidFill>
                  <a:srgbClr val="3E3E3E"/>
                </a:solidFill>
                <a:latin typeface="Roboto"/>
                <a:cs typeface="Roboto"/>
              </a:rPr>
              <a:t>Disclaimer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:</a:t>
            </a:r>
            <a:r>
              <a:rPr dirty="0" sz="1800" spc="16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Tested</a:t>
            </a:r>
            <a:r>
              <a:rPr dirty="0" sz="1800" spc="16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145">
                <a:solidFill>
                  <a:srgbClr val="3E3E3E"/>
                </a:solidFill>
                <a:latin typeface="Roboto"/>
                <a:cs typeface="Roboto"/>
              </a:rPr>
              <a:t>within</a:t>
            </a:r>
            <a:r>
              <a:rPr dirty="0" sz="1800" spc="17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50">
                <a:solidFill>
                  <a:srgbClr val="3E3E3E"/>
                </a:solidFill>
                <a:latin typeface="Roboto"/>
                <a:cs typeface="Roboto"/>
              </a:rPr>
              <a:t>a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1088225" y="2186942"/>
            <a:ext cx="262382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home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95">
                <a:solidFill>
                  <a:srgbClr val="3E3E3E"/>
                </a:solidFill>
                <a:latin typeface="Roboto"/>
                <a:cs typeface="Roboto"/>
              </a:rPr>
              <a:t>network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75">
                <a:solidFill>
                  <a:srgbClr val="3E3E3E"/>
                </a:solidFill>
                <a:latin typeface="Roboto"/>
                <a:cs typeface="Roboto"/>
              </a:rPr>
              <a:t>and</a:t>
            </a:r>
            <a:r>
              <a:rPr dirty="0" sz="1800" spc="4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to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3E3E3E"/>
                </a:solidFill>
                <a:latin typeface="Roboto"/>
                <a:cs typeface="Roboto"/>
              </a:rPr>
              <a:t>be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1088225" y="2378966"/>
            <a:ext cx="318071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utilized</a:t>
            </a:r>
            <a:r>
              <a:rPr dirty="0" sz="1800" spc="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150">
                <a:solidFill>
                  <a:srgbClr val="3E3E3E"/>
                </a:solidFill>
                <a:latin typeface="Roboto"/>
                <a:cs typeface="Roboto"/>
              </a:rPr>
              <a:t>in</a:t>
            </a:r>
            <a:r>
              <a:rPr dirty="0" sz="1800" spc="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75">
                <a:solidFill>
                  <a:srgbClr val="3E3E3E"/>
                </a:solidFill>
                <a:latin typeface="Roboto"/>
                <a:cs typeface="Roboto"/>
              </a:rPr>
              <a:t>Small</a:t>
            </a:r>
            <a:r>
              <a:rPr dirty="0" sz="1800" spc="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Ofﬁce/Home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1088225" y="2570990"/>
            <a:ext cx="143827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Ofﬁce</a:t>
            </a:r>
            <a:r>
              <a:rPr dirty="0" sz="1800" spc="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(SOHO)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782494" y="2763014"/>
            <a:ext cx="196596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05435" indent="-306070">
              <a:lnSpc>
                <a:spcPct val="100000"/>
              </a:lnSpc>
              <a:spcBef>
                <a:spcPts val="100"/>
              </a:spcBef>
              <a:buChar char="•"/>
              <a:tabLst>
                <a:tab pos="305435" algn="l"/>
                <a:tab pos="306070" algn="l"/>
              </a:tabLst>
            </a:pP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Device</a:t>
            </a:r>
            <a:r>
              <a:rPr dirty="0" sz="1800" spc="12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55">
                <a:solidFill>
                  <a:srgbClr val="3E3E3E"/>
                </a:solidFill>
                <a:latin typeface="Roboto"/>
                <a:cs typeface="Roboto"/>
              </a:rPr>
              <a:t>pings</a:t>
            </a:r>
            <a:r>
              <a:rPr dirty="0" sz="1800" spc="1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125">
                <a:solidFill>
                  <a:srgbClr val="3E3E3E"/>
                </a:solidFill>
                <a:latin typeface="Roboto"/>
                <a:cs typeface="Roboto"/>
              </a:rPr>
              <a:t>in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2731010" y="2763014"/>
            <a:ext cx="112141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ternet</a:t>
            </a:r>
            <a:r>
              <a:rPr dirty="0" sz="1800" spc="29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and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1088225" y="2955038"/>
            <a:ext cx="279463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default</a:t>
            </a:r>
            <a:r>
              <a:rPr dirty="0" sz="1800" spc="10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0">
                <a:solidFill>
                  <a:srgbClr val="3E3E3E"/>
                </a:solidFill>
                <a:latin typeface="Roboto"/>
                <a:cs typeface="Roboto"/>
              </a:rPr>
              <a:t>gateway</a:t>
            </a:r>
            <a:r>
              <a:rPr dirty="0" sz="1800" spc="10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100">
                <a:solidFill>
                  <a:srgbClr val="3E3E3E"/>
                </a:solidFill>
                <a:latin typeface="Roboto"/>
                <a:cs typeface="Roboto"/>
              </a:rPr>
              <a:t>via</a:t>
            </a:r>
            <a:r>
              <a:rPr dirty="0" sz="1800" spc="9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170">
                <a:solidFill>
                  <a:srgbClr val="3E3E3E"/>
                </a:solidFill>
                <a:latin typeface="Roboto"/>
                <a:cs typeface="Roboto"/>
              </a:rPr>
              <a:t>Wi-</a:t>
            </a:r>
            <a:r>
              <a:rPr dirty="0" sz="1800" spc="120">
                <a:solidFill>
                  <a:srgbClr val="3E3E3E"/>
                </a:solidFill>
                <a:latin typeface="Roboto"/>
                <a:cs typeface="Roboto"/>
              </a:rPr>
              <a:t>Fi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1088225" y="3147062"/>
            <a:ext cx="236347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75">
                <a:solidFill>
                  <a:srgbClr val="3E3E3E"/>
                </a:solidFill>
                <a:latin typeface="Roboto"/>
                <a:cs typeface="Roboto"/>
              </a:rPr>
              <a:t>and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Ethernet</a:t>
            </a:r>
            <a:r>
              <a:rPr dirty="0" sz="1800" spc="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to </a:t>
            </a:r>
            <a:r>
              <a:rPr dirty="0" sz="1800" spc="85">
                <a:solidFill>
                  <a:srgbClr val="3E3E3E"/>
                </a:solidFill>
                <a:latin typeface="Roboto"/>
                <a:cs typeface="Roboto"/>
              </a:rPr>
              <a:t>verify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1088225" y="3339086"/>
            <a:ext cx="275590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internet</a:t>
            </a:r>
            <a:r>
              <a:rPr dirty="0" sz="1800" spc="1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85">
                <a:solidFill>
                  <a:srgbClr val="3E3E3E"/>
                </a:solidFill>
                <a:latin typeface="Roboto"/>
                <a:cs typeface="Roboto"/>
              </a:rPr>
              <a:t>connectivity</a:t>
            </a:r>
            <a:r>
              <a:rPr dirty="0" sz="1800" spc="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and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1088225" y="3531110"/>
            <a:ext cx="313563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sends</a:t>
            </a:r>
            <a:r>
              <a:rPr dirty="0" sz="1800" spc="2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email</a:t>
            </a:r>
            <a:r>
              <a:rPr dirty="0" sz="1800" spc="3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100">
                <a:solidFill>
                  <a:srgbClr val="3E3E3E"/>
                </a:solidFill>
                <a:latin typeface="Roboto"/>
                <a:cs typeface="Roboto"/>
              </a:rPr>
              <a:t>via</a:t>
            </a:r>
            <a:r>
              <a:rPr dirty="0" sz="1800" spc="2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Cellular</a:t>
            </a:r>
            <a:r>
              <a:rPr dirty="0" sz="1800" spc="3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5">
                <a:solidFill>
                  <a:srgbClr val="3E3E3E"/>
                </a:solidFill>
                <a:latin typeface="Roboto"/>
                <a:cs typeface="Roboto"/>
              </a:rPr>
              <a:t>if</a:t>
            </a:r>
            <a:r>
              <a:rPr dirty="0" sz="1800" spc="2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35">
                <a:solidFill>
                  <a:srgbClr val="3E3E3E"/>
                </a:solidFill>
                <a:latin typeface="Roboto"/>
                <a:cs typeface="Roboto"/>
              </a:rPr>
              <a:t>no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1088225" y="3723134"/>
            <a:ext cx="1840864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internet</a:t>
            </a:r>
            <a:r>
              <a:rPr dirty="0" sz="1800" spc="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detected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782494" y="3915158"/>
            <a:ext cx="229489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05435" indent="-306070">
              <a:lnSpc>
                <a:spcPct val="100000"/>
              </a:lnSpc>
              <a:spcBef>
                <a:spcPts val="100"/>
              </a:spcBef>
              <a:buChar char="•"/>
              <a:tabLst>
                <a:tab pos="305435" algn="l"/>
                <a:tab pos="306070" algn="l"/>
              </a:tabLst>
            </a:pPr>
            <a:r>
              <a:rPr dirty="0" sz="1800" spc="85">
                <a:solidFill>
                  <a:srgbClr val="3E3E3E"/>
                </a:solidFill>
                <a:latin typeface="Roboto"/>
                <a:cs typeface="Roboto"/>
              </a:rPr>
              <a:t>Allows</a:t>
            </a:r>
            <a:r>
              <a:rPr dirty="0" sz="1800" spc="1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speciﬁc</a:t>
            </a:r>
            <a:r>
              <a:rPr dirty="0" sz="1800" spc="10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40">
                <a:solidFill>
                  <a:srgbClr val="3E3E3E"/>
                </a:solidFill>
                <a:latin typeface="Roboto"/>
                <a:cs typeface="Roboto"/>
              </a:rPr>
              <a:t>I.T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1088225" y="4107182"/>
            <a:ext cx="293116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75">
                <a:solidFill>
                  <a:srgbClr val="3E3E3E"/>
                </a:solidFill>
                <a:latin typeface="Roboto"/>
                <a:cs typeface="Roboto"/>
              </a:rPr>
              <a:t>workstation</a:t>
            </a:r>
            <a:r>
              <a:rPr dirty="0" sz="1800" spc="8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to</a:t>
            </a:r>
            <a:r>
              <a:rPr dirty="0" sz="1800" spc="8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reverse</a:t>
            </a:r>
            <a:r>
              <a:rPr dirty="0" sz="1800" spc="8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3E3E3E"/>
                </a:solidFill>
                <a:latin typeface="Roboto"/>
                <a:cs typeface="Roboto"/>
              </a:rPr>
              <a:t>SSH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1088225" y="4299206"/>
            <a:ext cx="28771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65">
                <a:solidFill>
                  <a:srgbClr val="3E3E3E"/>
                </a:solidFill>
                <a:latin typeface="Roboto"/>
                <a:cs typeface="Roboto"/>
              </a:rPr>
              <a:t>into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device</a:t>
            </a:r>
            <a:r>
              <a:rPr dirty="0" sz="1800" spc="7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0">
                <a:solidFill>
                  <a:srgbClr val="3E3E3E"/>
                </a:solidFill>
                <a:latin typeface="Roboto"/>
                <a:cs typeface="Roboto"/>
              </a:rPr>
              <a:t>remotely</a:t>
            </a:r>
            <a:r>
              <a:rPr dirty="0" sz="1800" spc="7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to</a:t>
            </a: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3E3E3E"/>
                </a:solidFill>
                <a:latin typeface="Roboto"/>
                <a:cs typeface="Roboto"/>
              </a:rPr>
              <a:t>see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1088225" y="4491230"/>
            <a:ext cx="70866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errors.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545290" y="1039189"/>
            <a:ext cx="3803015" cy="563880"/>
          </a:xfrm>
          <a:prstGeom prst="rect"/>
          <a:ln w="19049">
            <a:solidFill>
              <a:srgbClr val="000000"/>
            </a:solidFill>
          </a:ln>
        </p:spPr>
        <p:txBody>
          <a:bodyPr wrap="square" lIns="0" tIns="41275" rIns="0" bIns="0" rtlCol="0" vert="horz">
            <a:spAutoFit/>
          </a:bodyPr>
          <a:lstStyle/>
          <a:p>
            <a:pPr marL="770890">
              <a:lnSpc>
                <a:spcPct val="100000"/>
              </a:lnSpc>
              <a:spcBef>
                <a:spcPts val="325"/>
              </a:spcBef>
            </a:pPr>
            <a:r>
              <a:rPr dirty="0" sz="2800">
                <a:solidFill>
                  <a:srgbClr val="CC0066"/>
                </a:solidFill>
              </a:rPr>
              <a:t>Object</a:t>
            </a:r>
            <a:r>
              <a:rPr dirty="0" sz="2800" spc="-25">
                <a:solidFill>
                  <a:srgbClr val="CC0066"/>
                </a:solidFill>
              </a:rPr>
              <a:t> </a:t>
            </a:r>
            <a:r>
              <a:rPr dirty="0" sz="2800" spc="50">
                <a:solidFill>
                  <a:srgbClr val="CC0066"/>
                </a:solidFill>
              </a:rPr>
              <a:t>Design</a:t>
            </a:r>
            <a:endParaRPr sz="2800"/>
          </a:p>
        </p:txBody>
      </p:sp>
      <p:pic>
        <p:nvPicPr>
          <p:cNvPr id="21" name="object 21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85175" y="864700"/>
            <a:ext cx="5794524" cy="5118649"/>
          </a:xfrm>
          <a:prstGeom prst="rect">
            <a:avLst/>
          </a:prstGeom>
        </p:spPr>
      </p:pic>
      <p:sp>
        <p:nvSpPr>
          <p:cNvPr id="22" name="object 2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546097" y="243549"/>
            <a:ext cx="21634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FLORIDA</a:t>
            </a:r>
            <a:r>
              <a:rPr dirty="0" sz="9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INTERNATIONAL UNIVERSITY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545301" y="1852474"/>
            <a:ext cx="4225925" cy="3281045"/>
          </a:xfrm>
          <a:custGeom>
            <a:avLst/>
            <a:gdLst/>
            <a:ahLst/>
            <a:cxnLst/>
            <a:rect l="l" t="t" r="r" b="b"/>
            <a:pathLst>
              <a:path w="4225925" h="3281045">
                <a:moveTo>
                  <a:pt x="0" y="0"/>
                </a:moveTo>
                <a:lnTo>
                  <a:pt x="4225500" y="0"/>
                </a:lnTo>
                <a:lnTo>
                  <a:pt x="4225500" y="3280799"/>
                </a:lnTo>
                <a:lnTo>
                  <a:pt x="0" y="3280799"/>
                </a:lnTo>
                <a:lnTo>
                  <a:pt x="0" y="0"/>
                </a:lnTo>
                <a:close/>
              </a:path>
            </a:pathLst>
          </a:custGeom>
          <a:ln w="38099">
            <a:solidFill>
              <a:srgbClr val="CC00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782495" y="2121918"/>
            <a:ext cx="371729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05435" indent="-306070">
              <a:lnSpc>
                <a:spcPct val="100000"/>
              </a:lnSpc>
              <a:spcBef>
                <a:spcPts val="100"/>
              </a:spcBef>
              <a:buChar char="•"/>
              <a:tabLst>
                <a:tab pos="305435" algn="l"/>
                <a:tab pos="306070" algn="l"/>
              </a:tabLst>
            </a:pPr>
            <a:r>
              <a:rPr dirty="0" sz="1800" spc="60">
                <a:solidFill>
                  <a:srgbClr val="3E3E3E"/>
                </a:solidFill>
                <a:latin typeface="Roboto"/>
                <a:cs typeface="Roboto"/>
              </a:rPr>
              <a:t>Raspberry</a:t>
            </a:r>
            <a:r>
              <a:rPr dirty="0" sz="1800" spc="2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0">
                <a:solidFill>
                  <a:srgbClr val="3E3E3E"/>
                </a:solidFill>
                <a:latin typeface="Roboto"/>
                <a:cs typeface="Roboto"/>
              </a:rPr>
              <a:t>Pi</a:t>
            </a:r>
            <a:r>
              <a:rPr dirty="0" sz="1800" spc="1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is</a:t>
            </a:r>
            <a:r>
              <a:rPr dirty="0" sz="1800" spc="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a</a:t>
            </a:r>
            <a:r>
              <a:rPr dirty="0" sz="1800" spc="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0">
                <a:solidFill>
                  <a:srgbClr val="3E3E3E"/>
                </a:solidFill>
                <a:latin typeface="Roboto"/>
                <a:cs typeface="Roboto"/>
              </a:rPr>
              <a:t>central</a:t>
            </a:r>
            <a:r>
              <a:rPr dirty="0" sz="1800" spc="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105">
                <a:solidFill>
                  <a:srgbClr val="3E3E3E"/>
                </a:solidFill>
                <a:latin typeface="Roboto"/>
                <a:cs typeface="Roboto"/>
              </a:rPr>
              <a:t>unit</a:t>
            </a:r>
            <a:r>
              <a:rPr dirty="0" sz="1800" spc="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125">
                <a:solidFill>
                  <a:srgbClr val="3E3E3E"/>
                </a:solidFill>
                <a:latin typeface="Roboto"/>
                <a:cs typeface="Roboto"/>
              </a:rPr>
              <a:t>in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1088226" y="2313942"/>
            <a:ext cx="298577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the</a:t>
            </a:r>
            <a:r>
              <a:rPr dirty="0" sz="1800" spc="8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system</a:t>
            </a:r>
            <a:r>
              <a:rPr dirty="0" sz="1800" spc="8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135">
                <a:solidFill>
                  <a:srgbClr val="3E3E3E"/>
                </a:solidFill>
                <a:latin typeface="Roboto"/>
                <a:cs typeface="Roboto"/>
              </a:rPr>
              <a:t>with</a:t>
            </a:r>
            <a:r>
              <a:rPr dirty="0" sz="1800" spc="8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LTE</a:t>
            </a:r>
            <a:r>
              <a:rPr dirty="0" sz="1800" spc="7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hat</a:t>
            </a:r>
            <a:r>
              <a:rPr dirty="0" sz="1800" spc="8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3E3E3E"/>
                </a:solidFill>
                <a:latin typeface="Roboto"/>
                <a:cs typeface="Roboto"/>
              </a:rPr>
              <a:t>for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1088226" y="2505966"/>
            <a:ext cx="3307079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45">
                <a:solidFill>
                  <a:srgbClr val="3E3E3E"/>
                </a:solidFill>
                <a:latin typeface="Roboto"/>
                <a:cs typeface="Roboto"/>
              </a:rPr>
              <a:t>setting</a:t>
            </a:r>
            <a:r>
              <a:rPr dirty="0" sz="1800" spc="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the</a:t>
            </a:r>
            <a:r>
              <a:rPr dirty="0" sz="1800" spc="1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75">
                <a:solidFill>
                  <a:srgbClr val="3E3E3E"/>
                </a:solidFill>
                <a:latin typeface="Roboto"/>
                <a:cs typeface="Roboto"/>
              </a:rPr>
              <a:t>cellular</a:t>
            </a:r>
            <a:r>
              <a:rPr dirty="0" sz="1800" spc="1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connection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782495" y="2697990"/>
            <a:ext cx="29965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05435" indent="-306070">
              <a:lnSpc>
                <a:spcPct val="100000"/>
              </a:lnSpc>
              <a:spcBef>
                <a:spcPts val="100"/>
              </a:spcBef>
              <a:buChar char="•"/>
              <a:tabLst>
                <a:tab pos="305435" algn="l"/>
                <a:tab pos="306070" algn="l"/>
              </a:tabLst>
            </a:pPr>
            <a:r>
              <a:rPr dirty="0" sz="1800" spc="75">
                <a:solidFill>
                  <a:srgbClr val="3E3E3E"/>
                </a:solidFill>
                <a:latin typeface="Roboto"/>
                <a:cs typeface="Roboto"/>
              </a:rPr>
              <a:t>It</a:t>
            </a:r>
            <a:r>
              <a:rPr dirty="0" sz="1800" spc="114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is</a:t>
            </a:r>
            <a:r>
              <a:rPr dirty="0" sz="1800" spc="1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connected</a:t>
            </a:r>
            <a:r>
              <a:rPr dirty="0" sz="1800" spc="1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through</a:t>
            </a:r>
            <a:r>
              <a:rPr dirty="0" sz="1800" spc="1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50">
                <a:solidFill>
                  <a:srgbClr val="3E3E3E"/>
                </a:solidFill>
                <a:latin typeface="Roboto"/>
                <a:cs typeface="Roboto"/>
              </a:rPr>
              <a:t>3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1088226" y="2890014"/>
            <a:ext cx="27933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interfaces:</a:t>
            </a:r>
            <a:r>
              <a:rPr dirty="0" sz="1800" spc="15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125">
                <a:solidFill>
                  <a:srgbClr val="3E3E3E"/>
                </a:solidFill>
                <a:latin typeface="Roboto"/>
                <a:cs typeface="Roboto"/>
              </a:rPr>
              <a:t>WiFi,</a:t>
            </a:r>
            <a:r>
              <a:rPr dirty="0" sz="1800" spc="14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Ethernet,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1088226" y="3274062"/>
            <a:ext cx="94678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Ping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3E3E3E"/>
                </a:solidFill>
                <a:latin typeface="Roboto"/>
                <a:cs typeface="Roboto"/>
              </a:rPr>
              <a:t>che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757095" y="3274062"/>
            <a:ext cx="326961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30835" indent="-306070">
              <a:lnSpc>
                <a:spcPct val="100000"/>
              </a:lnSpc>
              <a:spcBef>
                <a:spcPts val="100"/>
              </a:spcBef>
              <a:buChar char="•"/>
              <a:tabLst>
                <a:tab pos="330835" algn="l"/>
                <a:tab pos="331470" algn="l"/>
              </a:tabLst>
            </a:pPr>
            <a:r>
              <a:rPr dirty="0" baseline="46296" sz="2700">
                <a:solidFill>
                  <a:srgbClr val="3E3E3E"/>
                </a:solidFill>
                <a:latin typeface="Roboto"/>
                <a:cs typeface="Roboto"/>
              </a:rPr>
              <a:t>Cellular.</a:t>
            </a:r>
            <a:r>
              <a:rPr dirty="0" baseline="46296" sz="2700" spc="12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cks</a:t>
            </a:r>
            <a:r>
              <a:rPr dirty="0" sz="1800" spc="8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of</a:t>
            </a:r>
            <a:r>
              <a:rPr dirty="0" sz="1800" spc="8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3E3E3E"/>
                </a:solidFill>
                <a:latin typeface="Roboto"/>
                <a:cs typeface="Roboto"/>
              </a:rPr>
              <a:t>the</a:t>
            </a:r>
            <a:r>
              <a:rPr dirty="0" sz="1800" spc="9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are</a:t>
            </a:r>
            <a:r>
              <a:rPr dirty="0" sz="1800" spc="9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20">
                <a:solidFill>
                  <a:srgbClr val="3E3E3E"/>
                </a:solidFill>
                <a:latin typeface="Roboto"/>
                <a:cs typeface="Roboto"/>
              </a:rPr>
              <a:t>sent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1088226" y="3466086"/>
            <a:ext cx="359727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through</a:t>
            </a:r>
            <a:r>
              <a:rPr dirty="0" sz="1800" spc="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5">
                <a:solidFill>
                  <a:srgbClr val="3E3E3E"/>
                </a:solidFill>
                <a:latin typeface="Roboto"/>
                <a:cs typeface="Roboto"/>
              </a:rPr>
              <a:t>either</a:t>
            </a:r>
            <a:r>
              <a:rPr dirty="0" sz="1800" spc="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150">
                <a:solidFill>
                  <a:srgbClr val="3E3E3E"/>
                </a:solidFill>
                <a:latin typeface="Roboto"/>
                <a:cs typeface="Roboto"/>
              </a:rPr>
              <a:t>WiFi</a:t>
            </a:r>
            <a:r>
              <a:rPr dirty="0" sz="1800" spc="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75">
                <a:solidFill>
                  <a:srgbClr val="3E3E3E"/>
                </a:solidFill>
                <a:latin typeface="Roboto"/>
                <a:cs typeface="Roboto"/>
              </a:rPr>
              <a:t>and</a:t>
            </a:r>
            <a:r>
              <a:rPr dirty="0" sz="1800" spc="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0">
                <a:solidFill>
                  <a:srgbClr val="3E3E3E"/>
                </a:solidFill>
                <a:latin typeface="Roboto"/>
                <a:cs typeface="Roboto"/>
              </a:rPr>
              <a:t>Ethernet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1088226" y="3658110"/>
            <a:ext cx="318643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(DNS</a:t>
            </a:r>
            <a:r>
              <a:rPr dirty="0" sz="1800" spc="20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Server,</a:t>
            </a:r>
            <a:r>
              <a:rPr dirty="0" sz="1800" spc="20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default</a:t>
            </a:r>
            <a:r>
              <a:rPr dirty="0" sz="1800" spc="2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gateway)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782495" y="3850134"/>
            <a:ext cx="304927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05435" indent="-306070">
              <a:lnSpc>
                <a:spcPct val="100000"/>
              </a:lnSpc>
              <a:spcBef>
                <a:spcPts val="100"/>
              </a:spcBef>
              <a:buChar char="•"/>
              <a:tabLst>
                <a:tab pos="305435" algn="l"/>
                <a:tab pos="306070" algn="l"/>
              </a:tabLst>
            </a:pPr>
            <a:r>
              <a:rPr dirty="0" sz="1800" spc="145">
                <a:solidFill>
                  <a:srgbClr val="3E3E3E"/>
                </a:solidFill>
                <a:latin typeface="Roboto"/>
                <a:cs typeface="Roboto"/>
              </a:rPr>
              <a:t>In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case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of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95">
                <a:solidFill>
                  <a:srgbClr val="3E3E3E"/>
                </a:solidFill>
                <a:latin typeface="Roboto"/>
                <a:cs typeface="Roboto"/>
              </a:rPr>
              <a:t>an</a:t>
            </a:r>
            <a:r>
              <a:rPr dirty="0" sz="1800" spc="-1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outage,</a:t>
            </a:r>
            <a:r>
              <a:rPr dirty="0" sz="1800" spc="-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35">
                <a:solidFill>
                  <a:srgbClr val="3E3E3E"/>
                </a:solidFill>
                <a:latin typeface="Roboto"/>
                <a:cs typeface="Roboto"/>
              </a:rPr>
              <a:t>RaPi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1088226" y="4042158"/>
            <a:ext cx="3389629" cy="492125"/>
          </a:xfrm>
          <a:prstGeom prst="rect">
            <a:avLst/>
          </a:prstGeom>
        </p:spPr>
        <p:txBody>
          <a:bodyPr wrap="square" lIns="0" tIns="94615" rIns="0" bIns="0" rtlCol="0" vert="horz">
            <a:spAutoFit/>
          </a:bodyPr>
          <a:lstStyle/>
          <a:p>
            <a:pPr marR="5080">
              <a:lnSpc>
                <a:spcPct val="70000"/>
              </a:lnSpc>
              <a:spcBef>
                <a:spcPts val="745"/>
              </a:spcBef>
            </a:pP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connects</a:t>
            </a:r>
            <a:r>
              <a:rPr dirty="0" sz="1800" spc="4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to</a:t>
            </a:r>
            <a:r>
              <a:rPr dirty="0" sz="1800" spc="5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105">
                <a:solidFill>
                  <a:srgbClr val="3E3E3E"/>
                </a:solidFill>
                <a:latin typeface="Roboto"/>
                <a:cs typeface="Roboto"/>
              </a:rPr>
              <a:t>Mail</a:t>
            </a:r>
            <a:r>
              <a:rPr dirty="0" sz="1800" spc="5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60">
                <a:solidFill>
                  <a:srgbClr val="3E3E3E"/>
                </a:solidFill>
                <a:latin typeface="Roboto"/>
                <a:cs typeface="Roboto"/>
              </a:rPr>
              <a:t>Server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to</a:t>
            </a:r>
            <a:r>
              <a:rPr dirty="0" sz="1800" spc="6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-20">
                <a:solidFill>
                  <a:srgbClr val="3E3E3E"/>
                </a:solidFill>
                <a:latin typeface="Roboto"/>
                <a:cs typeface="Roboto"/>
              </a:rPr>
              <a:t>send </a:t>
            </a:r>
            <a:r>
              <a:rPr dirty="0" sz="1800" spc="95">
                <a:solidFill>
                  <a:srgbClr val="3E3E3E"/>
                </a:solidFill>
                <a:latin typeface="Roboto"/>
                <a:cs typeface="Roboto"/>
              </a:rPr>
              <a:t>an</a:t>
            </a:r>
            <a:r>
              <a:rPr dirty="0" sz="1800" spc="3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55">
                <a:solidFill>
                  <a:srgbClr val="3E3E3E"/>
                </a:solidFill>
                <a:latin typeface="Roboto"/>
                <a:cs typeface="Roboto"/>
              </a:rPr>
              <a:t>alert</a:t>
            </a:r>
            <a:r>
              <a:rPr dirty="0" sz="1800" spc="3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to</a:t>
            </a:r>
            <a:r>
              <a:rPr dirty="0" sz="1800" spc="35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3E3E3E"/>
                </a:solidFill>
                <a:latin typeface="Roboto"/>
                <a:cs typeface="Roboto"/>
              </a:rPr>
              <a:t>Home</a:t>
            </a:r>
            <a:r>
              <a:rPr dirty="0" sz="1800" spc="40">
                <a:solidFill>
                  <a:srgbClr val="3E3E3E"/>
                </a:solidFill>
                <a:latin typeface="Roboto"/>
                <a:cs typeface="Roboto"/>
              </a:rPr>
              <a:t> </a:t>
            </a:r>
            <a:r>
              <a:rPr dirty="0" sz="1800" spc="70">
                <a:solidFill>
                  <a:srgbClr val="3E3E3E"/>
                </a:solidFill>
                <a:latin typeface="Roboto"/>
                <a:cs typeface="Roboto"/>
              </a:rPr>
              <a:t>Machine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545301" y="1128675"/>
            <a:ext cx="4225925" cy="564515"/>
          </a:xfrm>
          <a:prstGeom prst="rect"/>
          <a:ln w="19049">
            <a:solidFill>
              <a:srgbClr val="000000"/>
            </a:solidFill>
          </a:ln>
        </p:spPr>
        <p:txBody>
          <a:bodyPr wrap="square" lIns="0" tIns="41275" rIns="0" bIns="0" rtlCol="0" vert="horz">
            <a:spAutoFit/>
          </a:bodyPr>
          <a:lstStyle/>
          <a:p>
            <a:pPr marL="873760">
              <a:lnSpc>
                <a:spcPct val="100000"/>
              </a:lnSpc>
              <a:spcBef>
                <a:spcPts val="325"/>
              </a:spcBef>
            </a:pPr>
            <a:r>
              <a:rPr dirty="0" sz="2800" spc="75">
                <a:solidFill>
                  <a:srgbClr val="CC0066"/>
                </a:solidFill>
              </a:rPr>
              <a:t>System</a:t>
            </a:r>
            <a:r>
              <a:rPr dirty="0" sz="2800" spc="15">
                <a:solidFill>
                  <a:srgbClr val="CC0066"/>
                </a:solidFill>
              </a:rPr>
              <a:t> </a:t>
            </a:r>
            <a:r>
              <a:rPr dirty="0" sz="2800" spc="50">
                <a:solidFill>
                  <a:srgbClr val="CC0066"/>
                </a:solidFill>
              </a:rPr>
              <a:t>Design</a:t>
            </a:r>
            <a:endParaRPr sz="2800"/>
          </a:p>
        </p:txBody>
      </p:sp>
      <p:grpSp>
        <p:nvGrpSpPr>
          <p:cNvPr id="16" name="object 16" descr=""/>
          <p:cNvGrpSpPr/>
          <p:nvPr/>
        </p:nvGrpSpPr>
        <p:grpSpPr>
          <a:xfrm>
            <a:off x="5615249" y="811700"/>
            <a:ext cx="5932805" cy="5234940"/>
            <a:chOff x="5615249" y="811700"/>
            <a:chExt cx="5932805" cy="5234940"/>
          </a:xfrm>
        </p:grpSpPr>
        <p:pic>
          <p:nvPicPr>
            <p:cNvPr id="17" name="object 1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3350" y="849800"/>
              <a:ext cx="5856174" cy="5158400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5634299" y="830750"/>
              <a:ext cx="5894705" cy="5196840"/>
            </a:xfrm>
            <a:custGeom>
              <a:avLst/>
              <a:gdLst/>
              <a:ahLst/>
              <a:cxnLst/>
              <a:rect l="l" t="t" r="r" b="b"/>
              <a:pathLst>
                <a:path w="5894705" h="5196840">
                  <a:moveTo>
                    <a:pt x="0" y="0"/>
                  </a:moveTo>
                  <a:lnTo>
                    <a:pt x="5894274" y="0"/>
                  </a:lnTo>
                  <a:lnTo>
                    <a:pt x="5894274" y="5196500"/>
                  </a:lnTo>
                  <a:lnTo>
                    <a:pt x="0" y="5196500"/>
                  </a:lnTo>
                  <a:lnTo>
                    <a:pt x="0" y="0"/>
                  </a:lnTo>
                  <a:close/>
                </a:path>
              </a:pathLst>
            </a:custGeom>
            <a:ln w="38099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781051" y="438282"/>
            <a:ext cx="26390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F1F1F1"/>
                </a:solidFill>
                <a:latin typeface="Arial"/>
                <a:cs typeface="Arial"/>
              </a:rPr>
              <a:t>FLORIDA</a:t>
            </a:r>
            <a:r>
              <a:rPr dirty="0" sz="1100" spc="-55">
                <a:solidFill>
                  <a:srgbClr val="F1F1F1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1F1F1"/>
                </a:solidFill>
                <a:latin typeface="Arial"/>
                <a:cs typeface="Arial"/>
              </a:rPr>
              <a:t>INTERNATIONAL</a:t>
            </a:r>
            <a:r>
              <a:rPr dirty="0" sz="1100" spc="-25">
                <a:solidFill>
                  <a:srgbClr val="F1F1F1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1F1F1"/>
                </a:solidFill>
                <a:latin typeface="Arial"/>
                <a:cs typeface="Arial"/>
              </a:rPr>
              <a:t>UNIVERSITY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1524202" y="2766157"/>
            <a:ext cx="8984615" cy="1325880"/>
          </a:xfrm>
          <a:custGeom>
            <a:avLst/>
            <a:gdLst/>
            <a:ahLst/>
            <a:cxnLst/>
            <a:rect l="l" t="t" r="r" b="b"/>
            <a:pathLst>
              <a:path w="8984615" h="1325879">
                <a:moveTo>
                  <a:pt x="0" y="0"/>
                </a:moveTo>
                <a:lnTo>
                  <a:pt x="8984400" y="0"/>
                </a:lnTo>
                <a:lnTo>
                  <a:pt x="8984400" y="1325699"/>
                </a:lnTo>
                <a:lnTo>
                  <a:pt x="0" y="1325699"/>
                </a:lnTo>
                <a:lnTo>
                  <a:pt x="0" y="0"/>
                </a:lnTo>
                <a:close/>
              </a:path>
            </a:pathLst>
          </a:custGeom>
          <a:ln w="3809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534349" y="3029973"/>
            <a:ext cx="2962275" cy="7112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500" spc="50"/>
              <a:t>Questions?</a:t>
            </a:r>
            <a:endParaRPr sz="45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3060"/>
            <a:ext cx="12192000" cy="6855459"/>
            <a:chOff x="0" y="3060"/>
            <a:chExt cx="12192000" cy="6855459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060"/>
              <a:ext cx="12191999" cy="685493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28510" y="219326"/>
              <a:ext cx="1217549" cy="563879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864235" marR="5080" indent="-371475">
              <a:lnSpc>
                <a:spcPct val="146800"/>
              </a:lnSpc>
              <a:spcBef>
                <a:spcPts val="100"/>
              </a:spcBef>
              <a:buSzPct val="132142"/>
              <a:buFont typeface="Arial"/>
              <a:buChar char="○"/>
              <a:tabLst>
                <a:tab pos="864869" algn="l"/>
                <a:tab pos="865505" algn="l"/>
              </a:tabLst>
            </a:pPr>
            <a:r>
              <a:rPr dirty="0" spc="50"/>
              <a:t>As</a:t>
            </a:r>
            <a:r>
              <a:rPr dirty="0" spc="100"/>
              <a:t> </a:t>
            </a:r>
            <a:r>
              <a:rPr dirty="0" spc="105"/>
              <a:t>my</a:t>
            </a:r>
            <a:r>
              <a:rPr dirty="0" spc="100"/>
              <a:t> </a:t>
            </a:r>
            <a:r>
              <a:rPr dirty="0"/>
              <a:t>MSP</a:t>
            </a:r>
            <a:r>
              <a:rPr dirty="0" spc="100"/>
              <a:t> </a:t>
            </a:r>
            <a:r>
              <a:rPr dirty="0"/>
              <a:t>(Managed</a:t>
            </a:r>
            <a:r>
              <a:rPr dirty="0" spc="100"/>
              <a:t> </a:t>
            </a:r>
            <a:r>
              <a:rPr dirty="0" spc="45"/>
              <a:t>Service</a:t>
            </a:r>
            <a:r>
              <a:rPr dirty="0" spc="100"/>
              <a:t> </a:t>
            </a:r>
            <a:r>
              <a:rPr dirty="0"/>
              <a:t>Provider)</a:t>
            </a:r>
            <a:r>
              <a:rPr dirty="0" spc="100"/>
              <a:t> </a:t>
            </a:r>
            <a:r>
              <a:rPr dirty="0"/>
              <a:t>business</a:t>
            </a:r>
            <a:r>
              <a:rPr dirty="0" spc="100"/>
              <a:t> </a:t>
            </a:r>
            <a:r>
              <a:rPr dirty="0"/>
              <a:t>grows,</a:t>
            </a:r>
            <a:r>
              <a:rPr dirty="0" spc="100"/>
              <a:t> </a:t>
            </a:r>
            <a:r>
              <a:rPr dirty="0" spc="85"/>
              <a:t>I</a:t>
            </a:r>
            <a:r>
              <a:rPr dirty="0" spc="100"/>
              <a:t> </a:t>
            </a:r>
            <a:r>
              <a:rPr dirty="0" spc="65"/>
              <a:t>am</a:t>
            </a:r>
            <a:r>
              <a:rPr dirty="0" spc="100"/>
              <a:t> </a:t>
            </a:r>
            <a:r>
              <a:rPr dirty="0" spc="70"/>
              <a:t>hyper</a:t>
            </a:r>
            <a:r>
              <a:rPr dirty="0" spc="100"/>
              <a:t> </a:t>
            </a:r>
            <a:r>
              <a:rPr dirty="0"/>
              <a:t>focused</a:t>
            </a:r>
            <a:r>
              <a:rPr dirty="0" spc="100"/>
              <a:t> </a:t>
            </a:r>
            <a:r>
              <a:rPr dirty="0" spc="50"/>
              <a:t>on</a:t>
            </a:r>
            <a:r>
              <a:rPr dirty="0" spc="95"/>
              <a:t> </a:t>
            </a:r>
            <a:r>
              <a:rPr dirty="0"/>
              <a:t>the</a:t>
            </a:r>
            <a:r>
              <a:rPr dirty="0" spc="100"/>
              <a:t> </a:t>
            </a:r>
            <a:r>
              <a:rPr dirty="0" spc="40"/>
              <a:t>scalability </a:t>
            </a:r>
            <a:r>
              <a:rPr dirty="0"/>
              <a:t>of</a:t>
            </a:r>
            <a:r>
              <a:rPr dirty="0" spc="30"/>
              <a:t> </a:t>
            </a:r>
            <a:r>
              <a:rPr dirty="0" spc="105"/>
              <a:t>my</a:t>
            </a:r>
            <a:r>
              <a:rPr dirty="0" spc="35"/>
              <a:t> </a:t>
            </a:r>
            <a:r>
              <a:rPr dirty="0"/>
              <a:t>team</a:t>
            </a:r>
            <a:r>
              <a:rPr dirty="0" spc="40"/>
              <a:t> </a:t>
            </a:r>
            <a:r>
              <a:rPr dirty="0" spc="55"/>
              <a:t>and</a:t>
            </a:r>
            <a:r>
              <a:rPr dirty="0" spc="40"/>
              <a:t> </a:t>
            </a:r>
            <a:r>
              <a:rPr dirty="0" spc="60"/>
              <a:t>ensuring</a:t>
            </a:r>
            <a:r>
              <a:rPr dirty="0" spc="30"/>
              <a:t> </a:t>
            </a:r>
            <a:r>
              <a:rPr dirty="0"/>
              <a:t>as</a:t>
            </a:r>
            <a:r>
              <a:rPr dirty="0" spc="40"/>
              <a:t> </a:t>
            </a:r>
            <a:r>
              <a:rPr dirty="0"/>
              <a:t>close</a:t>
            </a:r>
            <a:r>
              <a:rPr dirty="0" spc="30"/>
              <a:t> </a:t>
            </a:r>
            <a:r>
              <a:rPr dirty="0"/>
              <a:t>to</a:t>
            </a:r>
            <a:r>
              <a:rPr dirty="0" spc="30"/>
              <a:t> </a:t>
            </a:r>
            <a:r>
              <a:rPr dirty="0"/>
              <a:t>zero</a:t>
            </a:r>
            <a:r>
              <a:rPr dirty="0" spc="35"/>
              <a:t> </a:t>
            </a:r>
            <a:r>
              <a:rPr dirty="0" spc="60"/>
              <a:t>downtime</a:t>
            </a:r>
            <a:r>
              <a:rPr dirty="0" spc="35"/>
              <a:t> </a:t>
            </a:r>
            <a:r>
              <a:rPr dirty="0"/>
              <a:t>for</a:t>
            </a:r>
            <a:r>
              <a:rPr dirty="0" spc="35"/>
              <a:t> </a:t>
            </a:r>
            <a:r>
              <a:rPr dirty="0" spc="105"/>
              <a:t>my</a:t>
            </a:r>
            <a:r>
              <a:rPr dirty="0" spc="35"/>
              <a:t> </a:t>
            </a:r>
            <a:r>
              <a:rPr dirty="0" spc="45"/>
              <a:t>clients</a:t>
            </a:r>
            <a:r>
              <a:rPr dirty="0" spc="40"/>
              <a:t> </a:t>
            </a:r>
            <a:r>
              <a:rPr dirty="0"/>
              <a:t>as</a:t>
            </a:r>
            <a:r>
              <a:rPr dirty="0" spc="35"/>
              <a:t> </a:t>
            </a:r>
            <a:r>
              <a:rPr dirty="0"/>
              <a:t>possible.</a:t>
            </a:r>
            <a:r>
              <a:rPr dirty="0" spc="40"/>
              <a:t> </a:t>
            </a:r>
            <a:r>
              <a:rPr dirty="0"/>
              <a:t>Based</a:t>
            </a:r>
            <a:r>
              <a:rPr dirty="0" spc="40"/>
              <a:t> </a:t>
            </a:r>
            <a:r>
              <a:rPr dirty="0" spc="50"/>
              <a:t>on</a:t>
            </a:r>
            <a:r>
              <a:rPr dirty="0" spc="30"/>
              <a:t> </a:t>
            </a:r>
            <a:r>
              <a:rPr dirty="0"/>
              <a:t>this,</a:t>
            </a:r>
            <a:r>
              <a:rPr dirty="0" spc="40"/>
              <a:t> </a:t>
            </a:r>
            <a:r>
              <a:rPr dirty="0" spc="35"/>
              <a:t>I</a:t>
            </a:r>
          </a:p>
          <a:p>
            <a:pPr marL="864235" marR="30480">
              <a:lnSpc>
                <a:spcPct val="130600"/>
              </a:lnSpc>
            </a:pPr>
            <a:r>
              <a:rPr dirty="0" spc="65"/>
              <a:t>would </a:t>
            </a:r>
            <a:r>
              <a:rPr dirty="0"/>
              <a:t>be</a:t>
            </a:r>
            <a:r>
              <a:rPr dirty="0" spc="70"/>
              <a:t> </a:t>
            </a:r>
            <a:r>
              <a:rPr dirty="0" spc="105"/>
              <a:t>willing</a:t>
            </a:r>
            <a:r>
              <a:rPr dirty="0" spc="65"/>
              <a:t> </a:t>
            </a:r>
            <a:r>
              <a:rPr dirty="0"/>
              <a:t>to</a:t>
            </a:r>
            <a:r>
              <a:rPr dirty="0" spc="65"/>
              <a:t> </a:t>
            </a:r>
            <a:r>
              <a:rPr dirty="0" spc="70"/>
              <a:t>buy</a:t>
            </a:r>
            <a:r>
              <a:rPr dirty="0" spc="65"/>
              <a:t> </a:t>
            </a:r>
            <a:r>
              <a:rPr dirty="0"/>
              <a:t>a</a:t>
            </a:r>
            <a:r>
              <a:rPr dirty="0" spc="70"/>
              <a:t> </a:t>
            </a:r>
            <a:r>
              <a:rPr dirty="0"/>
              <a:t>device</a:t>
            </a:r>
            <a:r>
              <a:rPr dirty="0" spc="70"/>
              <a:t> </a:t>
            </a:r>
            <a:r>
              <a:rPr dirty="0"/>
              <a:t>per</a:t>
            </a:r>
            <a:r>
              <a:rPr dirty="0" spc="70"/>
              <a:t> </a:t>
            </a:r>
            <a:r>
              <a:rPr dirty="0"/>
              <a:t>campus</a:t>
            </a:r>
            <a:r>
              <a:rPr dirty="0" spc="70"/>
              <a:t> </a:t>
            </a:r>
            <a:r>
              <a:rPr dirty="0"/>
              <a:t>location</a:t>
            </a:r>
            <a:r>
              <a:rPr dirty="0" spc="70"/>
              <a:t> </a:t>
            </a:r>
            <a:r>
              <a:rPr dirty="0" spc="50"/>
              <a:t>that</a:t>
            </a:r>
            <a:r>
              <a:rPr dirty="0" spc="70"/>
              <a:t> </a:t>
            </a:r>
            <a:r>
              <a:rPr dirty="0" spc="65"/>
              <a:t>would</a:t>
            </a:r>
            <a:r>
              <a:rPr dirty="0" spc="70"/>
              <a:t> </a:t>
            </a:r>
            <a:r>
              <a:rPr dirty="0"/>
              <a:t>act</a:t>
            </a:r>
            <a:r>
              <a:rPr dirty="0" spc="65"/>
              <a:t> </a:t>
            </a:r>
            <a:r>
              <a:rPr dirty="0"/>
              <a:t>as</a:t>
            </a:r>
            <a:r>
              <a:rPr dirty="0" spc="70"/>
              <a:t> </a:t>
            </a:r>
            <a:r>
              <a:rPr dirty="0"/>
              <a:t>a</a:t>
            </a:r>
            <a:r>
              <a:rPr dirty="0" spc="70"/>
              <a:t> </a:t>
            </a:r>
            <a:r>
              <a:rPr dirty="0" spc="50"/>
              <a:t>communication </a:t>
            </a:r>
            <a:r>
              <a:rPr dirty="0" spc="45"/>
              <a:t>conduit</a:t>
            </a:r>
            <a:r>
              <a:rPr dirty="0" spc="35"/>
              <a:t> </a:t>
            </a:r>
            <a:r>
              <a:rPr dirty="0" spc="125"/>
              <a:t>in</a:t>
            </a:r>
            <a:r>
              <a:rPr dirty="0" spc="35"/>
              <a:t> </a:t>
            </a:r>
            <a:r>
              <a:rPr dirty="0" spc="70"/>
              <a:t>an</a:t>
            </a:r>
            <a:r>
              <a:rPr dirty="0" spc="40"/>
              <a:t> </a:t>
            </a:r>
            <a:r>
              <a:rPr dirty="0"/>
              <a:t>emergency.</a:t>
            </a:r>
            <a:r>
              <a:rPr dirty="0" spc="35"/>
              <a:t> </a:t>
            </a:r>
            <a:r>
              <a:rPr dirty="0" spc="80"/>
              <a:t>This</a:t>
            </a:r>
            <a:r>
              <a:rPr dirty="0" spc="40"/>
              <a:t> </a:t>
            </a:r>
            <a:r>
              <a:rPr dirty="0" spc="65"/>
              <a:t>would</a:t>
            </a:r>
            <a:r>
              <a:rPr dirty="0" spc="35"/>
              <a:t> </a:t>
            </a:r>
            <a:r>
              <a:rPr dirty="0" spc="50"/>
              <a:t>give</a:t>
            </a:r>
            <a:r>
              <a:rPr dirty="0" spc="35"/>
              <a:t> </a:t>
            </a:r>
            <a:r>
              <a:rPr dirty="0"/>
              <a:t>me</a:t>
            </a:r>
            <a:r>
              <a:rPr dirty="0" spc="40"/>
              <a:t> </a:t>
            </a:r>
            <a:r>
              <a:rPr dirty="0"/>
              <a:t>peace</a:t>
            </a:r>
            <a:r>
              <a:rPr dirty="0" spc="35"/>
              <a:t> </a:t>
            </a:r>
            <a:r>
              <a:rPr dirty="0"/>
              <a:t>of</a:t>
            </a:r>
            <a:r>
              <a:rPr dirty="0" spc="30"/>
              <a:t> </a:t>
            </a:r>
            <a:r>
              <a:rPr dirty="0" spc="95"/>
              <a:t>mind</a:t>
            </a:r>
            <a:r>
              <a:rPr dirty="0" spc="40"/>
              <a:t> </a:t>
            </a:r>
            <a:r>
              <a:rPr dirty="0"/>
              <a:t>as</a:t>
            </a:r>
            <a:r>
              <a:rPr dirty="0" spc="35"/>
              <a:t> </a:t>
            </a:r>
            <a:r>
              <a:rPr dirty="0" spc="70"/>
              <a:t>it</a:t>
            </a:r>
            <a:r>
              <a:rPr dirty="0" spc="40"/>
              <a:t> </a:t>
            </a:r>
            <a:r>
              <a:rPr dirty="0" spc="65"/>
              <a:t>would</a:t>
            </a:r>
            <a:r>
              <a:rPr dirty="0" spc="35"/>
              <a:t> </a:t>
            </a:r>
            <a:r>
              <a:rPr dirty="0" spc="65"/>
              <a:t>allow</a:t>
            </a:r>
            <a:r>
              <a:rPr dirty="0" spc="35"/>
              <a:t> </a:t>
            </a:r>
            <a:r>
              <a:rPr dirty="0"/>
              <a:t>me</a:t>
            </a:r>
            <a:r>
              <a:rPr dirty="0" spc="40"/>
              <a:t> </a:t>
            </a:r>
            <a:r>
              <a:rPr dirty="0"/>
              <a:t>to</a:t>
            </a:r>
            <a:r>
              <a:rPr dirty="0" spc="30"/>
              <a:t> </a:t>
            </a:r>
            <a:r>
              <a:rPr dirty="0" spc="-10"/>
              <a:t>decrease </a:t>
            </a:r>
            <a:r>
              <a:rPr dirty="0"/>
              <a:t>the</a:t>
            </a:r>
            <a:r>
              <a:rPr dirty="0" spc="80"/>
              <a:t> </a:t>
            </a:r>
            <a:r>
              <a:rPr dirty="0" spc="50"/>
              <a:t>amount</a:t>
            </a:r>
            <a:r>
              <a:rPr dirty="0" spc="85"/>
              <a:t> </a:t>
            </a:r>
            <a:r>
              <a:rPr dirty="0"/>
              <a:t>of</a:t>
            </a:r>
            <a:r>
              <a:rPr dirty="0" spc="80"/>
              <a:t> </a:t>
            </a:r>
            <a:r>
              <a:rPr dirty="0"/>
              <a:t>onsite</a:t>
            </a:r>
            <a:r>
              <a:rPr dirty="0" spc="80"/>
              <a:t> </a:t>
            </a:r>
            <a:r>
              <a:rPr dirty="0"/>
              <a:t>calls</a:t>
            </a:r>
            <a:r>
              <a:rPr dirty="0" spc="85"/>
              <a:t> </a:t>
            </a:r>
            <a:r>
              <a:rPr dirty="0" spc="105"/>
              <a:t>my</a:t>
            </a:r>
            <a:r>
              <a:rPr dirty="0" spc="85"/>
              <a:t> </a:t>
            </a:r>
            <a:r>
              <a:rPr dirty="0"/>
              <a:t>team</a:t>
            </a:r>
            <a:r>
              <a:rPr dirty="0" spc="85"/>
              <a:t> </a:t>
            </a:r>
            <a:r>
              <a:rPr dirty="0"/>
              <a:t>needs</a:t>
            </a:r>
            <a:r>
              <a:rPr dirty="0" spc="80"/>
              <a:t> </a:t>
            </a:r>
            <a:r>
              <a:rPr dirty="0"/>
              <a:t>to</a:t>
            </a:r>
            <a:r>
              <a:rPr dirty="0" spc="80"/>
              <a:t> </a:t>
            </a:r>
            <a:r>
              <a:rPr dirty="0" spc="45"/>
              <a:t>perform</a:t>
            </a:r>
            <a:r>
              <a:rPr dirty="0" spc="80"/>
              <a:t> </a:t>
            </a:r>
            <a:r>
              <a:rPr dirty="0" spc="55"/>
              <a:t>and</a:t>
            </a:r>
            <a:r>
              <a:rPr dirty="0" spc="80"/>
              <a:t> </a:t>
            </a:r>
            <a:r>
              <a:rPr dirty="0" spc="65"/>
              <a:t>would</a:t>
            </a:r>
            <a:r>
              <a:rPr dirty="0" spc="85"/>
              <a:t> </a:t>
            </a:r>
            <a:r>
              <a:rPr dirty="0" spc="50"/>
              <a:t>even</a:t>
            </a:r>
            <a:r>
              <a:rPr dirty="0" spc="85"/>
              <a:t> </a:t>
            </a:r>
            <a:r>
              <a:rPr dirty="0"/>
              <a:t>let</a:t>
            </a:r>
            <a:r>
              <a:rPr dirty="0" spc="85"/>
              <a:t> </a:t>
            </a:r>
            <a:r>
              <a:rPr dirty="0"/>
              <a:t>me</a:t>
            </a:r>
            <a:r>
              <a:rPr dirty="0" spc="80"/>
              <a:t> </a:t>
            </a:r>
            <a:r>
              <a:rPr dirty="0"/>
              <a:t>extend</a:t>
            </a:r>
            <a:r>
              <a:rPr dirty="0" spc="85"/>
              <a:t> </a:t>
            </a:r>
            <a:r>
              <a:rPr dirty="0" spc="-25"/>
              <a:t>the </a:t>
            </a:r>
            <a:r>
              <a:rPr dirty="0"/>
              <a:t>geographic</a:t>
            </a:r>
            <a:r>
              <a:rPr dirty="0" spc="114"/>
              <a:t> </a:t>
            </a:r>
            <a:r>
              <a:rPr dirty="0" spc="50"/>
              <a:t>region</a:t>
            </a:r>
            <a:r>
              <a:rPr dirty="0" spc="114"/>
              <a:t> </a:t>
            </a:r>
            <a:r>
              <a:rPr dirty="0" spc="105"/>
              <a:t>my</a:t>
            </a:r>
            <a:r>
              <a:rPr dirty="0" spc="120"/>
              <a:t> </a:t>
            </a:r>
            <a:r>
              <a:rPr dirty="0"/>
              <a:t>business</a:t>
            </a:r>
            <a:r>
              <a:rPr dirty="0" spc="120"/>
              <a:t> </a:t>
            </a:r>
            <a:r>
              <a:rPr dirty="0" spc="70"/>
              <a:t>currently</a:t>
            </a:r>
            <a:r>
              <a:rPr dirty="0" spc="120"/>
              <a:t> </a:t>
            </a:r>
            <a:r>
              <a:rPr dirty="0" spc="-10"/>
              <a:t>serves.</a:t>
            </a:r>
          </a:p>
          <a:p>
            <a:pPr lvl="1" marL="1321435" marR="167005" indent="-319405">
              <a:lnSpc>
                <a:spcPct val="133300"/>
              </a:lnSpc>
              <a:spcBef>
                <a:spcPts val="85"/>
              </a:spcBef>
              <a:buFont typeface="Arial"/>
              <a:buChar char="■"/>
              <a:tabLst>
                <a:tab pos="1322070" algn="l"/>
                <a:tab pos="1322705" algn="l"/>
              </a:tabLst>
            </a:pPr>
            <a:r>
              <a:rPr dirty="0" sz="1150" spc="55">
                <a:solidFill>
                  <a:srgbClr val="FFFFFF"/>
                </a:solidFill>
                <a:latin typeface="Roboto"/>
                <a:cs typeface="Roboto"/>
              </a:rPr>
              <a:t>As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of</a:t>
            </a:r>
            <a:r>
              <a:rPr dirty="0" sz="1150" spc="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85">
                <a:solidFill>
                  <a:srgbClr val="FFFFFF"/>
                </a:solidFill>
                <a:latin typeface="Roboto"/>
                <a:cs typeface="Roboto"/>
              </a:rPr>
              <a:t>now</a:t>
            </a:r>
            <a:r>
              <a:rPr dirty="0" sz="1150" spc="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outages</a:t>
            </a:r>
            <a:r>
              <a:rPr dirty="0" sz="1150" spc="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55">
                <a:solidFill>
                  <a:srgbClr val="FFFFFF"/>
                </a:solidFill>
                <a:latin typeface="Roboto"/>
                <a:cs typeface="Roboto"/>
              </a:rPr>
              <a:t>can potentially</a:t>
            </a:r>
            <a:r>
              <a:rPr dirty="0" sz="1150" spc="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go</a:t>
            </a:r>
            <a:r>
              <a:rPr dirty="0" sz="1150" spc="55">
                <a:solidFill>
                  <a:srgbClr val="FFFFFF"/>
                </a:solidFill>
                <a:latin typeface="Roboto"/>
                <a:cs typeface="Roboto"/>
              </a:rPr>
              <a:t> unnoticed</a:t>
            </a:r>
            <a:r>
              <a:rPr dirty="0" sz="1150" spc="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for</a:t>
            </a:r>
            <a:r>
              <a:rPr dirty="0" sz="1150" spc="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45">
                <a:solidFill>
                  <a:srgbClr val="FFFFFF"/>
                </a:solidFill>
                <a:latin typeface="Roboto"/>
                <a:cs typeface="Roboto"/>
              </a:rPr>
              <a:t>extended</a:t>
            </a:r>
            <a:r>
              <a:rPr dirty="0" sz="1150" spc="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periods</a:t>
            </a:r>
            <a:r>
              <a:rPr dirty="0" sz="1150" spc="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of</a:t>
            </a:r>
            <a:r>
              <a:rPr dirty="0" sz="1150" spc="60">
                <a:solidFill>
                  <a:srgbClr val="FFFFFF"/>
                </a:solidFill>
                <a:latin typeface="Roboto"/>
                <a:cs typeface="Roboto"/>
              </a:rPr>
              <a:t> time</a:t>
            </a:r>
            <a:r>
              <a:rPr dirty="0" sz="1150" spc="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ex.</a:t>
            </a:r>
            <a:r>
              <a:rPr dirty="0" sz="1150" spc="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85">
                <a:solidFill>
                  <a:srgbClr val="FFFFFF"/>
                </a:solidFill>
                <a:latin typeface="Roboto"/>
                <a:cs typeface="Roboto"/>
              </a:rPr>
              <a:t>End</a:t>
            </a:r>
            <a:r>
              <a:rPr dirty="0" sz="1150" spc="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user</a:t>
            </a:r>
            <a:r>
              <a:rPr dirty="0" sz="1150" spc="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90">
                <a:solidFill>
                  <a:srgbClr val="FFFFFF"/>
                </a:solidFill>
                <a:latin typeface="Roboto"/>
                <a:cs typeface="Roboto"/>
              </a:rPr>
              <a:t>may</a:t>
            </a:r>
            <a:r>
              <a:rPr dirty="0" sz="1150" spc="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be</a:t>
            </a:r>
            <a:r>
              <a:rPr dirty="0" sz="1150" spc="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out</a:t>
            </a:r>
            <a:r>
              <a:rPr dirty="0" sz="1150" spc="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25">
                <a:solidFill>
                  <a:srgbClr val="FFFFFF"/>
                </a:solidFill>
                <a:latin typeface="Roboto"/>
                <a:cs typeface="Roboto"/>
              </a:rPr>
              <a:t>of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115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ofﬁce</a:t>
            </a:r>
            <a:r>
              <a:rPr dirty="0" sz="1150" spc="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for</a:t>
            </a:r>
            <a:r>
              <a:rPr dirty="0" sz="115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150" spc="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50">
                <a:solidFill>
                  <a:srgbClr val="FFFFFF"/>
                </a:solidFill>
                <a:latin typeface="Roboto"/>
                <a:cs typeface="Roboto"/>
              </a:rPr>
              <a:t>vacation</a:t>
            </a:r>
            <a:r>
              <a:rPr dirty="0" sz="115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or</a:t>
            </a:r>
            <a:r>
              <a:rPr dirty="0" sz="1150" spc="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115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ofﬁce</a:t>
            </a:r>
            <a:r>
              <a:rPr dirty="0" sz="1150" spc="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90">
                <a:solidFill>
                  <a:srgbClr val="FFFFFF"/>
                </a:solidFill>
                <a:latin typeface="Roboto"/>
                <a:cs typeface="Roboto"/>
              </a:rPr>
              <a:t>may</a:t>
            </a:r>
            <a:r>
              <a:rPr dirty="0" sz="115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be</a:t>
            </a:r>
            <a:r>
              <a:rPr dirty="0" sz="1150" spc="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closed</a:t>
            </a:r>
            <a:r>
              <a:rPr dirty="0" sz="1150" spc="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for</a:t>
            </a:r>
            <a:r>
              <a:rPr dirty="0" sz="115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1150" spc="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65">
                <a:solidFill>
                  <a:srgbClr val="FFFFFF"/>
                </a:solidFill>
                <a:latin typeface="Roboto"/>
                <a:cs typeface="Roboto"/>
              </a:rPr>
              <a:t>weekend</a:t>
            </a:r>
            <a:r>
              <a:rPr dirty="0" sz="115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(or</a:t>
            </a:r>
            <a:r>
              <a:rPr dirty="0" sz="1150" spc="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35">
                <a:solidFill>
                  <a:srgbClr val="FFFFFF"/>
                </a:solidFill>
                <a:latin typeface="Roboto"/>
                <a:cs typeface="Roboto"/>
              </a:rPr>
              <a:t>holiday).</a:t>
            </a:r>
            <a:endParaRPr sz="1150">
              <a:latin typeface="Roboto"/>
              <a:cs typeface="Roboto"/>
            </a:endParaRPr>
          </a:p>
          <a:p>
            <a:pPr lvl="1" marL="480695">
              <a:lnSpc>
                <a:spcPct val="100000"/>
              </a:lnSpc>
              <a:buClr>
                <a:srgbClr val="FFFFFF"/>
              </a:buClr>
              <a:buFont typeface="Arial"/>
              <a:buChar char="■"/>
            </a:pPr>
            <a:endParaRPr sz="1500"/>
          </a:p>
          <a:p>
            <a:pPr marL="864235" marR="339725" indent="-371475">
              <a:lnSpc>
                <a:spcPct val="138700"/>
              </a:lnSpc>
              <a:spcBef>
                <a:spcPts val="1275"/>
              </a:spcBef>
              <a:buSzPct val="132142"/>
              <a:buFont typeface="Arial"/>
              <a:buChar char="○"/>
              <a:tabLst>
                <a:tab pos="864869" algn="l"/>
                <a:tab pos="865505" algn="l"/>
              </a:tabLst>
            </a:pPr>
            <a:r>
              <a:rPr dirty="0" spc="50"/>
              <a:t>As</a:t>
            </a:r>
            <a:r>
              <a:rPr dirty="0" spc="45"/>
              <a:t> </a:t>
            </a:r>
            <a:r>
              <a:rPr dirty="0"/>
              <a:t>a</a:t>
            </a:r>
            <a:r>
              <a:rPr dirty="0" spc="50"/>
              <a:t> </a:t>
            </a:r>
            <a:r>
              <a:rPr dirty="0" spc="75"/>
              <a:t>network</a:t>
            </a:r>
            <a:r>
              <a:rPr dirty="0" spc="45"/>
              <a:t> </a:t>
            </a:r>
            <a:r>
              <a:rPr dirty="0" spc="55"/>
              <a:t>administrator</a:t>
            </a:r>
            <a:r>
              <a:rPr dirty="0" spc="45"/>
              <a:t> </a:t>
            </a:r>
            <a:r>
              <a:rPr dirty="0"/>
              <a:t>at</a:t>
            </a:r>
            <a:r>
              <a:rPr dirty="0" spc="45"/>
              <a:t> </a:t>
            </a:r>
            <a:r>
              <a:rPr dirty="0" spc="70"/>
              <a:t>an</a:t>
            </a:r>
            <a:r>
              <a:rPr dirty="0" spc="50"/>
              <a:t> </a:t>
            </a:r>
            <a:r>
              <a:rPr dirty="0" spc="-10"/>
              <a:t>MSP,</a:t>
            </a:r>
            <a:r>
              <a:rPr dirty="0" spc="50"/>
              <a:t> </a:t>
            </a:r>
            <a:r>
              <a:rPr dirty="0" spc="85"/>
              <a:t>I</a:t>
            </a:r>
            <a:r>
              <a:rPr dirty="0" spc="45"/>
              <a:t> </a:t>
            </a:r>
            <a:r>
              <a:rPr dirty="0"/>
              <a:t>expect</a:t>
            </a:r>
            <a:r>
              <a:rPr dirty="0" spc="45"/>
              <a:t> </a:t>
            </a:r>
            <a:r>
              <a:rPr dirty="0" spc="50"/>
              <a:t>that</a:t>
            </a:r>
            <a:r>
              <a:rPr dirty="0" spc="45"/>
              <a:t> </a:t>
            </a:r>
            <a:r>
              <a:rPr dirty="0"/>
              <a:t>the</a:t>
            </a:r>
            <a:r>
              <a:rPr dirty="0" spc="50"/>
              <a:t> </a:t>
            </a:r>
            <a:r>
              <a:rPr dirty="0" spc="65"/>
              <a:t>hardware</a:t>
            </a:r>
            <a:r>
              <a:rPr dirty="0" spc="50"/>
              <a:t> </a:t>
            </a:r>
            <a:r>
              <a:rPr dirty="0"/>
              <a:t>agent</a:t>
            </a:r>
            <a:r>
              <a:rPr dirty="0" spc="45"/>
              <a:t> </a:t>
            </a:r>
            <a:r>
              <a:rPr dirty="0" spc="60"/>
              <a:t>I've</a:t>
            </a:r>
            <a:r>
              <a:rPr dirty="0" spc="50"/>
              <a:t> </a:t>
            </a:r>
            <a:r>
              <a:rPr dirty="0"/>
              <a:t>deployed</a:t>
            </a:r>
            <a:r>
              <a:rPr dirty="0" spc="45"/>
              <a:t> </a:t>
            </a:r>
            <a:r>
              <a:rPr dirty="0"/>
              <a:t>as</a:t>
            </a:r>
            <a:r>
              <a:rPr dirty="0" spc="50"/>
              <a:t> </a:t>
            </a:r>
            <a:r>
              <a:rPr dirty="0" spc="-50"/>
              <a:t>a </a:t>
            </a:r>
            <a:r>
              <a:rPr dirty="0" spc="55"/>
              <a:t>point</a:t>
            </a:r>
            <a:r>
              <a:rPr dirty="0" spc="60"/>
              <a:t> </a:t>
            </a:r>
            <a:r>
              <a:rPr dirty="0"/>
              <a:t>of</a:t>
            </a:r>
            <a:r>
              <a:rPr dirty="0" spc="60"/>
              <a:t> </a:t>
            </a:r>
            <a:r>
              <a:rPr dirty="0"/>
              <a:t>presence</a:t>
            </a:r>
            <a:r>
              <a:rPr dirty="0" spc="65"/>
              <a:t> </a:t>
            </a:r>
            <a:r>
              <a:rPr dirty="0" spc="50"/>
              <a:t>on</a:t>
            </a:r>
            <a:r>
              <a:rPr dirty="0" spc="60"/>
              <a:t> </a:t>
            </a:r>
            <a:r>
              <a:rPr dirty="0"/>
              <a:t>the</a:t>
            </a:r>
            <a:r>
              <a:rPr dirty="0" spc="65"/>
              <a:t> </a:t>
            </a:r>
            <a:r>
              <a:rPr dirty="0" spc="75"/>
              <a:t>network</a:t>
            </a:r>
            <a:r>
              <a:rPr dirty="0" spc="60"/>
              <a:t> </a:t>
            </a:r>
            <a:r>
              <a:rPr dirty="0"/>
              <a:t>is</a:t>
            </a:r>
            <a:r>
              <a:rPr dirty="0" spc="65"/>
              <a:t> </a:t>
            </a:r>
            <a:r>
              <a:rPr dirty="0" spc="55"/>
              <a:t>intelligent</a:t>
            </a:r>
            <a:r>
              <a:rPr dirty="0" spc="65"/>
              <a:t> </a:t>
            </a:r>
            <a:r>
              <a:rPr dirty="0"/>
              <a:t>enough</a:t>
            </a:r>
            <a:r>
              <a:rPr dirty="0" spc="60"/>
              <a:t> </a:t>
            </a:r>
            <a:r>
              <a:rPr dirty="0"/>
              <a:t>to</a:t>
            </a:r>
            <a:r>
              <a:rPr dirty="0" spc="60"/>
              <a:t> </a:t>
            </a:r>
            <a:r>
              <a:rPr dirty="0" spc="55"/>
              <a:t>utilize</a:t>
            </a:r>
            <a:r>
              <a:rPr dirty="0" spc="65"/>
              <a:t> </a:t>
            </a:r>
            <a:r>
              <a:rPr dirty="0" spc="70"/>
              <a:t>all</a:t>
            </a:r>
            <a:r>
              <a:rPr dirty="0" spc="60"/>
              <a:t> </a:t>
            </a:r>
            <a:r>
              <a:rPr dirty="0" spc="50"/>
              <a:t>communication </a:t>
            </a:r>
            <a:r>
              <a:rPr dirty="0"/>
              <a:t>technologies</a:t>
            </a:r>
            <a:r>
              <a:rPr dirty="0" spc="125"/>
              <a:t> </a:t>
            </a:r>
            <a:r>
              <a:rPr dirty="0" spc="45"/>
              <a:t>available</a:t>
            </a:r>
            <a:r>
              <a:rPr dirty="0" spc="130"/>
              <a:t> </a:t>
            </a:r>
            <a:r>
              <a:rPr dirty="0"/>
              <a:t>to</a:t>
            </a:r>
            <a:r>
              <a:rPr dirty="0" spc="125"/>
              <a:t> </a:t>
            </a:r>
            <a:r>
              <a:rPr dirty="0" spc="-25"/>
              <a:t>it.</a:t>
            </a:r>
          </a:p>
        </p:txBody>
      </p:sp>
      <p:sp>
        <p:nvSpPr>
          <p:cNvPr id="7" name="object 7" descr=""/>
          <p:cNvSpPr txBox="1"/>
          <p:nvPr/>
        </p:nvSpPr>
        <p:spPr>
          <a:xfrm>
            <a:off x="9288217" y="6504956"/>
            <a:ext cx="2580640" cy="153670"/>
          </a:xfrm>
          <a:prstGeom prst="rect">
            <a:avLst/>
          </a:prstGeom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 sz="900">
                <a:solidFill>
                  <a:srgbClr val="F1F1F1"/>
                </a:solidFill>
                <a:latin typeface="Arial"/>
                <a:cs typeface="Arial"/>
              </a:rPr>
              <a:t>COLLEGE</a:t>
            </a:r>
            <a:r>
              <a:rPr dirty="0" sz="900" spc="-5">
                <a:solidFill>
                  <a:srgbClr val="F1F1F1"/>
                </a:solidFill>
                <a:latin typeface="Arial"/>
                <a:cs typeface="Arial"/>
              </a:rPr>
              <a:t> </a:t>
            </a:r>
            <a:r>
              <a:rPr dirty="0" sz="900">
                <a:solidFill>
                  <a:srgbClr val="F1F1F1"/>
                </a:solidFill>
                <a:latin typeface="Arial"/>
                <a:cs typeface="Arial"/>
              </a:rPr>
              <a:t>OF </a:t>
            </a:r>
            <a:r>
              <a:rPr dirty="0" sz="900" spc="-10">
                <a:solidFill>
                  <a:srgbClr val="F1F1F1"/>
                </a:solidFill>
                <a:latin typeface="Arial"/>
                <a:cs typeface="Arial"/>
              </a:rPr>
              <a:t>ENGINEERING</a:t>
            </a:r>
            <a:r>
              <a:rPr dirty="0" sz="900" spc="-50">
                <a:solidFill>
                  <a:srgbClr val="F1F1F1"/>
                </a:solidFill>
                <a:latin typeface="Arial"/>
                <a:cs typeface="Arial"/>
              </a:rPr>
              <a:t> </a:t>
            </a:r>
            <a:r>
              <a:rPr dirty="0" sz="900">
                <a:solidFill>
                  <a:srgbClr val="F1F1F1"/>
                </a:solidFill>
                <a:latin typeface="Arial"/>
                <a:cs typeface="Arial"/>
              </a:rPr>
              <a:t>AND </a:t>
            </a:r>
            <a:r>
              <a:rPr dirty="0" sz="900" spc="-10">
                <a:solidFill>
                  <a:srgbClr val="F1F1F1"/>
                </a:solidFill>
                <a:latin typeface="Arial"/>
                <a:cs typeface="Arial"/>
              </a:rPr>
              <a:t>COMPUTING</a:t>
            </a:r>
            <a:endParaRPr sz="900">
              <a:latin typeface="Arial"/>
              <a:cs typeface="Arial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318967" y="6514895"/>
            <a:ext cx="2163445" cy="153670"/>
          </a:xfrm>
          <a:prstGeom prst="rect">
            <a:avLst/>
          </a:prstGeom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 sz="900" spc="-10">
                <a:solidFill>
                  <a:srgbClr val="F1F1F1"/>
                </a:solidFill>
                <a:latin typeface="Arial"/>
                <a:cs typeface="Arial"/>
              </a:rPr>
              <a:t>FLORIDA</a:t>
            </a:r>
            <a:r>
              <a:rPr dirty="0" sz="900" spc="-35">
                <a:solidFill>
                  <a:srgbClr val="F1F1F1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1F1F1"/>
                </a:solidFill>
                <a:latin typeface="Arial"/>
                <a:cs typeface="Arial"/>
              </a:rPr>
              <a:t>INTERNATIONAL UNIVERSITY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113004" y="811392"/>
            <a:ext cx="392811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>
                <a:latin typeface="Arial"/>
                <a:cs typeface="Arial"/>
              </a:rPr>
              <a:t>Problem</a:t>
            </a:r>
            <a:r>
              <a:rPr dirty="0" sz="3600" spc="-75">
                <a:latin typeface="Arial"/>
                <a:cs typeface="Arial"/>
              </a:rPr>
              <a:t> </a:t>
            </a:r>
            <a:r>
              <a:rPr dirty="0" sz="3600" spc="-10">
                <a:latin typeface="Arial"/>
                <a:cs typeface="Arial"/>
              </a:rPr>
              <a:t>Statement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2229189" y="2737942"/>
              <a:ext cx="8147684" cy="2967355"/>
            </a:xfrm>
            <a:custGeom>
              <a:avLst/>
              <a:gdLst/>
              <a:ahLst/>
              <a:cxnLst/>
              <a:rect l="l" t="t" r="r" b="b"/>
              <a:pathLst>
                <a:path w="8147684" h="2967354">
                  <a:moveTo>
                    <a:pt x="0" y="0"/>
                  </a:moveTo>
                  <a:lnTo>
                    <a:pt x="8147303" y="0"/>
                  </a:lnTo>
                  <a:lnTo>
                    <a:pt x="8147303" y="2967037"/>
                  </a:lnTo>
                  <a:lnTo>
                    <a:pt x="0" y="2967037"/>
                  </a:lnTo>
                  <a:lnTo>
                    <a:pt x="0" y="0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2470858" y="3026588"/>
            <a:ext cx="7640955" cy="2367915"/>
          </a:xfrm>
          <a:prstGeom prst="rect">
            <a:avLst/>
          </a:prstGeom>
        </p:spPr>
        <p:txBody>
          <a:bodyPr wrap="square" lIns="0" tIns="27939" rIns="0" bIns="0" rtlCol="0" vert="horz">
            <a:spAutoFit/>
          </a:bodyPr>
          <a:lstStyle/>
          <a:p>
            <a:pPr algn="just" marL="300990" marR="5080" indent="-288925">
              <a:lnSpc>
                <a:spcPts val="1600"/>
              </a:lnSpc>
              <a:spcBef>
                <a:spcPts val="219"/>
              </a:spcBef>
              <a:buChar char="•"/>
              <a:tabLst>
                <a:tab pos="301625" algn="l"/>
              </a:tabLst>
            </a:pPr>
            <a:r>
              <a:rPr dirty="0" sz="1400" spc="60">
                <a:solidFill>
                  <a:srgbClr val="FFFFFF"/>
                </a:solidFill>
                <a:latin typeface="Roboto"/>
                <a:cs typeface="Roboto"/>
              </a:rPr>
              <a:t>It</a:t>
            </a:r>
            <a:r>
              <a:rPr dirty="0" sz="1400" spc="1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is</a:t>
            </a:r>
            <a:r>
              <a:rPr dirty="0" sz="1400" spc="1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expected</a:t>
            </a:r>
            <a:r>
              <a:rPr dirty="0" sz="1400" spc="1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50">
                <a:solidFill>
                  <a:srgbClr val="FFFFFF"/>
                </a:solidFill>
                <a:latin typeface="Roboto"/>
                <a:cs typeface="Roboto"/>
              </a:rPr>
              <a:t>that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both</a:t>
            </a:r>
            <a:r>
              <a:rPr dirty="0" sz="1400" spc="1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ethernet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55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130">
                <a:solidFill>
                  <a:srgbClr val="FFFFFF"/>
                </a:solidFill>
                <a:latin typeface="Roboto"/>
                <a:cs typeface="Roboto"/>
              </a:rPr>
              <a:t>Wi-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Fi</a:t>
            </a:r>
            <a:r>
              <a:rPr dirty="0" sz="1400" spc="1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80">
                <a:solidFill>
                  <a:srgbClr val="FFFFFF"/>
                </a:solidFill>
                <a:latin typeface="Roboto"/>
                <a:cs typeface="Roboto"/>
              </a:rPr>
              <a:t>may</a:t>
            </a:r>
            <a:r>
              <a:rPr dirty="0" sz="1400" spc="11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be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used</a:t>
            </a:r>
            <a:r>
              <a:rPr dirty="0" sz="1400" spc="1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simultaneously.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 In</a:t>
            </a:r>
            <a:r>
              <a:rPr dirty="0" sz="1400" spc="1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these</a:t>
            </a:r>
            <a:r>
              <a:rPr dirty="0" sz="1400" spc="11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Roboto"/>
                <a:cs typeface="Roboto"/>
              </a:rPr>
              <a:t>cases, </a:t>
            </a:r>
            <a:r>
              <a:rPr dirty="0" sz="1400" spc="130">
                <a:solidFill>
                  <a:srgbClr val="FFFFFF"/>
                </a:solidFill>
                <a:latin typeface="Roboto"/>
                <a:cs typeface="Roboto"/>
              </a:rPr>
              <a:t>Wi-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Fi</a:t>
            </a:r>
            <a:r>
              <a:rPr dirty="0" sz="14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should</a:t>
            </a:r>
            <a:r>
              <a:rPr dirty="0" sz="14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be</a:t>
            </a:r>
            <a:r>
              <a:rPr dirty="0" sz="14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14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preferred</a:t>
            </a:r>
            <a:r>
              <a:rPr dirty="0" sz="14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method</a:t>
            </a:r>
            <a:r>
              <a:rPr dirty="0" sz="140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of</a:t>
            </a:r>
            <a:r>
              <a:rPr dirty="0" sz="14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50">
                <a:solidFill>
                  <a:srgbClr val="FFFFFF"/>
                </a:solidFill>
                <a:latin typeface="Roboto"/>
                <a:cs typeface="Roboto"/>
              </a:rPr>
              <a:t>communication</a:t>
            </a:r>
            <a:r>
              <a:rPr dirty="0" sz="14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but</a:t>
            </a:r>
            <a:r>
              <a:rPr dirty="0" sz="14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should</a:t>
            </a:r>
            <a:r>
              <a:rPr dirty="0" sz="14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fallback</a:t>
            </a:r>
            <a:r>
              <a:rPr dirty="0" sz="14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to</a:t>
            </a:r>
            <a:r>
              <a:rPr dirty="0" sz="140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Roboto"/>
                <a:cs typeface="Roboto"/>
              </a:rPr>
              <a:t>ethernet </a:t>
            </a:r>
            <a:r>
              <a:rPr dirty="0" sz="1400" spc="114">
                <a:solidFill>
                  <a:srgbClr val="FFFFFF"/>
                </a:solidFill>
                <a:latin typeface="Roboto"/>
                <a:cs typeface="Roboto"/>
              </a:rPr>
              <a:t>in</a:t>
            </a:r>
            <a:r>
              <a:rPr dirty="0" sz="1400" spc="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40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case</a:t>
            </a:r>
            <a:r>
              <a:rPr dirty="0" sz="140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65">
                <a:solidFill>
                  <a:srgbClr val="FFFFFF"/>
                </a:solidFill>
                <a:latin typeface="Roboto"/>
                <a:cs typeface="Roboto"/>
              </a:rPr>
              <a:t>where</a:t>
            </a:r>
            <a:r>
              <a:rPr dirty="0" sz="1400" spc="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1400" spc="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130">
                <a:solidFill>
                  <a:srgbClr val="FFFFFF"/>
                </a:solidFill>
                <a:latin typeface="Roboto"/>
                <a:cs typeface="Roboto"/>
              </a:rPr>
              <a:t>Wi-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Fi</a:t>
            </a:r>
            <a:r>
              <a:rPr dirty="0" sz="140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connection</a:t>
            </a:r>
            <a:r>
              <a:rPr dirty="0" sz="140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degrades</a:t>
            </a:r>
            <a:r>
              <a:rPr dirty="0" sz="1400" spc="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or</a:t>
            </a:r>
            <a:r>
              <a:rPr dirty="0" sz="140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is</a:t>
            </a:r>
            <a:r>
              <a:rPr dirty="0" sz="140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Roboto"/>
                <a:cs typeface="Roboto"/>
              </a:rPr>
              <a:t>lost.</a:t>
            </a:r>
            <a:endParaRPr sz="140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FFFFFF"/>
              </a:buClr>
              <a:buFont typeface="Roboto"/>
              <a:buChar char="•"/>
            </a:pPr>
            <a:endParaRPr sz="2100">
              <a:latin typeface="Roboto"/>
              <a:cs typeface="Roboto"/>
            </a:endParaRPr>
          </a:p>
          <a:p>
            <a:pPr marL="300990" marR="197485" indent="-288925">
              <a:lnSpc>
                <a:spcPts val="1600"/>
              </a:lnSpc>
              <a:spcBef>
                <a:spcPts val="5"/>
              </a:spcBef>
              <a:buChar char="•"/>
              <a:tabLst>
                <a:tab pos="300990" algn="l"/>
                <a:tab pos="301625" algn="l"/>
              </a:tabLst>
            </a:pP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If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1400" spc="1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connection</a:t>
            </a:r>
            <a:r>
              <a:rPr dirty="0" sz="1400" spc="11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for</a:t>
            </a:r>
            <a:r>
              <a:rPr dirty="0" sz="1400" spc="11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both</a:t>
            </a:r>
            <a:r>
              <a:rPr dirty="0" sz="1400" spc="11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130">
                <a:solidFill>
                  <a:srgbClr val="FFFFFF"/>
                </a:solidFill>
                <a:latin typeface="Roboto"/>
                <a:cs typeface="Roboto"/>
              </a:rPr>
              <a:t>Wi-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Fi</a:t>
            </a:r>
            <a:r>
              <a:rPr dirty="0" sz="1400" spc="11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55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ethernet</a:t>
            </a:r>
            <a:r>
              <a:rPr dirty="0" sz="140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are</a:t>
            </a:r>
            <a:r>
              <a:rPr dirty="0" sz="1400" spc="1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lost</a:t>
            </a:r>
            <a:r>
              <a:rPr dirty="0" sz="1400" spc="11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or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1400" spc="1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device</a:t>
            </a:r>
            <a:r>
              <a:rPr dirty="0" sz="140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detects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70">
                <a:solidFill>
                  <a:srgbClr val="FFFFFF"/>
                </a:solidFill>
                <a:latin typeface="Roboto"/>
                <a:cs typeface="Roboto"/>
              </a:rPr>
              <a:t>an</a:t>
            </a:r>
            <a:r>
              <a:rPr dirty="0" sz="1400" spc="11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40">
                <a:solidFill>
                  <a:srgbClr val="FFFFFF"/>
                </a:solidFill>
                <a:latin typeface="Roboto"/>
                <a:cs typeface="Roboto"/>
              </a:rPr>
              <a:t>internet </a:t>
            </a:r>
            <a:r>
              <a:rPr dirty="0" sz="1400" spc="55">
                <a:solidFill>
                  <a:srgbClr val="FFFFFF"/>
                </a:solidFill>
                <a:latin typeface="Roboto"/>
                <a:cs typeface="Roboto"/>
              </a:rPr>
              <a:t>interruption,</a:t>
            </a:r>
            <a:r>
              <a:rPr dirty="0" sz="1400" spc="1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65">
                <a:solidFill>
                  <a:srgbClr val="FFFFFF"/>
                </a:solidFill>
                <a:latin typeface="Roboto"/>
                <a:cs typeface="Roboto"/>
              </a:rPr>
              <a:t>it</a:t>
            </a:r>
            <a:r>
              <a:rPr dirty="0" sz="1400" spc="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is</a:t>
            </a:r>
            <a:r>
              <a:rPr dirty="0" sz="1400" spc="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expected</a:t>
            </a:r>
            <a:r>
              <a:rPr dirty="0" sz="1400" spc="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50">
                <a:solidFill>
                  <a:srgbClr val="FFFFFF"/>
                </a:solidFill>
                <a:latin typeface="Roboto"/>
                <a:cs typeface="Roboto"/>
              </a:rPr>
              <a:t>that</a:t>
            </a:r>
            <a:r>
              <a:rPr dirty="0" sz="1400" spc="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1400" spc="1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device's</a:t>
            </a:r>
            <a:r>
              <a:rPr dirty="0" sz="1400" spc="1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50">
                <a:solidFill>
                  <a:srgbClr val="FFFFFF"/>
                </a:solidFill>
                <a:latin typeface="Roboto"/>
                <a:cs typeface="Roboto"/>
              </a:rPr>
              <a:t>communication</a:t>
            </a:r>
            <a:r>
              <a:rPr dirty="0" sz="1400" spc="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fallback</a:t>
            </a:r>
            <a:r>
              <a:rPr dirty="0" sz="1400" spc="1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55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400" spc="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50">
                <a:solidFill>
                  <a:srgbClr val="FFFFFF"/>
                </a:solidFill>
                <a:latin typeface="Roboto"/>
                <a:cs typeface="Roboto"/>
              </a:rPr>
              <a:t>utilize</a:t>
            </a:r>
            <a:r>
              <a:rPr dirty="0" sz="1400" spc="1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-25">
                <a:solidFill>
                  <a:srgbClr val="FFFFFF"/>
                </a:solidFill>
                <a:latin typeface="Roboto"/>
                <a:cs typeface="Roboto"/>
              </a:rPr>
              <a:t>its </a:t>
            </a:r>
            <a:r>
              <a:rPr dirty="0" sz="1400" spc="55">
                <a:solidFill>
                  <a:srgbClr val="FFFFFF"/>
                </a:solidFill>
                <a:latin typeface="Roboto"/>
                <a:cs typeface="Roboto"/>
              </a:rPr>
              <a:t>cellular</a:t>
            </a:r>
            <a:r>
              <a:rPr dirty="0" sz="1400" spc="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Roboto"/>
                <a:cs typeface="Roboto"/>
              </a:rPr>
              <a:t>capacity.</a:t>
            </a:r>
            <a:endParaRPr sz="140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FFFFFF"/>
              </a:buClr>
              <a:buFont typeface="Roboto"/>
              <a:buChar char="•"/>
            </a:pPr>
            <a:endParaRPr sz="2100">
              <a:latin typeface="Roboto"/>
              <a:cs typeface="Roboto"/>
            </a:endParaRPr>
          </a:p>
          <a:p>
            <a:pPr marL="300990" marR="202565" indent="-288925">
              <a:lnSpc>
                <a:spcPts val="1600"/>
              </a:lnSpc>
              <a:buChar char="•"/>
              <a:tabLst>
                <a:tab pos="300990" algn="l"/>
                <a:tab pos="301625" algn="l"/>
              </a:tabLst>
            </a:pP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If</a:t>
            </a:r>
            <a:r>
              <a:rPr dirty="0" sz="14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140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55">
                <a:solidFill>
                  <a:srgbClr val="FFFFFF"/>
                </a:solidFill>
                <a:latin typeface="Roboto"/>
                <a:cs typeface="Roboto"/>
              </a:rPr>
              <a:t>internet</a:t>
            </a:r>
            <a:r>
              <a:rPr dirty="0" sz="14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connection</a:t>
            </a:r>
            <a:r>
              <a:rPr dirty="0" sz="14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is</a:t>
            </a:r>
            <a:r>
              <a:rPr dirty="0" sz="14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reestablished,</a:t>
            </a:r>
            <a:r>
              <a:rPr dirty="0" sz="14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65">
                <a:solidFill>
                  <a:srgbClr val="FFFFFF"/>
                </a:solidFill>
                <a:latin typeface="Roboto"/>
                <a:cs typeface="Roboto"/>
              </a:rPr>
              <a:t>it</a:t>
            </a:r>
            <a:r>
              <a:rPr dirty="0" sz="140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is</a:t>
            </a:r>
            <a:r>
              <a:rPr dirty="0" sz="14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expected</a:t>
            </a:r>
            <a:r>
              <a:rPr dirty="0" sz="14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14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device</a:t>
            </a:r>
            <a:r>
              <a:rPr dirty="0" sz="140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120">
                <a:solidFill>
                  <a:srgbClr val="FFFFFF"/>
                </a:solidFill>
                <a:latin typeface="Roboto"/>
                <a:cs typeface="Roboto"/>
              </a:rPr>
              <a:t>will</a:t>
            </a:r>
            <a:r>
              <a:rPr dirty="0" sz="14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resume</a:t>
            </a:r>
            <a:r>
              <a:rPr dirty="0" sz="14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40">
                <a:solidFill>
                  <a:srgbClr val="FFFFFF"/>
                </a:solidFill>
                <a:latin typeface="Roboto"/>
                <a:cs typeface="Roboto"/>
              </a:rPr>
              <a:t>using </a:t>
            </a:r>
            <a:r>
              <a:rPr dirty="0" sz="1400">
                <a:solidFill>
                  <a:srgbClr val="FFFFFF"/>
                </a:solidFill>
                <a:latin typeface="Roboto"/>
                <a:cs typeface="Roboto"/>
              </a:rPr>
              <a:t>ethernet</a:t>
            </a:r>
            <a:r>
              <a:rPr dirty="0" sz="14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55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4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00" spc="110">
                <a:solidFill>
                  <a:srgbClr val="FFFFFF"/>
                </a:solidFill>
                <a:latin typeface="Roboto"/>
                <a:cs typeface="Roboto"/>
              </a:rPr>
              <a:t>Wi-</a:t>
            </a:r>
            <a:r>
              <a:rPr dirty="0" sz="1400" spc="55">
                <a:solidFill>
                  <a:srgbClr val="FFFFFF"/>
                </a:solidFill>
                <a:latin typeface="Roboto"/>
                <a:cs typeface="Roboto"/>
              </a:rPr>
              <a:t>Fi.</a:t>
            </a:r>
            <a:endParaRPr sz="1400">
              <a:latin typeface="Roboto"/>
              <a:cs typeface="Roboto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9288217" y="6504956"/>
            <a:ext cx="2580640" cy="153670"/>
          </a:xfrm>
          <a:prstGeom prst="rect">
            <a:avLst/>
          </a:prstGeom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 sz="900">
                <a:solidFill>
                  <a:srgbClr val="F1F1F1"/>
                </a:solidFill>
                <a:latin typeface="Arial"/>
                <a:cs typeface="Arial"/>
              </a:rPr>
              <a:t>COLLEGE</a:t>
            </a:r>
            <a:r>
              <a:rPr dirty="0" sz="900" spc="-5">
                <a:solidFill>
                  <a:srgbClr val="F1F1F1"/>
                </a:solidFill>
                <a:latin typeface="Arial"/>
                <a:cs typeface="Arial"/>
              </a:rPr>
              <a:t> </a:t>
            </a:r>
            <a:r>
              <a:rPr dirty="0" sz="900">
                <a:solidFill>
                  <a:srgbClr val="F1F1F1"/>
                </a:solidFill>
                <a:latin typeface="Arial"/>
                <a:cs typeface="Arial"/>
              </a:rPr>
              <a:t>OF </a:t>
            </a:r>
            <a:r>
              <a:rPr dirty="0" sz="900" spc="-10">
                <a:solidFill>
                  <a:srgbClr val="F1F1F1"/>
                </a:solidFill>
                <a:latin typeface="Arial"/>
                <a:cs typeface="Arial"/>
              </a:rPr>
              <a:t>ENGINEERING</a:t>
            </a:r>
            <a:r>
              <a:rPr dirty="0" sz="900" spc="-50">
                <a:solidFill>
                  <a:srgbClr val="F1F1F1"/>
                </a:solidFill>
                <a:latin typeface="Arial"/>
                <a:cs typeface="Arial"/>
              </a:rPr>
              <a:t> </a:t>
            </a:r>
            <a:r>
              <a:rPr dirty="0" sz="900">
                <a:solidFill>
                  <a:srgbClr val="F1F1F1"/>
                </a:solidFill>
                <a:latin typeface="Arial"/>
                <a:cs typeface="Arial"/>
              </a:rPr>
              <a:t>AND </a:t>
            </a:r>
            <a:r>
              <a:rPr dirty="0" sz="900" spc="-10">
                <a:solidFill>
                  <a:srgbClr val="F1F1F1"/>
                </a:solidFill>
                <a:latin typeface="Arial"/>
                <a:cs typeface="Arial"/>
              </a:rPr>
              <a:t>COMPUTING</a:t>
            </a:r>
            <a:endParaRPr sz="900">
              <a:latin typeface="Arial"/>
              <a:cs typeface="Arial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318967" y="6514895"/>
            <a:ext cx="2163445" cy="153670"/>
          </a:xfrm>
          <a:prstGeom prst="rect">
            <a:avLst/>
          </a:prstGeom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 sz="900" spc="-10">
                <a:solidFill>
                  <a:srgbClr val="F1F1F1"/>
                </a:solidFill>
                <a:latin typeface="Arial"/>
                <a:cs typeface="Arial"/>
              </a:rPr>
              <a:t>FLORIDA</a:t>
            </a:r>
            <a:r>
              <a:rPr dirty="0" sz="900" spc="-35">
                <a:solidFill>
                  <a:srgbClr val="F1F1F1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1F1F1"/>
                </a:solidFill>
                <a:latin typeface="Arial"/>
                <a:cs typeface="Arial"/>
              </a:rPr>
              <a:t>INTERNATIONAL UNIVERSITY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97790">
              <a:lnSpc>
                <a:spcPct val="100000"/>
              </a:lnSpc>
              <a:spcBef>
                <a:spcPts val="100"/>
              </a:spcBef>
            </a:pPr>
            <a:r>
              <a:rPr dirty="0" spc="70"/>
              <a:t>Acceptance</a:t>
            </a:r>
            <a:r>
              <a:rPr dirty="0" spc="10"/>
              <a:t> </a:t>
            </a:r>
            <a:r>
              <a:rPr dirty="0" spc="100"/>
              <a:t>Criteria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546097" y="243549"/>
            <a:ext cx="21634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FLORIDA</a:t>
            </a:r>
            <a:r>
              <a:rPr dirty="0" sz="9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INTERNATIONAL UNIVERSITY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45300" y="1852474"/>
            <a:ext cx="3803015" cy="2819400"/>
          </a:xfrm>
          <a:prstGeom prst="rect">
            <a:avLst/>
          </a:prstGeom>
          <a:ln w="38099">
            <a:solidFill>
              <a:srgbClr val="CC0066"/>
            </a:solidFill>
          </a:ln>
        </p:spPr>
        <p:txBody>
          <a:bodyPr wrap="square" lIns="0" tIns="243204" rIns="0" bIns="0" rtlCol="0" vert="horz">
            <a:spAutoFit/>
          </a:bodyPr>
          <a:lstStyle/>
          <a:p>
            <a:pPr algn="ctr" marL="157480" marR="150495" indent="-1905">
              <a:lnSpc>
                <a:spcPts val="1610"/>
              </a:lnSpc>
              <a:spcBef>
                <a:spcPts val="1914"/>
              </a:spcBef>
            </a:pPr>
            <a:r>
              <a:rPr dirty="0" sz="1650" spc="80">
                <a:latin typeface="Roboto"/>
                <a:cs typeface="Roboto"/>
              </a:rPr>
              <a:t>Maintenance</a:t>
            </a:r>
            <a:r>
              <a:rPr dirty="0" sz="1650" spc="5">
                <a:latin typeface="Roboto"/>
                <a:cs typeface="Roboto"/>
              </a:rPr>
              <a:t> </a:t>
            </a:r>
            <a:r>
              <a:rPr dirty="0" sz="1650">
                <a:latin typeface="Roboto"/>
                <a:cs typeface="Roboto"/>
              </a:rPr>
              <a:t>of</a:t>
            </a:r>
            <a:r>
              <a:rPr dirty="0" sz="1650" spc="10">
                <a:latin typeface="Roboto"/>
                <a:cs typeface="Roboto"/>
              </a:rPr>
              <a:t> </a:t>
            </a:r>
            <a:r>
              <a:rPr dirty="0" sz="1650" spc="80">
                <a:latin typeface="Roboto"/>
                <a:cs typeface="Roboto"/>
              </a:rPr>
              <a:t>current</a:t>
            </a:r>
            <a:r>
              <a:rPr dirty="0" sz="1650" spc="5">
                <a:latin typeface="Roboto"/>
                <a:cs typeface="Roboto"/>
              </a:rPr>
              <a:t> </a:t>
            </a:r>
            <a:r>
              <a:rPr dirty="0" sz="1650" spc="80">
                <a:latin typeface="Roboto"/>
                <a:cs typeface="Roboto"/>
              </a:rPr>
              <a:t>networks </a:t>
            </a:r>
            <a:r>
              <a:rPr dirty="0" sz="1650" spc="55">
                <a:latin typeface="Roboto"/>
                <a:cs typeface="Roboto"/>
              </a:rPr>
              <a:t>requires</a:t>
            </a:r>
            <a:r>
              <a:rPr dirty="0" sz="1650" spc="114">
                <a:latin typeface="Roboto"/>
                <a:cs typeface="Roboto"/>
              </a:rPr>
              <a:t> </a:t>
            </a:r>
            <a:r>
              <a:rPr dirty="0" sz="1650" spc="85">
                <a:latin typeface="Roboto"/>
                <a:cs typeface="Roboto"/>
              </a:rPr>
              <a:t>on-</a:t>
            </a:r>
            <a:r>
              <a:rPr dirty="0" sz="1650">
                <a:latin typeface="Roboto"/>
                <a:cs typeface="Roboto"/>
              </a:rPr>
              <a:t>site</a:t>
            </a:r>
            <a:r>
              <a:rPr dirty="0" sz="1650" spc="120">
                <a:latin typeface="Roboto"/>
                <a:cs typeface="Roboto"/>
              </a:rPr>
              <a:t> </a:t>
            </a:r>
            <a:r>
              <a:rPr dirty="0" sz="1650" spc="-10">
                <a:latin typeface="Roboto"/>
                <a:cs typeface="Roboto"/>
              </a:rPr>
              <a:t>agents </a:t>
            </a:r>
            <a:r>
              <a:rPr dirty="0" sz="1650" spc="75">
                <a:latin typeface="Roboto"/>
                <a:cs typeface="Roboto"/>
              </a:rPr>
              <a:t>continuously</a:t>
            </a:r>
            <a:r>
              <a:rPr dirty="0" sz="1650" spc="35">
                <a:latin typeface="Roboto"/>
                <a:cs typeface="Roboto"/>
              </a:rPr>
              <a:t> </a:t>
            </a:r>
            <a:r>
              <a:rPr dirty="0" sz="1650" spc="85">
                <a:latin typeface="Roboto"/>
                <a:cs typeface="Roboto"/>
              </a:rPr>
              <a:t>scanning</a:t>
            </a:r>
            <a:r>
              <a:rPr dirty="0" sz="1650" spc="35">
                <a:latin typeface="Roboto"/>
                <a:cs typeface="Roboto"/>
              </a:rPr>
              <a:t> </a:t>
            </a:r>
            <a:r>
              <a:rPr dirty="0" sz="1650" spc="60">
                <a:latin typeface="Roboto"/>
                <a:cs typeface="Roboto"/>
              </a:rPr>
              <a:t>and </a:t>
            </a:r>
            <a:r>
              <a:rPr dirty="0" sz="1650" spc="50">
                <a:latin typeface="Roboto"/>
                <a:cs typeface="Roboto"/>
              </a:rPr>
              <a:t>overseeing</a:t>
            </a:r>
            <a:r>
              <a:rPr dirty="0" sz="1650" spc="35">
                <a:latin typeface="Roboto"/>
                <a:cs typeface="Roboto"/>
              </a:rPr>
              <a:t> </a:t>
            </a:r>
            <a:r>
              <a:rPr dirty="0" sz="1650" spc="60">
                <a:latin typeface="Roboto"/>
                <a:cs typeface="Roboto"/>
              </a:rPr>
              <a:t>the</a:t>
            </a:r>
            <a:r>
              <a:rPr dirty="0" sz="1650" spc="40">
                <a:latin typeface="Roboto"/>
                <a:cs typeface="Roboto"/>
              </a:rPr>
              <a:t> </a:t>
            </a:r>
            <a:r>
              <a:rPr dirty="0" sz="1650" spc="70">
                <a:latin typeface="Roboto"/>
                <a:cs typeface="Roboto"/>
              </a:rPr>
              <a:t>network’s</a:t>
            </a:r>
            <a:r>
              <a:rPr dirty="0" sz="1650" spc="35">
                <a:latin typeface="Roboto"/>
                <a:cs typeface="Roboto"/>
              </a:rPr>
              <a:t> </a:t>
            </a:r>
            <a:r>
              <a:rPr dirty="0" sz="1650">
                <a:latin typeface="Roboto"/>
                <a:cs typeface="Roboto"/>
              </a:rPr>
              <a:t>state</a:t>
            </a:r>
            <a:r>
              <a:rPr dirty="0" sz="1650" spc="35">
                <a:latin typeface="Roboto"/>
                <a:cs typeface="Roboto"/>
              </a:rPr>
              <a:t> </a:t>
            </a:r>
            <a:r>
              <a:rPr dirty="0" sz="1650" spc="60">
                <a:latin typeface="Roboto"/>
                <a:cs typeface="Roboto"/>
              </a:rPr>
              <a:t>and </a:t>
            </a:r>
            <a:r>
              <a:rPr dirty="0" sz="1650" spc="40">
                <a:latin typeface="Roboto"/>
                <a:cs typeface="Roboto"/>
              </a:rPr>
              <a:t>performance.</a:t>
            </a:r>
            <a:endParaRPr sz="1650">
              <a:latin typeface="Roboto"/>
              <a:cs typeface="Roboto"/>
            </a:endParaRPr>
          </a:p>
          <a:p>
            <a:pPr algn="ctr" marL="153670" marR="149225" indent="-3175">
              <a:lnSpc>
                <a:spcPts val="1610"/>
              </a:lnSpc>
              <a:spcBef>
                <a:spcPts val="1625"/>
              </a:spcBef>
            </a:pPr>
            <a:r>
              <a:rPr dirty="0" sz="1650" spc="145">
                <a:latin typeface="Roboto"/>
                <a:cs typeface="Roboto"/>
              </a:rPr>
              <a:t>In</a:t>
            </a:r>
            <a:r>
              <a:rPr dirty="0" sz="1650" spc="65">
                <a:latin typeface="Roboto"/>
                <a:cs typeface="Roboto"/>
              </a:rPr>
              <a:t> </a:t>
            </a:r>
            <a:r>
              <a:rPr dirty="0" sz="1650">
                <a:latin typeface="Roboto"/>
                <a:cs typeface="Roboto"/>
              </a:rPr>
              <a:t>case</a:t>
            </a:r>
            <a:r>
              <a:rPr dirty="0" sz="1650" spc="70">
                <a:latin typeface="Roboto"/>
                <a:cs typeface="Roboto"/>
              </a:rPr>
              <a:t> </a:t>
            </a:r>
            <a:r>
              <a:rPr dirty="0" sz="1650">
                <a:latin typeface="Roboto"/>
                <a:cs typeface="Roboto"/>
              </a:rPr>
              <a:t>of</a:t>
            </a:r>
            <a:r>
              <a:rPr dirty="0" sz="1650" spc="70">
                <a:latin typeface="Roboto"/>
                <a:cs typeface="Roboto"/>
              </a:rPr>
              <a:t> </a:t>
            </a:r>
            <a:r>
              <a:rPr dirty="0" sz="1650">
                <a:latin typeface="Roboto"/>
                <a:cs typeface="Roboto"/>
              </a:rPr>
              <a:t>detection</a:t>
            </a:r>
            <a:r>
              <a:rPr dirty="0" sz="1650" spc="65">
                <a:latin typeface="Roboto"/>
                <a:cs typeface="Roboto"/>
              </a:rPr>
              <a:t> </a:t>
            </a:r>
            <a:r>
              <a:rPr dirty="0" sz="1650">
                <a:latin typeface="Roboto"/>
                <a:cs typeface="Roboto"/>
              </a:rPr>
              <a:t>of</a:t>
            </a:r>
            <a:r>
              <a:rPr dirty="0" sz="1650" spc="70">
                <a:latin typeface="Roboto"/>
                <a:cs typeface="Roboto"/>
              </a:rPr>
              <a:t> </a:t>
            </a:r>
            <a:r>
              <a:rPr dirty="0" sz="1650" spc="110">
                <a:latin typeface="Roboto"/>
                <a:cs typeface="Roboto"/>
              </a:rPr>
              <a:t>any</a:t>
            </a:r>
            <a:r>
              <a:rPr dirty="0" sz="1650" spc="70">
                <a:latin typeface="Roboto"/>
                <a:cs typeface="Roboto"/>
              </a:rPr>
              <a:t> </a:t>
            </a:r>
            <a:r>
              <a:rPr dirty="0" sz="1650" spc="145">
                <a:latin typeface="Roboto"/>
                <a:cs typeface="Roboto"/>
              </a:rPr>
              <a:t>kind</a:t>
            </a:r>
            <a:r>
              <a:rPr dirty="0" sz="1650" spc="70">
                <a:latin typeface="Roboto"/>
                <a:cs typeface="Roboto"/>
              </a:rPr>
              <a:t> </a:t>
            </a:r>
            <a:r>
              <a:rPr dirty="0" sz="1650" spc="-35">
                <a:latin typeface="Roboto"/>
                <a:cs typeface="Roboto"/>
              </a:rPr>
              <a:t>of </a:t>
            </a:r>
            <a:r>
              <a:rPr dirty="0" sz="1650" spc="70">
                <a:latin typeface="Roboto"/>
                <a:cs typeface="Roboto"/>
              </a:rPr>
              <a:t>error</a:t>
            </a:r>
            <a:r>
              <a:rPr dirty="0" sz="1650" spc="95">
                <a:latin typeface="Roboto"/>
                <a:cs typeface="Roboto"/>
              </a:rPr>
              <a:t> </a:t>
            </a:r>
            <a:r>
              <a:rPr dirty="0" sz="1650" spc="55">
                <a:latin typeface="Roboto"/>
                <a:cs typeface="Roboto"/>
              </a:rPr>
              <a:t>or</a:t>
            </a:r>
            <a:r>
              <a:rPr dirty="0" sz="1650" spc="100">
                <a:latin typeface="Roboto"/>
                <a:cs typeface="Roboto"/>
              </a:rPr>
              <a:t> </a:t>
            </a:r>
            <a:r>
              <a:rPr dirty="0" sz="1650">
                <a:latin typeface="Roboto"/>
                <a:cs typeface="Roboto"/>
              </a:rPr>
              <a:t>outage</a:t>
            </a:r>
            <a:r>
              <a:rPr dirty="0" sz="1650" spc="100">
                <a:latin typeface="Roboto"/>
                <a:cs typeface="Roboto"/>
              </a:rPr>
              <a:t> </a:t>
            </a:r>
            <a:r>
              <a:rPr dirty="0" sz="1650" spc="85">
                <a:latin typeface="Roboto"/>
                <a:cs typeface="Roboto"/>
              </a:rPr>
              <a:t>on-</a:t>
            </a:r>
            <a:r>
              <a:rPr dirty="0" sz="1650">
                <a:latin typeface="Roboto"/>
                <a:cs typeface="Roboto"/>
              </a:rPr>
              <a:t>site</a:t>
            </a:r>
            <a:r>
              <a:rPr dirty="0" sz="1650" spc="100">
                <a:latin typeface="Roboto"/>
                <a:cs typeface="Roboto"/>
              </a:rPr>
              <a:t> </a:t>
            </a:r>
            <a:r>
              <a:rPr dirty="0" sz="1650" spc="-10">
                <a:latin typeface="Roboto"/>
                <a:cs typeface="Roboto"/>
              </a:rPr>
              <a:t>agents </a:t>
            </a:r>
            <a:r>
              <a:rPr dirty="0" sz="1650" spc="70">
                <a:latin typeface="Roboto"/>
                <a:cs typeface="Roboto"/>
              </a:rPr>
              <a:t>perform</a:t>
            </a:r>
            <a:r>
              <a:rPr dirty="0" sz="1650" spc="10">
                <a:latin typeface="Roboto"/>
                <a:cs typeface="Roboto"/>
              </a:rPr>
              <a:t> </a:t>
            </a:r>
            <a:r>
              <a:rPr dirty="0" sz="1650" spc="55">
                <a:latin typeface="Roboto"/>
                <a:cs typeface="Roboto"/>
              </a:rPr>
              <a:t>calls</a:t>
            </a:r>
            <a:r>
              <a:rPr dirty="0" sz="1650" spc="15">
                <a:latin typeface="Roboto"/>
                <a:cs typeface="Roboto"/>
              </a:rPr>
              <a:t> </a:t>
            </a:r>
            <a:r>
              <a:rPr dirty="0" sz="1650">
                <a:latin typeface="Roboto"/>
                <a:cs typeface="Roboto"/>
              </a:rPr>
              <a:t>to</a:t>
            </a:r>
            <a:r>
              <a:rPr dirty="0" sz="1650" spc="15">
                <a:latin typeface="Roboto"/>
                <a:cs typeface="Roboto"/>
              </a:rPr>
              <a:t> </a:t>
            </a:r>
            <a:r>
              <a:rPr dirty="0" sz="1650" spc="65">
                <a:latin typeface="Roboto"/>
                <a:cs typeface="Roboto"/>
              </a:rPr>
              <a:t>engineers</a:t>
            </a:r>
            <a:r>
              <a:rPr dirty="0" sz="1650" spc="15">
                <a:latin typeface="Roboto"/>
                <a:cs typeface="Roboto"/>
              </a:rPr>
              <a:t> </a:t>
            </a:r>
            <a:r>
              <a:rPr dirty="0" sz="1650" spc="114">
                <a:latin typeface="Roboto"/>
                <a:cs typeface="Roboto"/>
              </a:rPr>
              <a:t>who</a:t>
            </a:r>
            <a:r>
              <a:rPr dirty="0" sz="1650" spc="15">
                <a:latin typeface="Roboto"/>
                <a:cs typeface="Roboto"/>
              </a:rPr>
              <a:t> </a:t>
            </a:r>
            <a:r>
              <a:rPr dirty="0" sz="1650" spc="-25">
                <a:latin typeface="Roboto"/>
                <a:cs typeface="Roboto"/>
              </a:rPr>
              <a:t>are </a:t>
            </a:r>
            <a:r>
              <a:rPr dirty="0" sz="1650" spc="45">
                <a:latin typeface="Roboto"/>
                <a:cs typeface="Roboto"/>
              </a:rPr>
              <a:t>expected</a:t>
            </a:r>
            <a:r>
              <a:rPr dirty="0" sz="1650" spc="20">
                <a:latin typeface="Roboto"/>
                <a:cs typeface="Roboto"/>
              </a:rPr>
              <a:t> </a:t>
            </a:r>
            <a:r>
              <a:rPr dirty="0" sz="1650">
                <a:latin typeface="Roboto"/>
                <a:cs typeface="Roboto"/>
              </a:rPr>
              <a:t>to</a:t>
            </a:r>
            <a:r>
              <a:rPr dirty="0" sz="1650" spc="25">
                <a:latin typeface="Roboto"/>
                <a:cs typeface="Roboto"/>
              </a:rPr>
              <a:t> </a:t>
            </a:r>
            <a:r>
              <a:rPr dirty="0" sz="1650" spc="55">
                <a:latin typeface="Roboto"/>
                <a:cs typeface="Roboto"/>
              </a:rPr>
              <a:t>start</a:t>
            </a:r>
            <a:r>
              <a:rPr dirty="0" sz="1650" spc="25">
                <a:latin typeface="Roboto"/>
                <a:cs typeface="Roboto"/>
              </a:rPr>
              <a:t> </a:t>
            </a:r>
            <a:r>
              <a:rPr dirty="0" sz="1650" spc="90">
                <a:latin typeface="Roboto"/>
                <a:cs typeface="Roboto"/>
              </a:rPr>
              <a:t>tackling</a:t>
            </a:r>
            <a:r>
              <a:rPr dirty="0" sz="1650" spc="25">
                <a:latin typeface="Roboto"/>
                <a:cs typeface="Roboto"/>
              </a:rPr>
              <a:t> </a:t>
            </a:r>
            <a:r>
              <a:rPr dirty="0" sz="1650" spc="35">
                <a:latin typeface="Roboto"/>
                <a:cs typeface="Roboto"/>
              </a:rPr>
              <a:t>the </a:t>
            </a:r>
            <a:r>
              <a:rPr dirty="0" sz="1650" spc="-10">
                <a:latin typeface="Roboto"/>
                <a:cs typeface="Roboto"/>
              </a:rPr>
              <a:t>problem.</a:t>
            </a:r>
            <a:endParaRPr sz="1650">
              <a:latin typeface="Roboto"/>
              <a:cs typeface="Robo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45290" y="1039189"/>
            <a:ext cx="3803015" cy="564515"/>
          </a:xfrm>
          <a:prstGeom prst="rect"/>
          <a:ln w="19049">
            <a:solidFill>
              <a:srgbClr val="000000"/>
            </a:solidFill>
          </a:ln>
        </p:spPr>
        <p:txBody>
          <a:bodyPr wrap="square" lIns="0" tIns="412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25"/>
              </a:spcBef>
            </a:pPr>
            <a:r>
              <a:rPr dirty="0" sz="2800" spc="105">
                <a:solidFill>
                  <a:srgbClr val="CC0066"/>
                </a:solidFill>
              </a:rPr>
              <a:t>Current</a:t>
            </a:r>
            <a:r>
              <a:rPr dirty="0" sz="2800" spc="5">
                <a:solidFill>
                  <a:srgbClr val="CC0066"/>
                </a:solidFill>
              </a:rPr>
              <a:t> </a:t>
            </a:r>
            <a:r>
              <a:rPr dirty="0" sz="2800" spc="65">
                <a:solidFill>
                  <a:srgbClr val="CC0066"/>
                </a:solidFill>
              </a:rPr>
              <a:t>System</a:t>
            </a:r>
            <a:endParaRPr sz="2800"/>
          </a:p>
        </p:txBody>
      </p:sp>
      <p:grpSp>
        <p:nvGrpSpPr>
          <p:cNvPr id="5" name="object 5" descr=""/>
          <p:cNvGrpSpPr/>
          <p:nvPr/>
        </p:nvGrpSpPr>
        <p:grpSpPr>
          <a:xfrm>
            <a:off x="5485024" y="1791669"/>
            <a:ext cx="6188710" cy="3274695"/>
            <a:chOff x="5485024" y="1791669"/>
            <a:chExt cx="6188710" cy="3274695"/>
          </a:xfrm>
        </p:grpSpPr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23125" y="1829769"/>
              <a:ext cx="6112148" cy="3198474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5504074" y="1810719"/>
              <a:ext cx="6150610" cy="3236595"/>
            </a:xfrm>
            <a:custGeom>
              <a:avLst/>
              <a:gdLst/>
              <a:ahLst/>
              <a:cxnLst/>
              <a:rect l="l" t="t" r="r" b="b"/>
              <a:pathLst>
                <a:path w="6150609" h="3236595">
                  <a:moveTo>
                    <a:pt x="0" y="0"/>
                  </a:moveTo>
                  <a:lnTo>
                    <a:pt x="6150249" y="0"/>
                  </a:lnTo>
                  <a:lnTo>
                    <a:pt x="6150249" y="3236574"/>
                  </a:lnTo>
                  <a:lnTo>
                    <a:pt x="0" y="3236574"/>
                  </a:lnTo>
                  <a:lnTo>
                    <a:pt x="0" y="0"/>
                  </a:lnTo>
                  <a:close/>
                </a:path>
              </a:pathLst>
            </a:custGeom>
            <a:ln w="38099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546097" y="243549"/>
            <a:ext cx="21634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FLORIDA</a:t>
            </a:r>
            <a:r>
              <a:rPr dirty="0" sz="9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INTERNATIONAL UNIVERSITY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45300" y="1852474"/>
            <a:ext cx="3803015" cy="3496310"/>
          </a:xfrm>
          <a:prstGeom prst="rect">
            <a:avLst/>
          </a:prstGeom>
          <a:ln w="38099">
            <a:solidFill>
              <a:srgbClr val="CC0066"/>
            </a:solidFill>
          </a:ln>
        </p:spPr>
        <p:txBody>
          <a:bodyPr wrap="square" lIns="0" tIns="285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225"/>
              </a:spcBef>
            </a:pPr>
            <a:r>
              <a:rPr dirty="0" sz="1800">
                <a:latin typeface="Roboto"/>
                <a:cs typeface="Roboto"/>
              </a:rPr>
              <a:t>Software</a:t>
            </a:r>
            <a:r>
              <a:rPr dirty="0" sz="1800" spc="295">
                <a:latin typeface="Roboto"/>
                <a:cs typeface="Roboto"/>
              </a:rPr>
              <a:t> </a:t>
            </a:r>
            <a:r>
              <a:rPr dirty="0" sz="1800" spc="-10">
                <a:latin typeface="Roboto"/>
                <a:cs typeface="Roboto"/>
              </a:rPr>
              <a:t>Used:</a:t>
            </a:r>
            <a:endParaRPr sz="1800">
              <a:latin typeface="Roboto"/>
              <a:cs typeface="Roboto"/>
            </a:endParaRPr>
          </a:p>
          <a:p>
            <a:pPr algn="ctr" marL="218440">
              <a:lnSpc>
                <a:spcPct val="100000"/>
              </a:lnSpc>
            </a:pPr>
            <a:r>
              <a:rPr dirty="0" sz="1800" spc="-50" b="1">
                <a:latin typeface="Roboto"/>
                <a:cs typeface="Roboto"/>
              </a:rPr>
              <a:t>‘os’</a:t>
            </a:r>
            <a:r>
              <a:rPr dirty="0" sz="1800" spc="-25" b="1">
                <a:latin typeface="Roboto"/>
                <a:cs typeface="Roboto"/>
              </a:rPr>
              <a:t> </a:t>
            </a:r>
            <a:r>
              <a:rPr dirty="0" sz="1800" spc="70" b="1">
                <a:latin typeface="Roboto"/>
                <a:cs typeface="Roboto"/>
              </a:rPr>
              <a:t>Python</a:t>
            </a:r>
            <a:r>
              <a:rPr dirty="0" sz="1800" spc="-25" b="1">
                <a:latin typeface="Roboto"/>
                <a:cs typeface="Roboto"/>
              </a:rPr>
              <a:t> </a:t>
            </a:r>
            <a:r>
              <a:rPr dirty="0" sz="1800" spc="45" b="1">
                <a:latin typeface="Roboto"/>
                <a:cs typeface="Roboto"/>
              </a:rPr>
              <a:t>Standard</a:t>
            </a:r>
            <a:r>
              <a:rPr dirty="0" sz="1800" spc="-20" b="1">
                <a:latin typeface="Roboto"/>
                <a:cs typeface="Roboto"/>
              </a:rPr>
              <a:t> </a:t>
            </a:r>
            <a:r>
              <a:rPr dirty="0" sz="1800" spc="75" b="1">
                <a:latin typeface="Roboto"/>
                <a:cs typeface="Roboto"/>
              </a:rPr>
              <a:t>Library</a:t>
            </a:r>
            <a:endParaRPr sz="1800">
              <a:latin typeface="Roboto"/>
              <a:cs typeface="Roboto"/>
            </a:endParaRPr>
          </a:p>
          <a:p>
            <a:pPr algn="ctr" marL="141605" marR="138430" indent="1270">
              <a:lnSpc>
                <a:spcPct val="100000"/>
              </a:lnSpc>
            </a:pPr>
            <a:r>
              <a:rPr dirty="0" sz="1800" spc="229" i="1">
                <a:latin typeface="Palatino Linotype"/>
                <a:cs typeface="Palatino Linotype"/>
              </a:rPr>
              <a:t>#</a:t>
            </a:r>
            <a:r>
              <a:rPr dirty="0" sz="1800" spc="5" i="1">
                <a:latin typeface="Palatino Linotype"/>
                <a:cs typeface="Palatino Linotype"/>
              </a:rPr>
              <a:t> </a:t>
            </a:r>
            <a:r>
              <a:rPr dirty="0" sz="1800" spc="140" i="1">
                <a:latin typeface="Palatino Linotype"/>
                <a:cs typeface="Palatino Linotype"/>
              </a:rPr>
              <a:t>Simple</a:t>
            </a:r>
            <a:r>
              <a:rPr dirty="0" sz="1800" spc="5" i="1">
                <a:latin typeface="Palatino Linotype"/>
                <a:cs typeface="Palatino Linotype"/>
              </a:rPr>
              <a:t> </a:t>
            </a:r>
            <a:r>
              <a:rPr dirty="0" sz="1800" spc="240" i="1">
                <a:latin typeface="Palatino Linotype"/>
                <a:cs typeface="Palatino Linotype"/>
              </a:rPr>
              <a:t>check</a:t>
            </a:r>
            <a:r>
              <a:rPr dirty="0" sz="1800" i="1">
                <a:latin typeface="Palatino Linotype"/>
                <a:cs typeface="Palatino Linotype"/>
              </a:rPr>
              <a:t> </a:t>
            </a:r>
            <a:r>
              <a:rPr dirty="0" sz="1800" spc="114" i="1">
                <a:latin typeface="Palatino Linotype"/>
                <a:cs typeface="Palatino Linotype"/>
              </a:rPr>
              <a:t>for</a:t>
            </a:r>
            <a:r>
              <a:rPr dirty="0" sz="1800" i="1">
                <a:latin typeface="Palatino Linotype"/>
                <a:cs typeface="Palatino Linotype"/>
              </a:rPr>
              <a:t> </a:t>
            </a:r>
            <a:r>
              <a:rPr dirty="0" sz="1800" spc="160" i="1">
                <a:latin typeface="Palatino Linotype"/>
                <a:cs typeface="Palatino Linotype"/>
              </a:rPr>
              <a:t>network</a:t>
            </a:r>
            <a:r>
              <a:rPr dirty="0" sz="1800" spc="160" i="1">
                <a:latin typeface="Palatino Linotype"/>
                <a:cs typeface="Palatino Linotype"/>
              </a:rPr>
              <a:t> </a:t>
            </a:r>
            <a:r>
              <a:rPr dirty="0" sz="1800" spc="110" i="1">
                <a:latin typeface="Palatino Linotype"/>
                <a:cs typeface="Palatino Linotype"/>
              </a:rPr>
              <a:t>status </a:t>
            </a:r>
            <a:r>
              <a:rPr dirty="0" sz="1800" spc="105" i="1">
                <a:latin typeface="Palatino Linotype"/>
                <a:cs typeface="Palatino Linotype"/>
              </a:rPr>
              <a:t>https://docs.python.org/3/library</a:t>
            </a:r>
            <a:endParaRPr sz="1800">
              <a:latin typeface="Palatino Linotype"/>
              <a:cs typeface="Palatino Linotype"/>
            </a:endParaRPr>
          </a:p>
          <a:p>
            <a:pPr algn="ctr">
              <a:lnSpc>
                <a:spcPct val="100000"/>
              </a:lnSpc>
            </a:pPr>
            <a:r>
              <a:rPr dirty="0" sz="1800" spc="135" i="1">
                <a:latin typeface="Palatino Linotype"/>
                <a:cs typeface="Palatino Linotype"/>
              </a:rPr>
              <a:t>/os.html</a:t>
            </a:r>
            <a:endParaRPr sz="1800">
              <a:latin typeface="Palatino Linotype"/>
              <a:cs typeface="Palatino Linotype"/>
            </a:endParaRPr>
          </a:p>
          <a:p>
            <a:pPr algn="ctr" marL="165100">
              <a:lnSpc>
                <a:spcPct val="100000"/>
              </a:lnSpc>
            </a:pPr>
            <a:r>
              <a:rPr dirty="0" sz="1800" b="1">
                <a:latin typeface="Roboto"/>
                <a:cs typeface="Roboto"/>
              </a:rPr>
              <a:t>‘time’</a:t>
            </a:r>
            <a:r>
              <a:rPr dirty="0" sz="1800" spc="10" b="1">
                <a:latin typeface="Roboto"/>
                <a:cs typeface="Roboto"/>
              </a:rPr>
              <a:t> </a:t>
            </a:r>
            <a:r>
              <a:rPr dirty="0" sz="1800" spc="70" b="1">
                <a:latin typeface="Roboto"/>
                <a:cs typeface="Roboto"/>
              </a:rPr>
              <a:t>Python</a:t>
            </a:r>
            <a:r>
              <a:rPr dirty="0" sz="1800" spc="10" b="1">
                <a:latin typeface="Roboto"/>
                <a:cs typeface="Roboto"/>
              </a:rPr>
              <a:t> </a:t>
            </a:r>
            <a:r>
              <a:rPr dirty="0" sz="1800" spc="45" b="1">
                <a:latin typeface="Roboto"/>
                <a:cs typeface="Roboto"/>
              </a:rPr>
              <a:t>Standard</a:t>
            </a:r>
            <a:r>
              <a:rPr dirty="0" sz="1800" spc="10" b="1">
                <a:latin typeface="Roboto"/>
                <a:cs typeface="Roboto"/>
              </a:rPr>
              <a:t> </a:t>
            </a:r>
            <a:r>
              <a:rPr dirty="0" sz="1800" spc="75" b="1">
                <a:latin typeface="Roboto"/>
                <a:cs typeface="Roboto"/>
              </a:rPr>
              <a:t>Library</a:t>
            </a:r>
            <a:endParaRPr sz="1800">
              <a:latin typeface="Roboto"/>
              <a:cs typeface="Roboto"/>
            </a:endParaRPr>
          </a:p>
          <a:p>
            <a:pPr marL="141605" marR="138430" indent="1025525">
              <a:lnSpc>
                <a:spcPct val="100000"/>
              </a:lnSpc>
            </a:pPr>
            <a:r>
              <a:rPr dirty="0" sz="1800" spc="229" i="1">
                <a:latin typeface="Palatino Linotype"/>
                <a:cs typeface="Palatino Linotype"/>
              </a:rPr>
              <a:t>#</a:t>
            </a:r>
            <a:r>
              <a:rPr dirty="0" sz="1800" spc="5" i="1">
                <a:latin typeface="Palatino Linotype"/>
                <a:cs typeface="Palatino Linotype"/>
              </a:rPr>
              <a:t> </a:t>
            </a:r>
            <a:r>
              <a:rPr dirty="0" sz="1800" spc="100" i="1">
                <a:latin typeface="Palatino Linotype"/>
                <a:cs typeface="Palatino Linotype"/>
              </a:rPr>
              <a:t>Interval</a:t>
            </a:r>
            <a:r>
              <a:rPr dirty="0" sz="1800" spc="5" i="1">
                <a:latin typeface="Palatino Linotype"/>
                <a:cs typeface="Palatino Linotype"/>
              </a:rPr>
              <a:t> </a:t>
            </a:r>
            <a:r>
              <a:rPr dirty="0" sz="1800" spc="100" i="1">
                <a:latin typeface="Palatino Linotype"/>
                <a:cs typeface="Palatino Linotype"/>
              </a:rPr>
              <a:t>to</a:t>
            </a:r>
            <a:r>
              <a:rPr dirty="0" sz="1800" i="1">
                <a:latin typeface="Palatino Linotype"/>
                <a:cs typeface="Palatino Linotype"/>
              </a:rPr>
              <a:t> </a:t>
            </a:r>
            <a:r>
              <a:rPr dirty="0" sz="1800" spc="65" i="1">
                <a:latin typeface="Palatino Linotype"/>
                <a:cs typeface="Palatino Linotype"/>
              </a:rPr>
              <a:t>run</a:t>
            </a:r>
            <a:r>
              <a:rPr dirty="0" sz="1800" spc="65" i="1">
                <a:latin typeface="Palatino Linotype"/>
                <a:cs typeface="Palatino Linotype"/>
              </a:rPr>
              <a:t> </a:t>
            </a:r>
            <a:r>
              <a:rPr dirty="0" sz="1800" spc="105" i="1">
                <a:latin typeface="Palatino Linotype"/>
                <a:cs typeface="Palatino Linotype"/>
              </a:rPr>
              <a:t>https://docs.python.org/3/library</a:t>
            </a:r>
            <a:endParaRPr sz="1800">
              <a:latin typeface="Palatino Linotype"/>
              <a:cs typeface="Palatino Linotype"/>
            </a:endParaRPr>
          </a:p>
          <a:p>
            <a:pPr marL="277495" marR="98425" indent="1045210">
              <a:lnSpc>
                <a:spcPct val="100000"/>
              </a:lnSpc>
            </a:pPr>
            <a:r>
              <a:rPr dirty="0" sz="1800" spc="130" i="1">
                <a:latin typeface="Palatino Linotype"/>
                <a:cs typeface="Palatino Linotype"/>
              </a:rPr>
              <a:t>/time.html</a:t>
            </a:r>
            <a:r>
              <a:rPr dirty="0" sz="1800" spc="130" i="1">
                <a:latin typeface="Palatino Linotype"/>
                <a:cs typeface="Palatino Linotype"/>
              </a:rPr>
              <a:t> </a:t>
            </a:r>
            <a:r>
              <a:rPr dirty="0" sz="1800" b="1">
                <a:latin typeface="Roboto"/>
                <a:cs typeface="Roboto"/>
              </a:rPr>
              <a:t>‘phone_home’</a:t>
            </a:r>
            <a:r>
              <a:rPr dirty="0" sz="1800" spc="280" b="1">
                <a:latin typeface="Roboto"/>
                <a:cs typeface="Roboto"/>
              </a:rPr>
              <a:t> </a:t>
            </a:r>
            <a:r>
              <a:rPr dirty="0" sz="1800" b="1">
                <a:latin typeface="Roboto"/>
                <a:cs typeface="Roboto"/>
              </a:rPr>
              <a:t>Custom</a:t>
            </a:r>
            <a:r>
              <a:rPr dirty="0" sz="1800" spc="285" b="1">
                <a:latin typeface="Roboto"/>
                <a:cs typeface="Roboto"/>
              </a:rPr>
              <a:t> </a:t>
            </a:r>
            <a:r>
              <a:rPr dirty="0" sz="1800" spc="55" b="1">
                <a:latin typeface="Roboto"/>
                <a:cs typeface="Roboto"/>
              </a:rPr>
              <a:t>Function </a:t>
            </a:r>
            <a:r>
              <a:rPr dirty="0" sz="1800" spc="229" i="1">
                <a:latin typeface="Palatino Linotype"/>
                <a:cs typeface="Palatino Linotype"/>
              </a:rPr>
              <a:t>#</a:t>
            </a:r>
            <a:r>
              <a:rPr dirty="0" sz="1800" i="1">
                <a:latin typeface="Palatino Linotype"/>
                <a:cs typeface="Palatino Linotype"/>
              </a:rPr>
              <a:t> </a:t>
            </a:r>
            <a:r>
              <a:rPr dirty="0" sz="1800" spc="114" i="1">
                <a:latin typeface="Palatino Linotype"/>
                <a:cs typeface="Palatino Linotype"/>
              </a:rPr>
              <a:t>Notiﬁes</a:t>
            </a:r>
            <a:r>
              <a:rPr dirty="0" sz="1800" i="1">
                <a:latin typeface="Palatino Linotype"/>
                <a:cs typeface="Palatino Linotype"/>
              </a:rPr>
              <a:t> </a:t>
            </a:r>
            <a:r>
              <a:rPr dirty="0" sz="1800" spc="160" i="1">
                <a:latin typeface="Palatino Linotype"/>
                <a:cs typeface="Palatino Linotype"/>
              </a:rPr>
              <a:t>the</a:t>
            </a:r>
            <a:r>
              <a:rPr dirty="0" sz="1800" i="1">
                <a:latin typeface="Palatino Linotype"/>
                <a:cs typeface="Palatino Linotype"/>
              </a:rPr>
              <a:t> </a:t>
            </a:r>
            <a:r>
              <a:rPr dirty="0" sz="1800" spc="135" i="1">
                <a:latin typeface="Palatino Linotype"/>
                <a:cs typeface="Palatino Linotype"/>
              </a:rPr>
              <a:t>user</a:t>
            </a:r>
            <a:r>
              <a:rPr dirty="0" sz="1800" i="1">
                <a:latin typeface="Palatino Linotype"/>
                <a:cs typeface="Palatino Linotype"/>
              </a:rPr>
              <a:t> </a:t>
            </a:r>
            <a:r>
              <a:rPr dirty="0" sz="1800" spc="155" i="1">
                <a:latin typeface="Palatino Linotype"/>
                <a:cs typeface="Palatino Linotype"/>
              </a:rPr>
              <a:t>of</a:t>
            </a:r>
            <a:r>
              <a:rPr dirty="0" sz="1800" spc="-5" i="1">
                <a:latin typeface="Palatino Linotype"/>
                <a:cs typeface="Palatino Linotype"/>
              </a:rPr>
              <a:t> </a:t>
            </a:r>
            <a:r>
              <a:rPr dirty="0" sz="1800" spc="175" i="1">
                <a:latin typeface="Palatino Linotype"/>
                <a:cs typeface="Palatino Linotype"/>
              </a:rPr>
              <a:t>an</a:t>
            </a:r>
            <a:r>
              <a:rPr dirty="0" sz="1800" spc="-5" i="1">
                <a:latin typeface="Palatino Linotype"/>
                <a:cs typeface="Palatino Linotype"/>
              </a:rPr>
              <a:t> </a:t>
            </a:r>
            <a:r>
              <a:rPr dirty="0" sz="1800" spc="120" i="1">
                <a:latin typeface="Palatino Linotype"/>
                <a:cs typeface="Palatino Linotype"/>
              </a:rPr>
              <a:t>outage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45290" y="1039189"/>
            <a:ext cx="3803015" cy="564515"/>
          </a:xfrm>
          <a:prstGeom prst="rect"/>
          <a:ln w="19049">
            <a:solidFill>
              <a:srgbClr val="000000"/>
            </a:solidFill>
          </a:ln>
        </p:spPr>
        <p:txBody>
          <a:bodyPr wrap="square" lIns="0" tIns="41275" rIns="0" bIns="0" rtlCol="0" vert="horz">
            <a:spAutoFit/>
          </a:bodyPr>
          <a:lstStyle/>
          <a:p>
            <a:pPr marL="407034">
              <a:lnSpc>
                <a:spcPct val="100000"/>
              </a:lnSpc>
              <a:spcBef>
                <a:spcPts val="325"/>
              </a:spcBef>
            </a:pPr>
            <a:r>
              <a:rPr dirty="0" sz="2800" spc="170">
                <a:solidFill>
                  <a:srgbClr val="CC0066"/>
                </a:solidFill>
              </a:rPr>
              <a:t>Primary</a:t>
            </a:r>
            <a:r>
              <a:rPr dirty="0" sz="2800" spc="20">
                <a:solidFill>
                  <a:srgbClr val="CC0066"/>
                </a:solidFill>
              </a:rPr>
              <a:t> </a:t>
            </a:r>
            <a:r>
              <a:rPr dirty="0" sz="2800" spc="114">
                <a:solidFill>
                  <a:srgbClr val="CC0066"/>
                </a:solidFill>
              </a:rPr>
              <a:t>Function</a:t>
            </a:r>
            <a:endParaRPr sz="2800"/>
          </a:p>
        </p:txBody>
      </p:sp>
      <p:grpSp>
        <p:nvGrpSpPr>
          <p:cNvPr id="5" name="object 5" descr=""/>
          <p:cNvGrpSpPr/>
          <p:nvPr/>
        </p:nvGrpSpPr>
        <p:grpSpPr>
          <a:xfrm>
            <a:off x="5699174" y="907151"/>
            <a:ext cx="5742940" cy="5055235"/>
            <a:chOff x="5699174" y="907151"/>
            <a:chExt cx="5742940" cy="5055235"/>
          </a:xfrm>
        </p:grpSpPr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61949" y="907151"/>
              <a:ext cx="4246251" cy="4045301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99174" y="5104850"/>
              <a:ext cx="2687024" cy="856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55500" y="5104850"/>
              <a:ext cx="2586086" cy="856975"/>
            </a:xfrm>
            <a:prstGeom prst="rect">
              <a:avLst/>
            </a:prstGeom>
          </p:spPr>
        </p:pic>
      </p:grp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546097" y="243549"/>
            <a:ext cx="21634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FLORIDA</a:t>
            </a:r>
            <a:r>
              <a:rPr dirty="0" sz="9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INTERNATIONAL UNIVERSITY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45300" y="2538274"/>
            <a:ext cx="3803015" cy="1945005"/>
          </a:xfrm>
          <a:prstGeom prst="rect">
            <a:avLst/>
          </a:prstGeom>
          <a:ln w="38099">
            <a:solidFill>
              <a:srgbClr val="CC0066"/>
            </a:solidFill>
          </a:ln>
        </p:spPr>
        <p:txBody>
          <a:bodyPr wrap="square" lIns="0" tIns="285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225"/>
              </a:spcBef>
            </a:pPr>
            <a:r>
              <a:rPr dirty="0" sz="1800">
                <a:latin typeface="Roboto"/>
                <a:cs typeface="Roboto"/>
              </a:rPr>
              <a:t>Software</a:t>
            </a:r>
            <a:r>
              <a:rPr dirty="0" sz="1800" spc="295">
                <a:latin typeface="Roboto"/>
                <a:cs typeface="Roboto"/>
              </a:rPr>
              <a:t> </a:t>
            </a:r>
            <a:r>
              <a:rPr dirty="0" sz="1800" spc="-10">
                <a:latin typeface="Roboto"/>
                <a:cs typeface="Roboto"/>
              </a:rPr>
              <a:t>Used:</a:t>
            </a:r>
            <a:endParaRPr sz="1800">
              <a:latin typeface="Roboto"/>
              <a:cs typeface="Roboto"/>
            </a:endParaRPr>
          </a:p>
          <a:p>
            <a:pPr algn="ctr" marL="219710">
              <a:lnSpc>
                <a:spcPct val="100000"/>
              </a:lnSpc>
            </a:pPr>
            <a:r>
              <a:rPr dirty="0" sz="1800" b="1">
                <a:latin typeface="Roboto"/>
                <a:cs typeface="Roboto"/>
              </a:rPr>
              <a:t>‘smtplib’</a:t>
            </a:r>
            <a:r>
              <a:rPr dirty="0" sz="1800" spc="40" b="1">
                <a:latin typeface="Roboto"/>
                <a:cs typeface="Roboto"/>
              </a:rPr>
              <a:t> </a:t>
            </a:r>
            <a:r>
              <a:rPr dirty="0" sz="1800" spc="70" b="1">
                <a:latin typeface="Roboto"/>
                <a:cs typeface="Roboto"/>
              </a:rPr>
              <a:t>Python</a:t>
            </a:r>
            <a:r>
              <a:rPr dirty="0" sz="1800" spc="45" b="1">
                <a:latin typeface="Roboto"/>
                <a:cs typeface="Roboto"/>
              </a:rPr>
              <a:t> </a:t>
            </a:r>
            <a:r>
              <a:rPr dirty="0" sz="1800" spc="35" b="1">
                <a:latin typeface="Roboto"/>
                <a:cs typeface="Roboto"/>
              </a:rPr>
              <a:t>Standard</a:t>
            </a:r>
            <a:endParaRPr sz="180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</a:pPr>
            <a:r>
              <a:rPr dirty="0" sz="1800" spc="75" b="1">
                <a:latin typeface="Roboto"/>
                <a:cs typeface="Roboto"/>
              </a:rPr>
              <a:t>Library</a:t>
            </a:r>
            <a:endParaRPr sz="1800">
              <a:latin typeface="Roboto"/>
              <a:cs typeface="Roboto"/>
            </a:endParaRPr>
          </a:p>
          <a:p>
            <a:pPr algn="ctr" marL="141605" marR="138430" indent="635">
              <a:lnSpc>
                <a:spcPct val="100000"/>
              </a:lnSpc>
            </a:pPr>
            <a:r>
              <a:rPr dirty="0" sz="1800" spc="229" i="1">
                <a:latin typeface="Palatino Linotype"/>
                <a:cs typeface="Palatino Linotype"/>
              </a:rPr>
              <a:t>#</a:t>
            </a:r>
            <a:r>
              <a:rPr dirty="0" sz="1800" i="1">
                <a:latin typeface="Palatino Linotype"/>
                <a:cs typeface="Palatino Linotype"/>
              </a:rPr>
              <a:t> </a:t>
            </a:r>
            <a:r>
              <a:rPr dirty="0" sz="1800" spc="85" i="1">
                <a:latin typeface="Palatino Linotype"/>
                <a:cs typeface="Palatino Linotype"/>
              </a:rPr>
              <a:t>Crafts</a:t>
            </a:r>
            <a:r>
              <a:rPr dirty="0" sz="1800" spc="-5" i="1">
                <a:latin typeface="Palatino Linotype"/>
                <a:cs typeface="Palatino Linotype"/>
              </a:rPr>
              <a:t> </a:t>
            </a:r>
            <a:r>
              <a:rPr dirty="0" sz="1800" spc="160" i="1">
                <a:latin typeface="Palatino Linotype"/>
                <a:cs typeface="Palatino Linotype"/>
              </a:rPr>
              <a:t>the</a:t>
            </a:r>
            <a:r>
              <a:rPr dirty="0" sz="1800" spc="5" i="1">
                <a:latin typeface="Palatino Linotype"/>
                <a:cs typeface="Palatino Linotype"/>
              </a:rPr>
              <a:t> </a:t>
            </a:r>
            <a:r>
              <a:rPr dirty="0" sz="1800" spc="185" i="1">
                <a:latin typeface="Palatino Linotype"/>
                <a:cs typeface="Palatino Linotype"/>
              </a:rPr>
              <a:t>phone</a:t>
            </a:r>
            <a:r>
              <a:rPr dirty="0" sz="1800" i="1">
                <a:latin typeface="Palatino Linotype"/>
                <a:cs typeface="Palatino Linotype"/>
              </a:rPr>
              <a:t> </a:t>
            </a:r>
            <a:r>
              <a:rPr dirty="0" sz="1800" spc="235" i="1">
                <a:latin typeface="Palatino Linotype"/>
                <a:cs typeface="Palatino Linotype"/>
              </a:rPr>
              <a:t>home</a:t>
            </a:r>
            <a:r>
              <a:rPr dirty="0" sz="1800" i="1">
                <a:latin typeface="Palatino Linotype"/>
                <a:cs typeface="Palatino Linotype"/>
              </a:rPr>
              <a:t> </a:t>
            </a:r>
            <a:r>
              <a:rPr dirty="0" sz="1800" spc="160" i="1">
                <a:latin typeface="Palatino Linotype"/>
                <a:cs typeface="Palatino Linotype"/>
              </a:rPr>
              <a:t>email</a:t>
            </a:r>
            <a:r>
              <a:rPr dirty="0" sz="1800" spc="160" i="1">
                <a:latin typeface="Palatino Linotype"/>
                <a:cs typeface="Palatino Linotype"/>
              </a:rPr>
              <a:t> </a:t>
            </a:r>
            <a:r>
              <a:rPr dirty="0" sz="1800" spc="105" i="1">
                <a:latin typeface="Palatino Linotype"/>
                <a:cs typeface="Palatino Linotype"/>
              </a:rPr>
              <a:t>https://docs.python.org/3/library</a:t>
            </a:r>
            <a:endParaRPr sz="1800">
              <a:latin typeface="Palatino Linotype"/>
              <a:cs typeface="Palatino Linotype"/>
            </a:endParaRPr>
          </a:p>
          <a:p>
            <a:pPr algn="ctr">
              <a:lnSpc>
                <a:spcPct val="100000"/>
              </a:lnSpc>
            </a:pPr>
            <a:r>
              <a:rPr dirty="0" sz="1800" spc="120" i="1">
                <a:latin typeface="Palatino Linotype"/>
                <a:cs typeface="Palatino Linotype"/>
              </a:rPr>
              <a:t>/smtplib.html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4" name="object 4" descr=""/>
          <p:cNvSpPr/>
          <p:nvPr/>
        </p:nvSpPr>
        <p:spPr>
          <a:xfrm>
            <a:off x="545300" y="1514899"/>
            <a:ext cx="3803015" cy="774065"/>
          </a:xfrm>
          <a:custGeom>
            <a:avLst/>
            <a:gdLst/>
            <a:ahLst/>
            <a:cxnLst/>
            <a:rect l="l" t="t" r="r" b="b"/>
            <a:pathLst>
              <a:path w="3803015" h="774064">
                <a:moveTo>
                  <a:pt x="0" y="0"/>
                </a:moveTo>
                <a:lnTo>
                  <a:pt x="3802799" y="0"/>
                </a:lnTo>
                <a:lnTo>
                  <a:pt x="3802799" y="773999"/>
                </a:lnTo>
                <a:lnTo>
                  <a:pt x="0" y="773999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362835" y="1456790"/>
            <a:ext cx="2167255" cy="836294"/>
          </a:xfrm>
          <a:prstGeom prst="rect"/>
        </p:spPr>
        <p:txBody>
          <a:bodyPr wrap="square" lIns="0" tIns="60960" rIns="0" bIns="0" rtlCol="0" vert="horz">
            <a:spAutoFit/>
          </a:bodyPr>
          <a:lstStyle/>
          <a:p>
            <a:pPr marL="325755" marR="5080" indent="-313690">
              <a:lnSpc>
                <a:spcPts val="3020"/>
              </a:lnSpc>
              <a:spcBef>
                <a:spcPts val="480"/>
              </a:spcBef>
            </a:pPr>
            <a:r>
              <a:rPr dirty="0" sz="2800" spc="65">
                <a:solidFill>
                  <a:srgbClr val="CC0066"/>
                </a:solidFill>
              </a:rPr>
              <a:t>Phone</a:t>
            </a:r>
            <a:r>
              <a:rPr dirty="0" sz="2800" spc="20">
                <a:solidFill>
                  <a:srgbClr val="CC0066"/>
                </a:solidFill>
              </a:rPr>
              <a:t> </a:t>
            </a:r>
            <a:r>
              <a:rPr dirty="0" sz="2800" spc="35">
                <a:solidFill>
                  <a:srgbClr val="CC0066"/>
                </a:solidFill>
              </a:rPr>
              <a:t>Home </a:t>
            </a:r>
            <a:r>
              <a:rPr dirty="0" sz="2800" spc="114">
                <a:solidFill>
                  <a:srgbClr val="CC0066"/>
                </a:solidFill>
              </a:rPr>
              <a:t>Function</a:t>
            </a:r>
            <a:endParaRPr sz="2800"/>
          </a:p>
        </p:txBody>
      </p:sp>
      <p:grpSp>
        <p:nvGrpSpPr>
          <p:cNvPr id="6" name="object 6" descr=""/>
          <p:cNvGrpSpPr/>
          <p:nvPr/>
        </p:nvGrpSpPr>
        <p:grpSpPr>
          <a:xfrm>
            <a:off x="5906262" y="1473399"/>
            <a:ext cx="5313680" cy="3816985"/>
            <a:chOff x="5906262" y="1473399"/>
            <a:chExt cx="5313680" cy="3816985"/>
          </a:xfrm>
        </p:grpSpPr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44362" y="1511499"/>
              <a:ext cx="5236974" cy="3740700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5925312" y="1492449"/>
              <a:ext cx="5275580" cy="3778885"/>
            </a:xfrm>
            <a:custGeom>
              <a:avLst/>
              <a:gdLst/>
              <a:ahLst/>
              <a:cxnLst/>
              <a:rect l="l" t="t" r="r" b="b"/>
              <a:pathLst>
                <a:path w="5275580" h="3778885">
                  <a:moveTo>
                    <a:pt x="0" y="0"/>
                  </a:moveTo>
                  <a:lnTo>
                    <a:pt x="5275074" y="0"/>
                  </a:lnTo>
                  <a:lnTo>
                    <a:pt x="5275074" y="3778800"/>
                  </a:lnTo>
                  <a:lnTo>
                    <a:pt x="0" y="3778800"/>
                  </a:lnTo>
                  <a:lnTo>
                    <a:pt x="0" y="0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546097" y="243549"/>
            <a:ext cx="21634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FLORIDA</a:t>
            </a:r>
            <a:r>
              <a:rPr dirty="0" sz="9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INTERNATIONAL UNIVERSITY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45300" y="3071674"/>
            <a:ext cx="3803015" cy="1851660"/>
          </a:xfrm>
          <a:prstGeom prst="rect">
            <a:avLst/>
          </a:prstGeom>
          <a:ln w="38099">
            <a:solidFill>
              <a:srgbClr val="CC0066"/>
            </a:solidFill>
          </a:ln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050">
              <a:latin typeface="Times New Roman"/>
              <a:cs typeface="Times New Roman"/>
            </a:endParaRPr>
          </a:p>
          <a:p>
            <a:pPr marL="1096010">
              <a:lnSpc>
                <a:spcPct val="100000"/>
              </a:lnSpc>
            </a:pPr>
            <a:r>
              <a:rPr dirty="0" sz="1800">
                <a:latin typeface="Roboto"/>
                <a:cs typeface="Roboto"/>
              </a:rPr>
              <a:t>Software</a:t>
            </a:r>
            <a:r>
              <a:rPr dirty="0" sz="1800" spc="295">
                <a:latin typeface="Roboto"/>
                <a:cs typeface="Roboto"/>
              </a:rPr>
              <a:t> </a:t>
            </a:r>
            <a:r>
              <a:rPr dirty="0" sz="1800" spc="-10">
                <a:latin typeface="Roboto"/>
                <a:cs typeface="Roboto"/>
              </a:rPr>
              <a:t>Used:</a:t>
            </a:r>
            <a:endParaRPr sz="1800">
              <a:latin typeface="Roboto"/>
              <a:cs typeface="Roboto"/>
            </a:endParaRPr>
          </a:p>
          <a:p>
            <a:pPr marL="273050" marR="269240" indent="165100">
              <a:lnSpc>
                <a:spcPct val="100000"/>
              </a:lnSpc>
            </a:pPr>
            <a:r>
              <a:rPr dirty="0" sz="1800" b="1">
                <a:latin typeface="Roboto"/>
                <a:cs typeface="Roboto"/>
              </a:rPr>
              <a:t>‘psutil’</a:t>
            </a:r>
            <a:r>
              <a:rPr dirty="0" sz="1800" spc="155" b="1">
                <a:latin typeface="Roboto"/>
                <a:cs typeface="Roboto"/>
              </a:rPr>
              <a:t> </a:t>
            </a:r>
            <a:r>
              <a:rPr dirty="0" sz="1800" b="1">
                <a:latin typeface="Roboto"/>
                <a:cs typeface="Roboto"/>
              </a:rPr>
              <a:t>System</a:t>
            </a:r>
            <a:r>
              <a:rPr dirty="0" sz="1800" spc="155" b="1">
                <a:latin typeface="Roboto"/>
                <a:cs typeface="Roboto"/>
              </a:rPr>
              <a:t> </a:t>
            </a:r>
            <a:r>
              <a:rPr dirty="0" sz="1800" spc="85" b="1">
                <a:latin typeface="Roboto"/>
                <a:cs typeface="Roboto"/>
              </a:rPr>
              <a:t>Util</a:t>
            </a:r>
            <a:r>
              <a:rPr dirty="0" sz="1800" spc="155" b="1">
                <a:latin typeface="Roboto"/>
                <a:cs typeface="Roboto"/>
              </a:rPr>
              <a:t> </a:t>
            </a:r>
            <a:r>
              <a:rPr dirty="0" sz="1800" spc="75" b="1">
                <a:latin typeface="Roboto"/>
                <a:cs typeface="Roboto"/>
              </a:rPr>
              <a:t>Library</a:t>
            </a:r>
            <a:r>
              <a:rPr dirty="0" sz="1800" spc="229" b="1">
                <a:latin typeface="Roboto"/>
                <a:cs typeface="Roboto"/>
              </a:rPr>
              <a:t> </a:t>
            </a:r>
            <a:r>
              <a:rPr dirty="0" sz="1800" spc="229" i="1">
                <a:latin typeface="Palatino Linotype"/>
                <a:cs typeface="Palatino Linotype"/>
              </a:rPr>
              <a:t>#</a:t>
            </a:r>
            <a:r>
              <a:rPr dirty="0" sz="1800" spc="5" i="1">
                <a:latin typeface="Palatino Linotype"/>
                <a:cs typeface="Palatino Linotype"/>
              </a:rPr>
              <a:t> </a:t>
            </a:r>
            <a:r>
              <a:rPr dirty="0" sz="1800" spc="240" i="1">
                <a:latin typeface="Palatino Linotype"/>
                <a:cs typeface="Palatino Linotype"/>
              </a:rPr>
              <a:t>check</a:t>
            </a:r>
            <a:r>
              <a:rPr dirty="0" sz="1800" i="1">
                <a:latin typeface="Palatino Linotype"/>
                <a:cs typeface="Palatino Linotype"/>
              </a:rPr>
              <a:t> </a:t>
            </a:r>
            <a:r>
              <a:rPr dirty="0" sz="1800" spc="185" i="1">
                <a:latin typeface="Palatino Linotype"/>
                <a:cs typeface="Palatino Linotype"/>
              </a:rPr>
              <a:t>system</a:t>
            </a:r>
            <a:r>
              <a:rPr dirty="0" sz="1800" spc="10" i="1">
                <a:latin typeface="Palatino Linotype"/>
                <a:cs typeface="Palatino Linotype"/>
              </a:rPr>
              <a:t> </a:t>
            </a:r>
            <a:r>
              <a:rPr dirty="0" sz="1800" spc="165" i="1">
                <a:latin typeface="Palatino Linotype"/>
                <a:cs typeface="Palatino Linotype"/>
              </a:rPr>
              <a:t>performance</a:t>
            </a:r>
            <a:r>
              <a:rPr dirty="0" sz="1800" spc="165" i="1">
                <a:latin typeface="Palatino Linotype"/>
                <a:cs typeface="Palatino Linotype"/>
              </a:rPr>
              <a:t> </a:t>
            </a:r>
            <a:r>
              <a:rPr dirty="0" sz="1800" spc="95" i="1">
                <a:latin typeface="Palatino Linotype"/>
                <a:cs typeface="Palatino Linotype"/>
              </a:rPr>
              <a:t>https://pypi.org/project/psutil/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45300" y="1646585"/>
            <a:ext cx="3803015" cy="1176020"/>
          </a:xfrm>
          <a:prstGeom prst="rect"/>
          <a:ln w="19049">
            <a:solidFill>
              <a:srgbClr val="000000"/>
            </a:solidFill>
          </a:ln>
        </p:spPr>
        <p:txBody>
          <a:bodyPr wrap="square" lIns="0" tIns="203835" rIns="0" bIns="0" rtlCol="0" vert="horz">
            <a:spAutoFit/>
          </a:bodyPr>
          <a:lstStyle/>
          <a:p>
            <a:pPr marL="956944" marR="154305" indent="-798195">
              <a:lnSpc>
                <a:spcPts val="3020"/>
              </a:lnSpc>
              <a:spcBef>
                <a:spcPts val="1605"/>
              </a:spcBef>
            </a:pPr>
            <a:r>
              <a:rPr dirty="0" sz="2800" spc="65">
                <a:solidFill>
                  <a:srgbClr val="CC0066"/>
                </a:solidFill>
              </a:rPr>
              <a:t>Performance</a:t>
            </a:r>
            <a:r>
              <a:rPr dirty="0" sz="2800" spc="10">
                <a:solidFill>
                  <a:srgbClr val="CC0066"/>
                </a:solidFill>
              </a:rPr>
              <a:t> </a:t>
            </a:r>
            <a:r>
              <a:rPr dirty="0" sz="2800" spc="50">
                <a:solidFill>
                  <a:srgbClr val="CC0066"/>
                </a:solidFill>
              </a:rPr>
              <a:t>Checks </a:t>
            </a:r>
            <a:r>
              <a:rPr dirty="0" sz="2800">
                <a:solidFill>
                  <a:srgbClr val="CC0066"/>
                </a:solidFill>
              </a:rPr>
              <a:t>#cpu</a:t>
            </a:r>
            <a:r>
              <a:rPr dirty="0" sz="2800" spc="165">
                <a:solidFill>
                  <a:srgbClr val="CC0066"/>
                </a:solidFill>
              </a:rPr>
              <a:t> </a:t>
            </a:r>
            <a:r>
              <a:rPr dirty="0" sz="2800" spc="-20">
                <a:solidFill>
                  <a:srgbClr val="CC0066"/>
                </a:solidFill>
              </a:rPr>
              <a:t>usage</a:t>
            </a:r>
            <a:endParaRPr sz="2800"/>
          </a:p>
        </p:txBody>
      </p:sp>
      <p:grpSp>
        <p:nvGrpSpPr>
          <p:cNvPr id="5" name="object 5" descr=""/>
          <p:cNvGrpSpPr/>
          <p:nvPr/>
        </p:nvGrpSpPr>
        <p:grpSpPr>
          <a:xfrm>
            <a:off x="5080549" y="1950149"/>
            <a:ext cx="7044055" cy="3249930"/>
            <a:chOff x="5080549" y="1950149"/>
            <a:chExt cx="7044055" cy="3249930"/>
          </a:xfrm>
        </p:grpSpPr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18650" y="1988250"/>
              <a:ext cx="6967324" cy="1281324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5099599" y="1969199"/>
              <a:ext cx="7005955" cy="1319530"/>
            </a:xfrm>
            <a:custGeom>
              <a:avLst/>
              <a:gdLst/>
              <a:ahLst/>
              <a:cxnLst/>
              <a:rect l="l" t="t" r="r" b="b"/>
              <a:pathLst>
                <a:path w="7005955" h="1319529">
                  <a:moveTo>
                    <a:pt x="0" y="0"/>
                  </a:moveTo>
                  <a:lnTo>
                    <a:pt x="7005424" y="0"/>
                  </a:lnTo>
                  <a:lnTo>
                    <a:pt x="7005424" y="1319424"/>
                  </a:lnTo>
                  <a:lnTo>
                    <a:pt x="0" y="1319424"/>
                  </a:lnTo>
                  <a:lnTo>
                    <a:pt x="0" y="0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18650" y="3581273"/>
              <a:ext cx="6967324" cy="1580244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5099599" y="3562223"/>
              <a:ext cx="7005955" cy="1618615"/>
            </a:xfrm>
            <a:custGeom>
              <a:avLst/>
              <a:gdLst/>
              <a:ahLst/>
              <a:cxnLst/>
              <a:rect l="l" t="t" r="r" b="b"/>
              <a:pathLst>
                <a:path w="7005955" h="1618614">
                  <a:moveTo>
                    <a:pt x="0" y="0"/>
                  </a:moveTo>
                  <a:lnTo>
                    <a:pt x="7005424" y="0"/>
                  </a:lnTo>
                  <a:lnTo>
                    <a:pt x="7005424" y="1618344"/>
                  </a:lnTo>
                  <a:lnTo>
                    <a:pt x="0" y="1618344"/>
                  </a:lnTo>
                  <a:lnTo>
                    <a:pt x="0" y="0"/>
                  </a:lnTo>
                  <a:close/>
                </a:path>
              </a:pathLst>
            </a:custGeom>
            <a:ln w="38099">
              <a:solidFill>
                <a:srgbClr val="CC0066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546097" y="243549"/>
            <a:ext cx="21634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FLORIDA</a:t>
            </a:r>
            <a:r>
              <a:rPr dirty="0" sz="9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INTERNATIONAL UNIVERSITY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45300" y="3071674"/>
            <a:ext cx="3937635" cy="1851660"/>
          </a:xfrm>
          <a:prstGeom prst="rect">
            <a:avLst/>
          </a:prstGeom>
          <a:ln w="38099">
            <a:solidFill>
              <a:srgbClr val="CC0066"/>
            </a:solidFill>
          </a:ln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800">
                <a:latin typeface="Roboto"/>
                <a:cs typeface="Roboto"/>
              </a:rPr>
              <a:t>Software</a:t>
            </a:r>
            <a:r>
              <a:rPr dirty="0" sz="1800" spc="295">
                <a:latin typeface="Roboto"/>
                <a:cs typeface="Roboto"/>
              </a:rPr>
              <a:t> </a:t>
            </a:r>
            <a:r>
              <a:rPr dirty="0" sz="1800" spc="-10">
                <a:latin typeface="Roboto"/>
                <a:cs typeface="Roboto"/>
              </a:rPr>
              <a:t>Used:</a:t>
            </a:r>
            <a:endParaRPr sz="180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</a:pPr>
            <a:r>
              <a:rPr dirty="0" sz="1800" b="1">
                <a:latin typeface="Roboto"/>
                <a:cs typeface="Roboto"/>
              </a:rPr>
              <a:t>‘vcgencmd’</a:t>
            </a:r>
            <a:r>
              <a:rPr dirty="0" sz="1800" spc="265" b="1">
                <a:latin typeface="Roboto"/>
                <a:cs typeface="Roboto"/>
              </a:rPr>
              <a:t> </a:t>
            </a:r>
            <a:r>
              <a:rPr dirty="0" sz="1800" b="1">
                <a:latin typeface="Roboto"/>
                <a:cs typeface="Roboto"/>
              </a:rPr>
              <a:t>RaspPi</a:t>
            </a:r>
            <a:r>
              <a:rPr dirty="0" sz="1800" spc="275" b="1">
                <a:latin typeface="Roboto"/>
                <a:cs typeface="Roboto"/>
              </a:rPr>
              <a:t> </a:t>
            </a:r>
            <a:r>
              <a:rPr dirty="0" sz="1800" spc="-20" b="1">
                <a:latin typeface="Roboto"/>
                <a:cs typeface="Roboto"/>
              </a:rPr>
              <a:t>tool</a:t>
            </a:r>
            <a:endParaRPr sz="1800">
              <a:latin typeface="Roboto"/>
              <a:cs typeface="Roboto"/>
            </a:endParaRPr>
          </a:p>
          <a:p>
            <a:pPr algn="ctr" marL="106045" marR="98425" indent="-1905">
              <a:lnSpc>
                <a:spcPct val="100000"/>
              </a:lnSpc>
            </a:pPr>
            <a:r>
              <a:rPr dirty="0" sz="1800" spc="229" i="1">
                <a:latin typeface="Palatino Linotype"/>
                <a:cs typeface="Palatino Linotype"/>
              </a:rPr>
              <a:t>#</a:t>
            </a:r>
            <a:r>
              <a:rPr dirty="0" sz="1800" spc="5" i="1">
                <a:latin typeface="Palatino Linotype"/>
                <a:cs typeface="Palatino Linotype"/>
              </a:rPr>
              <a:t> </a:t>
            </a:r>
            <a:r>
              <a:rPr dirty="0" sz="1800" spc="105" i="1">
                <a:latin typeface="Palatino Linotype"/>
                <a:cs typeface="Palatino Linotype"/>
              </a:rPr>
              <a:t>returns</a:t>
            </a:r>
            <a:r>
              <a:rPr dirty="0" sz="1800" spc="5" i="1">
                <a:latin typeface="Palatino Linotype"/>
                <a:cs typeface="Palatino Linotype"/>
              </a:rPr>
              <a:t> </a:t>
            </a:r>
            <a:r>
              <a:rPr dirty="0" sz="1800" spc="130" i="1">
                <a:latin typeface="Palatino Linotype"/>
                <a:cs typeface="Palatino Linotype"/>
              </a:rPr>
              <a:t>voltages/temperatures</a:t>
            </a:r>
            <a:r>
              <a:rPr dirty="0" sz="1800" spc="130" i="1">
                <a:latin typeface="Palatino Linotype"/>
                <a:cs typeface="Palatino Linotype"/>
              </a:rPr>
              <a:t> </a:t>
            </a:r>
            <a:r>
              <a:rPr dirty="0" sz="1800" spc="140" i="1">
                <a:latin typeface="Palatino Linotype"/>
                <a:cs typeface="Palatino Linotype"/>
              </a:rPr>
              <a:t>https:/</a:t>
            </a:r>
            <a:r>
              <a:rPr dirty="0" sz="1800" spc="140" i="1">
                <a:latin typeface="Palatino Linotype"/>
                <a:cs typeface="Palatino Linotype"/>
                <a:hlinkClick r:id="rId2"/>
              </a:rPr>
              <a:t>/ww</a:t>
            </a:r>
            <a:r>
              <a:rPr dirty="0" sz="1800" spc="140" i="1">
                <a:latin typeface="Palatino Linotype"/>
                <a:cs typeface="Palatino Linotype"/>
              </a:rPr>
              <a:t>w</a:t>
            </a:r>
            <a:r>
              <a:rPr dirty="0" sz="1800" spc="140" i="1">
                <a:latin typeface="Palatino Linotype"/>
                <a:cs typeface="Palatino Linotype"/>
                <a:hlinkClick r:id="rId2"/>
              </a:rPr>
              <a:t>.nicm.dev/vcgencmd/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45300" y="1646575"/>
            <a:ext cx="3937635" cy="1176020"/>
          </a:xfrm>
          <a:prstGeom prst="rect"/>
          <a:ln w="19049">
            <a:solidFill>
              <a:srgbClr val="000000"/>
            </a:solidFill>
          </a:ln>
        </p:spPr>
        <p:txBody>
          <a:bodyPr wrap="square" lIns="0" tIns="203835" rIns="0" bIns="0" rtlCol="0" vert="horz">
            <a:spAutoFit/>
          </a:bodyPr>
          <a:lstStyle/>
          <a:p>
            <a:pPr marL="203200" marR="197485" indent="23495">
              <a:lnSpc>
                <a:spcPts val="3020"/>
              </a:lnSpc>
              <a:spcBef>
                <a:spcPts val="1605"/>
              </a:spcBef>
            </a:pPr>
            <a:r>
              <a:rPr dirty="0" sz="2800" spc="65">
                <a:solidFill>
                  <a:srgbClr val="CC0066"/>
                </a:solidFill>
              </a:rPr>
              <a:t>Performance</a:t>
            </a:r>
            <a:r>
              <a:rPr dirty="0" sz="2800" spc="10">
                <a:solidFill>
                  <a:srgbClr val="CC0066"/>
                </a:solidFill>
              </a:rPr>
              <a:t> </a:t>
            </a:r>
            <a:r>
              <a:rPr dirty="0" sz="2800" spc="50">
                <a:solidFill>
                  <a:srgbClr val="CC0066"/>
                </a:solidFill>
              </a:rPr>
              <a:t>Checks </a:t>
            </a:r>
            <a:r>
              <a:rPr dirty="0" sz="2800">
                <a:solidFill>
                  <a:srgbClr val="CC0066"/>
                </a:solidFill>
              </a:rPr>
              <a:t>#RaspPi</a:t>
            </a:r>
            <a:r>
              <a:rPr dirty="0" sz="2800" spc="275">
                <a:solidFill>
                  <a:srgbClr val="CC0066"/>
                </a:solidFill>
              </a:rPr>
              <a:t> </a:t>
            </a:r>
            <a:r>
              <a:rPr dirty="0" sz="2800" spc="70">
                <a:solidFill>
                  <a:srgbClr val="CC0066"/>
                </a:solidFill>
              </a:rPr>
              <a:t>temperature</a:t>
            </a:r>
            <a:endParaRPr sz="2800"/>
          </a:p>
        </p:txBody>
      </p:sp>
      <p:grpSp>
        <p:nvGrpSpPr>
          <p:cNvPr id="5" name="object 5" descr=""/>
          <p:cNvGrpSpPr/>
          <p:nvPr/>
        </p:nvGrpSpPr>
        <p:grpSpPr>
          <a:xfrm>
            <a:off x="5080548" y="1835849"/>
            <a:ext cx="7044055" cy="3314065"/>
            <a:chOff x="5080548" y="1835849"/>
            <a:chExt cx="7044055" cy="3314065"/>
          </a:xfrm>
        </p:grpSpPr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18650" y="1873950"/>
              <a:ext cx="6967324" cy="1281324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5099600" y="1854899"/>
              <a:ext cx="7005955" cy="1319530"/>
            </a:xfrm>
            <a:custGeom>
              <a:avLst/>
              <a:gdLst/>
              <a:ahLst/>
              <a:cxnLst/>
              <a:rect l="l" t="t" r="r" b="b"/>
              <a:pathLst>
                <a:path w="7005955" h="1319530">
                  <a:moveTo>
                    <a:pt x="0" y="0"/>
                  </a:moveTo>
                  <a:lnTo>
                    <a:pt x="7005424" y="0"/>
                  </a:lnTo>
                  <a:lnTo>
                    <a:pt x="7005424" y="1319424"/>
                  </a:lnTo>
                  <a:lnTo>
                    <a:pt x="0" y="1319424"/>
                  </a:lnTo>
                  <a:lnTo>
                    <a:pt x="0" y="0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18648" y="3427273"/>
              <a:ext cx="6967325" cy="1684216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5099598" y="3408223"/>
              <a:ext cx="7005955" cy="1722755"/>
            </a:xfrm>
            <a:custGeom>
              <a:avLst/>
              <a:gdLst/>
              <a:ahLst/>
              <a:cxnLst/>
              <a:rect l="l" t="t" r="r" b="b"/>
              <a:pathLst>
                <a:path w="7005955" h="1722754">
                  <a:moveTo>
                    <a:pt x="0" y="0"/>
                  </a:moveTo>
                  <a:lnTo>
                    <a:pt x="7005425" y="0"/>
                  </a:lnTo>
                  <a:lnTo>
                    <a:pt x="7005425" y="1722316"/>
                  </a:lnTo>
                  <a:lnTo>
                    <a:pt x="0" y="1722316"/>
                  </a:lnTo>
                  <a:lnTo>
                    <a:pt x="0" y="0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546097" y="243549"/>
            <a:ext cx="21634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FLORIDA</a:t>
            </a:r>
            <a:r>
              <a:rPr dirty="0" sz="9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INTERNATIONAL UNIVERSITY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545300" y="3071674"/>
            <a:ext cx="3937635" cy="1851660"/>
          </a:xfrm>
          <a:prstGeom prst="rect">
            <a:avLst/>
          </a:prstGeom>
          <a:ln w="38099">
            <a:solidFill>
              <a:srgbClr val="CC0066"/>
            </a:solidFill>
          </a:ln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800">
                <a:latin typeface="Roboto"/>
                <a:cs typeface="Roboto"/>
              </a:rPr>
              <a:t>Software</a:t>
            </a:r>
            <a:r>
              <a:rPr dirty="0" sz="1800" spc="295">
                <a:latin typeface="Roboto"/>
                <a:cs typeface="Roboto"/>
              </a:rPr>
              <a:t> </a:t>
            </a:r>
            <a:r>
              <a:rPr dirty="0" sz="1800" spc="-10">
                <a:latin typeface="Roboto"/>
                <a:cs typeface="Roboto"/>
              </a:rPr>
              <a:t>Used:</a:t>
            </a:r>
            <a:endParaRPr sz="180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</a:pPr>
            <a:r>
              <a:rPr dirty="0" sz="1800" b="1">
                <a:latin typeface="Roboto"/>
                <a:cs typeface="Roboto"/>
              </a:rPr>
              <a:t>‘vcgencmd’</a:t>
            </a:r>
            <a:r>
              <a:rPr dirty="0" sz="1800" spc="265" b="1">
                <a:latin typeface="Roboto"/>
                <a:cs typeface="Roboto"/>
              </a:rPr>
              <a:t> </a:t>
            </a:r>
            <a:r>
              <a:rPr dirty="0" sz="1800" b="1">
                <a:latin typeface="Roboto"/>
                <a:cs typeface="Roboto"/>
              </a:rPr>
              <a:t>RaspPi</a:t>
            </a:r>
            <a:r>
              <a:rPr dirty="0" sz="1800" spc="275" b="1">
                <a:latin typeface="Roboto"/>
                <a:cs typeface="Roboto"/>
              </a:rPr>
              <a:t> </a:t>
            </a:r>
            <a:r>
              <a:rPr dirty="0" sz="1800" spc="-20" b="1">
                <a:latin typeface="Roboto"/>
                <a:cs typeface="Roboto"/>
              </a:rPr>
              <a:t>tool</a:t>
            </a:r>
            <a:endParaRPr sz="1800">
              <a:latin typeface="Roboto"/>
              <a:cs typeface="Roboto"/>
            </a:endParaRPr>
          </a:p>
          <a:p>
            <a:pPr algn="ctr" marL="106045" marR="98425" indent="-1905">
              <a:lnSpc>
                <a:spcPct val="100000"/>
              </a:lnSpc>
            </a:pPr>
            <a:r>
              <a:rPr dirty="0" sz="1800" spc="229" i="1">
                <a:latin typeface="Palatino Linotype"/>
                <a:cs typeface="Palatino Linotype"/>
              </a:rPr>
              <a:t>#</a:t>
            </a:r>
            <a:r>
              <a:rPr dirty="0" sz="1800" spc="5" i="1">
                <a:latin typeface="Palatino Linotype"/>
                <a:cs typeface="Palatino Linotype"/>
              </a:rPr>
              <a:t> </a:t>
            </a:r>
            <a:r>
              <a:rPr dirty="0" sz="1800" spc="105" i="1">
                <a:latin typeface="Palatino Linotype"/>
                <a:cs typeface="Palatino Linotype"/>
              </a:rPr>
              <a:t>returns</a:t>
            </a:r>
            <a:r>
              <a:rPr dirty="0" sz="1800" spc="5" i="1">
                <a:latin typeface="Palatino Linotype"/>
                <a:cs typeface="Palatino Linotype"/>
              </a:rPr>
              <a:t> </a:t>
            </a:r>
            <a:r>
              <a:rPr dirty="0" sz="1800" spc="130" i="1">
                <a:latin typeface="Palatino Linotype"/>
                <a:cs typeface="Palatino Linotype"/>
              </a:rPr>
              <a:t>voltages/temperatures</a:t>
            </a:r>
            <a:r>
              <a:rPr dirty="0" sz="1800" spc="130" i="1">
                <a:latin typeface="Palatino Linotype"/>
                <a:cs typeface="Palatino Linotype"/>
              </a:rPr>
              <a:t> </a:t>
            </a:r>
            <a:r>
              <a:rPr dirty="0" sz="1800" spc="140" i="1">
                <a:latin typeface="Palatino Linotype"/>
                <a:cs typeface="Palatino Linotype"/>
              </a:rPr>
              <a:t>https:/</a:t>
            </a:r>
            <a:r>
              <a:rPr dirty="0" sz="1800" spc="140" i="1">
                <a:latin typeface="Palatino Linotype"/>
                <a:cs typeface="Palatino Linotype"/>
                <a:hlinkClick r:id="rId2"/>
              </a:rPr>
              <a:t>/ww</a:t>
            </a:r>
            <a:r>
              <a:rPr dirty="0" sz="1800" spc="140" i="1">
                <a:latin typeface="Palatino Linotype"/>
                <a:cs typeface="Palatino Linotype"/>
              </a:rPr>
              <a:t>w</a:t>
            </a:r>
            <a:r>
              <a:rPr dirty="0" sz="1800" spc="140" i="1">
                <a:latin typeface="Palatino Linotype"/>
                <a:cs typeface="Palatino Linotype"/>
                <a:hlinkClick r:id="rId2"/>
              </a:rPr>
              <a:t>.nicm.dev/vcgencmd/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45300" y="1646575"/>
            <a:ext cx="3937635" cy="1176020"/>
          </a:xfrm>
          <a:prstGeom prst="rect"/>
          <a:ln w="19049">
            <a:solidFill>
              <a:srgbClr val="000000"/>
            </a:solidFill>
          </a:ln>
        </p:spPr>
        <p:txBody>
          <a:bodyPr wrap="square" lIns="0" tIns="203835" rIns="0" bIns="0" rtlCol="0" vert="horz">
            <a:spAutoFit/>
          </a:bodyPr>
          <a:lstStyle/>
          <a:p>
            <a:pPr marL="1062355" marR="221615" indent="-836294">
              <a:lnSpc>
                <a:spcPts val="3020"/>
              </a:lnSpc>
              <a:spcBef>
                <a:spcPts val="1605"/>
              </a:spcBef>
            </a:pPr>
            <a:r>
              <a:rPr dirty="0" sz="2800" spc="65">
                <a:solidFill>
                  <a:srgbClr val="CC0066"/>
                </a:solidFill>
              </a:rPr>
              <a:t>Performance</a:t>
            </a:r>
            <a:r>
              <a:rPr dirty="0" sz="2800" spc="10">
                <a:solidFill>
                  <a:srgbClr val="CC0066"/>
                </a:solidFill>
              </a:rPr>
              <a:t> </a:t>
            </a:r>
            <a:r>
              <a:rPr dirty="0" sz="2800" spc="50">
                <a:solidFill>
                  <a:srgbClr val="CC0066"/>
                </a:solidFill>
              </a:rPr>
              <a:t>Checks </a:t>
            </a:r>
            <a:r>
              <a:rPr dirty="0" sz="2800" spc="-10">
                <a:solidFill>
                  <a:srgbClr val="CC0066"/>
                </a:solidFill>
              </a:rPr>
              <a:t>#speedtest</a:t>
            </a:r>
            <a:endParaRPr sz="2800"/>
          </a:p>
        </p:txBody>
      </p:sp>
      <p:grpSp>
        <p:nvGrpSpPr>
          <p:cNvPr id="5" name="object 5" descr=""/>
          <p:cNvGrpSpPr/>
          <p:nvPr/>
        </p:nvGrpSpPr>
        <p:grpSpPr>
          <a:xfrm>
            <a:off x="5613849" y="1225474"/>
            <a:ext cx="5914390" cy="4407535"/>
            <a:chOff x="5613849" y="1225474"/>
            <a:chExt cx="5914390" cy="4407535"/>
          </a:xfrm>
        </p:grpSpPr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1949" y="1263574"/>
              <a:ext cx="5837674" cy="2184904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5632899" y="1244524"/>
              <a:ext cx="5876290" cy="2235200"/>
            </a:xfrm>
            <a:custGeom>
              <a:avLst/>
              <a:gdLst/>
              <a:ahLst/>
              <a:cxnLst/>
              <a:rect l="l" t="t" r="r" b="b"/>
              <a:pathLst>
                <a:path w="5876290" h="2235200">
                  <a:moveTo>
                    <a:pt x="0" y="0"/>
                  </a:moveTo>
                  <a:lnTo>
                    <a:pt x="5875774" y="0"/>
                  </a:lnTo>
                  <a:lnTo>
                    <a:pt x="5875774" y="2235087"/>
                  </a:lnTo>
                  <a:lnTo>
                    <a:pt x="0" y="2235087"/>
                  </a:lnTo>
                  <a:lnTo>
                    <a:pt x="0" y="0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51950" y="3673976"/>
              <a:ext cx="5837674" cy="1920447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5632899" y="3654926"/>
              <a:ext cx="5876290" cy="1958975"/>
            </a:xfrm>
            <a:custGeom>
              <a:avLst/>
              <a:gdLst/>
              <a:ahLst/>
              <a:cxnLst/>
              <a:rect l="l" t="t" r="r" b="b"/>
              <a:pathLst>
                <a:path w="5876290" h="1958975">
                  <a:moveTo>
                    <a:pt x="0" y="0"/>
                  </a:moveTo>
                  <a:lnTo>
                    <a:pt x="5875774" y="0"/>
                  </a:lnTo>
                  <a:lnTo>
                    <a:pt x="5875774" y="1958547"/>
                  </a:lnTo>
                  <a:lnTo>
                    <a:pt x="0" y="1958547"/>
                  </a:lnTo>
                  <a:lnTo>
                    <a:pt x="0" y="0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9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COLLEGE</a:t>
            </a:r>
            <a:r>
              <a:rPr dirty="0" spc="-5"/>
              <a:t> </a:t>
            </a:r>
            <a:r>
              <a:rPr dirty="0"/>
              <a:t>OF </a:t>
            </a:r>
            <a:r>
              <a:rPr dirty="0" spc="-10"/>
              <a:t>ENGINEERING</a:t>
            </a:r>
            <a:r>
              <a:rPr dirty="0" spc="-50"/>
              <a:t> </a:t>
            </a:r>
            <a:r>
              <a:rPr dirty="0"/>
              <a:t>AND </a:t>
            </a:r>
            <a:r>
              <a:rPr dirty="0" spc="-10"/>
              <a:t>COMPUTING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CEC_REAL_TRIUMPHS</dc:title>
  <dcterms:created xsi:type="dcterms:W3CDTF">2022-05-02T05:45:19Z</dcterms:created>
  <dcterms:modified xsi:type="dcterms:W3CDTF">2022-05-02T05:45:19Z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</Properties>
</file>