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4"/>
    <p:sldMasterId id="2147483653" r:id="rId5"/>
  </p:sldMasterIdLst>
  <p:notesMasterIdLst>
    <p:notesMasterId r:id="rId6"/>
  </p:notesMasterIdLst>
  <p:sldIdLst>
    <p:sldId id="256" r:id="rId7"/>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 uri="http://customooxmlschemas.google.com/">
      <go:slidesCustomData xmlns:go="http://customooxmlschemas.google.com/" r:id="rId8" roundtripDataSignature="AMtx7mgtKYSXWlVPnwiZRMuYSf82Y5xt3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 Id="rId8"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 name="Shape 65"/>
        <p:cNvGrpSpPr/>
        <p:nvPr/>
      </p:nvGrpSpPr>
      <p:grpSpPr>
        <a:xfrm>
          <a:off x="0" y="0"/>
          <a:ext cx="0" cy="0"/>
          <a:chOff x="0" y="0"/>
          <a:chExt cx="0" cy="0"/>
        </a:xfrm>
      </p:grpSpPr>
      <p:sp>
        <p:nvSpPr>
          <p:cNvPr id="66" name="Google Shape;66;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67" name="Google Shape;67;p1:notes"/>
          <p:cNvSpPr/>
          <p:nvPr>
            <p:ph idx="2" type="sldImg"/>
          </p:nvPr>
        </p:nvSpPr>
        <p:spPr>
          <a:xfrm>
            <a:off x="381187" y="685800"/>
            <a:ext cx="6096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g"/><Relationship Id="rId3" Type="http://schemas.openxmlformats.org/officeDocument/2006/relationships/image" Target="../media/image9.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2">
  <p:cSld name="Blank2">
    <p:bg>
      <p:bgPr>
        <a:blipFill>
          <a:blip r:embed="rId2">
            <a:alphaModFix/>
          </a:blip>
          <a:stretch>
            <a:fillRect/>
          </a:stretch>
        </a:blipFill>
      </p:bgPr>
    </p:bg>
    <p:spTree>
      <p:nvGrpSpPr>
        <p:cNvPr id="6" name="Shape 6"/>
        <p:cNvGrpSpPr/>
        <p:nvPr/>
      </p:nvGrpSpPr>
      <p:grpSpPr>
        <a:xfrm>
          <a:off x="0" y="0"/>
          <a:ext cx="0" cy="0"/>
          <a:chOff x="0" y="0"/>
          <a:chExt cx="0" cy="0"/>
        </a:xfrm>
      </p:grpSpPr>
      <p:sp>
        <p:nvSpPr>
          <p:cNvPr id="7" name="Google Shape;7;p3"/>
          <p:cNvSpPr/>
          <p:nvPr/>
        </p:nvSpPr>
        <p:spPr>
          <a:xfrm>
            <a:off x="0" y="4567799"/>
            <a:ext cx="9144000" cy="61722"/>
          </a:xfrm>
          <a:prstGeom prst="rect">
            <a:avLst/>
          </a:prstGeom>
          <a:solidFill>
            <a:srgbClr val="00FFFF"/>
          </a:solidFill>
          <a:ln>
            <a:noFill/>
          </a:ln>
        </p:spPr>
        <p:txBody>
          <a:bodyPr anchorCtr="0" anchor="ctr" bIns="8725" lIns="17450" spcFirstLastPara="1" rIns="17450" wrap="square" tIns="8725">
            <a:noAutofit/>
          </a:bodyPr>
          <a:lstStyle/>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chemeClr val="lt1"/>
              </a:solidFill>
              <a:latin typeface="Arial"/>
              <a:ea typeface="Arial"/>
              <a:cs typeface="Arial"/>
              <a:sym typeface="Arial"/>
            </a:endParaRPr>
          </a:p>
        </p:txBody>
      </p:sp>
      <p:sp>
        <p:nvSpPr>
          <p:cNvPr id="8" name="Google Shape;8;p3"/>
          <p:cNvSpPr txBox="1"/>
          <p:nvPr/>
        </p:nvSpPr>
        <p:spPr>
          <a:xfrm>
            <a:off x="6018619" y="4900945"/>
            <a:ext cx="2918251" cy="110607"/>
          </a:xfrm>
          <a:prstGeom prst="rect">
            <a:avLst/>
          </a:prstGeom>
          <a:noFill/>
          <a:ln>
            <a:noFill/>
          </a:ln>
        </p:spPr>
        <p:txBody>
          <a:bodyPr anchorCtr="0" anchor="t" bIns="8725" lIns="17450" spcFirstLastPara="1" rIns="17450" wrap="square" tIns="8725">
            <a:spAutoFit/>
          </a:bodyPr>
          <a:lstStyle/>
          <a:p>
            <a:pPr indent="0" lvl="0" marL="0" marR="0" rtl="0" algn="ctr">
              <a:lnSpc>
                <a:spcPct val="100000"/>
              </a:lnSpc>
              <a:spcBef>
                <a:spcPts val="0"/>
              </a:spcBef>
              <a:spcAft>
                <a:spcPts val="0"/>
              </a:spcAft>
              <a:buClr>
                <a:srgbClr val="000000"/>
              </a:buClr>
              <a:buSzPts val="800"/>
              <a:buFont typeface="Arial"/>
              <a:buNone/>
            </a:pPr>
            <a:r>
              <a:rPr b="0" i="0" lang="en" sz="800" u="none" cap="none" strike="noStrike">
                <a:solidFill>
                  <a:srgbClr val="AEABAB"/>
                </a:solidFill>
                <a:latin typeface="Arial"/>
                <a:ea typeface="Arial"/>
                <a:cs typeface="Arial"/>
                <a:sym typeface="Arial"/>
              </a:rPr>
              <a:t>FLORIDA INTERNATIONAL UNIVERSITY</a:t>
            </a:r>
            <a:endParaRPr b="0" i="0" sz="300" u="none" cap="none" strike="noStrike">
              <a:solidFill>
                <a:srgbClr val="000000"/>
              </a:solidFill>
              <a:latin typeface="Arial"/>
              <a:ea typeface="Arial"/>
              <a:cs typeface="Arial"/>
              <a:sym typeface="Arial"/>
            </a:endParaRPr>
          </a:p>
        </p:txBody>
      </p:sp>
      <p:pic>
        <p:nvPicPr>
          <p:cNvPr descr="A picture containing drawing  Description automatically generated" id="9" name="Google Shape;9;p3"/>
          <p:cNvPicPr preferRelativeResize="0"/>
          <p:nvPr/>
        </p:nvPicPr>
        <p:blipFill rotWithShape="1">
          <a:blip r:embed="rId3">
            <a:alphaModFix/>
          </a:blip>
          <a:srcRect b="0" l="0" r="0" t="0"/>
          <a:stretch/>
        </p:blipFill>
        <p:spPr>
          <a:xfrm>
            <a:off x="207129" y="4723382"/>
            <a:ext cx="413564" cy="355126"/>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43" name="Shape 43"/>
        <p:cNvGrpSpPr/>
        <p:nvPr/>
      </p:nvGrpSpPr>
      <p:grpSpPr>
        <a:xfrm>
          <a:off x="0" y="0"/>
          <a:ext cx="0" cy="0"/>
          <a:chOff x="0" y="0"/>
          <a:chExt cx="0" cy="0"/>
        </a:xfrm>
      </p:grpSpPr>
      <p:sp>
        <p:nvSpPr>
          <p:cNvPr id="44" name="Google Shape;44;p13"/>
          <p:cNvSpPr txBox="1"/>
          <p:nvPr>
            <p:ph type="title"/>
          </p:nvPr>
        </p:nvSpPr>
        <p:spPr>
          <a:xfrm>
            <a:off x="311700" y="555600"/>
            <a:ext cx="2808000" cy="755700"/>
          </a:xfrm>
          <a:prstGeom prst="rect">
            <a:avLst/>
          </a:prstGeom>
          <a:noFill/>
          <a:ln>
            <a:noFill/>
          </a:ln>
        </p:spPr>
        <p:txBody>
          <a:bodyPr anchorCtr="0" anchor="b" bIns="91425" lIns="91425" spcFirstLastPara="1" rIns="91425" wrap="square" tIns="91425">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45" name="Google Shape;45;p13"/>
          <p:cNvSpPr txBox="1"/>
          <p:nvPr>
            <p:ph idx="1" type="body"/>
          </p:nvPr>
        </p:nvSpPr>
        <p:spPr>
          <a:xfrm>
            <a:off x="311700" y="1389600"/>
            <a:ext cx="2808000" cy="3179400"/>
          </a:xfrm>
          <a:prstGeom prst="rect">
            <a:avLst/>
          </a:prstGeom>
          <a:noFill/>
          <a:ln>
            <a:noFill/>
          </a:ln>
        </p:spPr>
        <p:txBody>
          <a:bodyPr anchorCtr="0" anchor="t" bIns="91425" lIns="91425" spcFirstLastPara="1" rIns="91425" wrap="square" tIns="91425">
            <a:norm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46" name="Google Shape;46;p1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47" name="Shape 47"/>
        <p:cNvGrpSpPr/>
        <p:nvPr/>
      </p:nvGrpSpPr>
      <p:grpSpPr>
        <a:xfrm>
          <a:off x="0" y="0"/>
          <a:ext cx="0" cy="0"/>
          <a:chOff x="0" y="0"/>
          <a:chExt cx="0" cy="0"/>
        </a:xfrm>
      </p:grpSpPr>
      <p:sp>
        <p:nvSpPr>
          <p:cNvPr id="48" name="Google Shape;48;p14"/>
          <p:cNvSpPr txBox="1"/>
          <p:nvPr>
            <p:ph type="title"/>
          </p:nvPr>
        </p:nvSpPr>
        <p:spPr>
          <a:xfrm>
            <a:off x="490250" y="450150"/>
            <a:ext cx="6367800" cy="40908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49" name="Google Shape;49;p1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50" name="Shape 50"/>
        <p:cNvGrpSpPr/>
        <p:nvPr/>
      </p:nvGrpSpPr>
      <p:grpSpPr>
        <a:xfrm>
          <a:off x="0" y="0"/>
          <a:ext cx="0" cy="0"/>
          <a:chOff x="0" y="0"/>
          <a:chExt cx="0" cy="0"/>
        </a:xfrm>
      </p:grpSpPr>
      <p:sp>
        <p:nvSpPr>
          <p:cNvPr id="51" name="Google Shape;51;p15"/>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 name="Google Shape;52;p15"/>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53" name="Google Shape;53;p15"/>
          <p:cNvSpPr txBox="1"/>
          <p:nvPr>
            <p:ph idx="1" type="subTitle"/>
          </p:nvPr>
        </p:nvSpPr>
        <p:spPr>
          <a:xfrm>
            <a:off x="265500" y="2803075"/>
            <a:ext cx="4045200" cy="12351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54" name="Google Shape;54;p15"/>
          <p:cNvSpPr txBox="1"/>
          <p:nvPr>
            <p:ph idx="2" type="body"/>
          </p:nvPr>
        </p:nvSpPr>
        <p:spPr>
          <a:xfrm>
            <a:off x="4939500" y="724075"/>
            <a:ext cx="3837000" cy="3695100"/>
          </a:xfrm>
          <a:prstGeom prst="rect">
            <a:avLst/>
          </a:prstGeom>
          <a:noFill/>
          <a:ln>
            <a:noFill/>
          </a:ln>
        </p:spPr>
        <p:txBody>
          <a:bodyPr anchorCtr="0" anchor="ctr"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55" name="Google Shape;55;p1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56" name="Shape 56"/>
        <p:cNvGrpSpPr/>
        <p:nvPr/>
      </p:nvGrpSpPr>
      <p:grpSpPr>
        <a:xfrm>
          <a:off x="0" y="0"/>
          <a:ext cx="0" cy="0"/>
          <a:chOff x="0" y="0"/>
          <a:chExt cx="0" cy="0"/>
        </a:xfrm>
      </p:grpSpPr>
      <p:sp>
        <p:nvSpPr>
          <p:cNvPr id="57" name="Google Shape;57;p16"/>
          <p:cNvSpPr txBox="1"/>
          <p:nvPr>
            <p:ph idx="1" type="body"/>
          </p:nvPr>
        </p:nvSpPr>
        <p:spPr>
          <a:xfrm>
            <a:off x="311700" y="4230575"/>
            <a:ext cx="5998800" cy="605100"/>
          </a:xfrm>
          <a:prstGeom prst="rect">
            <a:avLst/>
          </a:prstGeom>
          <a:noFill/>
          <a:ln>
            <a:noFill/>
          </a:ln>
        </p:spPr>
        <p:txBody>
          <a:bodyPr anchorCtr="0" anchor="ctr" bIns="91425" lIns="91425" spcFirstLastPara="1" rIns="91425" wrap="square" tIns="91425">
            <a:normAutofit/>
          </a:bodyPr>
          <a:lstStyle>
            <a:lvl1pPr indent="-228600" lvl="0" marL="457200" algn="l">
              <a:lnSpc>
                <a:spcPct val="100000"/>
              </a:lnSpc>
              <a:spcBef>
                <a:spcPts val="0"/>
              </a:spcBef>
              <a:spcAft>
                <a:spcPts val="0"/>
              </a:spcAft>
              <a:buSzPts val="1800"/>
              <a:buNone/>
              <a:defRPr/>
            </a:lvl1pPr>
          </a:lstStyle>
          <a:p/>
        </p:txBody>
      </p:sp>
      <p:sp>
        <p:nvSpPr>
          <p:cNvPr id="58" name="Google Shape;58;p1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59" name="Shape 59"/>
        <p:cNvGrpSpPr/>
        <p:nvPr/>
      </p:nvGrpSpPr>
      <p:grpSpPr>
        <a:xfrm>
          <a:off x="0" y="0"/>
          <a:ext cx="0" cy="0"/>
          <a:chOff x="0" y="0"/>
          <a:chExt cx="0" cy="0"/>
        </a:xfrm>
      </p:grpSpPr>
      <p:sp>
        <p:nvSpPr>
          <p:cNvPr id="60" name="Google Shape;60;p17"/>
          <p:cNvSpPr txBox="1"/>
          <p:nvPr>
            <p:ph hasCustomPrompt="1" type="title"/>
          </p:nvPr>
        </p:nvSpPr>
        <p:spPr>
          <a:xfrm>
            <a:off x="311700" y="1106125"/>
            <a:ext cx="8520600" cy="19635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61" name="Google Shape;61;p17"/>
          <p:cNvSpPr txBox="1"/>
          <p:nvPr>
            <p:ph idx="1" type="body"/>
          </p:nvPr>
        </p:nvSpPr>
        <p:spPr>
          <a:xfrm>
            <a:off x="311700" y="3152225"/>
            <a:ext cx="8520600" cy="1300800"/>
          </a:xfrm>
          <a:prstGeom prst="rect">
            <a:avLst/>
          </a:prstGeom>
          <a:noFill/>
          <a:ln>
            <a:noFill/>
          </a:ln>
        </p:spPr>
        <p:txBody>
          <a:bodyPr anchorCtr="0" anchor="t" bIns="91425" lIns="91425" spcFirstLastPara="1" rIns="91425" wrap="square" tIns="91425">
            <a:norm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0"/>
              </a:spcBef>
              <a:spcAft>
                <a:spcPts val="0"/>
              </a:spcAft>
              <a:buSzPts val="1400"/>
              <a:buChar char="○"/>
              <a:defRPr/>
            </a:lvl2pPr>
            <a:lvl3pPr indent="-317500" lvl="2" marL="1371600" algn="ctr">
              <a:lnSpc>
                <a:spcPct val="115000"/>
              </a:lnSpc>
              <a:spcBef>
                <a:spcPts val="0"/>
              </a:spcBef>
              <a:spcAft>
                <a:spcPts val="0"/>
              </a:spcAft>
              <a:buSzPts val="1400"/>
              <a:buChar char="■"/>
              <a:defRPr/>
            </a:lvl3pPr>
            <a:lvl4pPr indent="-317500" lvl="3" marL="1828800" algn="ctr">
              <a:lnSpc>
                <a:spcPct val="115000"/>
              </a:lnSpc>
              <a:spcBef>
                <a:spcPts val="0"/>
              </a:spcBef>
              <a:spcAft>
                <a:spcPts val="0"/>
              </a:spcAft>
              <a:buSzPts val="1400"/>
              <a:buChar char="●"/>
              <a:defRPr/>
            </a:lvl4pPr>
            <a:lvl5pPr indent="-317500" lvl="4" marL="2286000" algn="ctr">
              <a:lnSpc>
                <a:spcPct val="115000"/>
              </a:lnSpc>
              <a:spcBef>
                <a:spcPts val="0"/>
              </a:spcBef>
              <a:spcAft>
                <a:spcPts val="0"/>
              </a:spcAft>
              <a:buSzPts val="1400"/>
              <a:buChar char="○"/>
              <a:defRPr/>
            </a:lvl5pPr>
            <a:lvl6pPr indent="-317500" lvl="5" marL="2743200" algn="ctr">
              <a:lnSpc>
                <a:spcPct val="115000"/>
              </a:lnSpc>
              <a:spcBef>
                <a:spcPts val="0"/>
              </a:spcBef>
              <a:spcAft>
                <a:spcPts val="0"/>
              </a:spcAft>
              <a:buSzPts val="1400"/>
              <a:buChar char="■"/>
              <a:defRPr/>
            </a:lvl6pPr>
            <a:lvl7pPr indent="-317500" lvl="6" marL="3200400" algn="ctr">
              <a:lnSpc>
                <a:spcPct val="115000"/>
              </a:lnSpc>
              <a:spcBef>
                <a:spcPts val="0"/>
              </a:spcBef>
              <a:spcAft>
                <a:spcPts val="0"/>
              </a:spcAft>
              <a:buSzPts val="1400"/>
              <a:buChar char="●"/>
              <a:defRPr/>
            </a:lvl7pPr>
            <a:lvl8pPr indent="-317500" lvl="7" marL="3657600" algn="ctr">
              <a:lnSpc>
                <a:spcPct val="115000"/>
              </a:lnSpc>
              <a:spcBef>
                <a:spcPts val="0"/>
              </a:spcBef>
              <a:spcAft>
                <a:spcPts val="0"/>
              </a:spcAft>
              <a:buSzPts val="1400"/>
              <a:buChar char="○"/>
              <a:defRPr/>
            </a:lvl8pPr>
            <a:lvl9pPr indent="-317500" lvl="8" marL="4114800" algn="ctr">
              <a:lnSpc>
                <a:spcPct val="115000"/>
              </a:lnSpc>
              <a:spcBef>
                <a:spcPts val="0"/>
              </a:spcBef>
              <a:spcAft>
                <a:spcPts val="0"/>
              </a:spcAft>
              <a:buSzPts val="1400"/>
              <a:buChar char="■"/>
              <a:defRPr/>
            </a:lvl9pPr>
          </a:lstStyle>
          <a:p/>
        </p:txBody>
      </p:sp>
      <p:sp>
        <p:nvSpPr>
          <p:cNvPr id="62" name="Google Shape;62;p1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63" name="Shape 63"/>
        <p:cNvGrpSpPr/>
        <p:nvPr/>
      </p:nvGrpSpPr>
      <p:grpSpPr>
        <a:xfrm>
          <a:off x="0" y="0"/>
          <a:ext cx="0" cy="0"/>
          <a:chOff x="0" y="0"/>
          <a:chExt cx="0" cy="0"/>
        </a:xfrm>
      </p:grpSpPr>
      <p:sp>
        <p:nvSpPr>
          <p:cNvPr id="64" name="Google Shape;64;p1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Blank4" type="blank">
  <p:cSld name="BLANK">
    <p:bg>
      <p:bgPr>
        <a:solidFill>
          <a:srgbClr val="F2F2F2"/>
        </a:solidFill>
      </p:bgPr>
    </p:bg>
    <p:spTree>
      <p:nvGrpSpPr>
        <p:cNvPr id="10" name="Shape 10"/>
        <p:cNvGrpSpPr/>
        <p:nvPr/>
      </p:nvGrpSpPr>
      <p:grpSpPr>
        <a:xfrm>
          <a:off x="0" y="0"/>
          <a:ext cx="0" cy="0"/>
          <a:chOff x="0" y="0"/>
          <a:chExt cx="0" cy="0"/>
        </a:xfrm>
      </p:grpSpPr>
      <p:pic>
        <p:nvPicPr>
          <p:cNvPr descr="A close up of a sign  Description automatically generated" id="11" name="Google Shape;11;p4"/>
          <p:cNvPicPr preferRelativeResize="0"/>
          <p:nvPr/>
        </p:nvPicPr>
        <p:blipFill rotWithShape="1">
          <a:blip r:embed="rId2">
            <a:alphaModFix/>
          </a:blip>
          <a:srcRect b="0" l="0" r="0" t="0"/>
          <a:stretch/>
        </p:blipFill>
        <p:spPr>
          <a:xfrm>
            <a:off x="207129" y="4723065"/>
            <a:ext cx="414302" cy="355759"/>
          </a:xfrm>
          <a:prstGeom prst="rect">
            <a:avLst/>
          </a:prstGeom>
          <a:noFill/>
          <a:ln>
            <a:noFill/>
          </a:ln>
        </p:spPr>
      </p:pic>
      <p:sp>
        <p:nvSpPr>
          <p:cNvPr id="12" name="Google Shape;12;p4"/>
          <p:cNvSpPr txBox="1"/>
          <p:nvPr/>
        </p:nvSpPr>
        <p:spPr>
          <a:xfrm>
            <a:off x="6018619" y="4900945"/>
            <a:ext cx="2918251" cy="110607"/>
          </a:xfrm>
          <a:prstGeom prst="rect">
            <a:avLst/>
          </a:prstGeom>
          <a:noFill/>
          <a:ln>
            <a:noFill/>
          </a:ln>
        </p:spPr>
        <p:txBody>
          <a:bodyPr anchorCtr="0" anchor="t" bIns="8725" lIns="17450" spcFirstLastPara="1" rIns="17450" wrap="square" tIns="8725">
            <a:spAutoFit/>
          </a:bodyPr>
          <a:lstStyle/>
          <a:p>
            <a:pPr indent="0" lvl="0" marL="0" marR="0" rtl="0" algn="ctr">
              <a:lnSpc>
                <a:spcPct val="100000"/>
              </a:lnSpc>
              <a:spcBef>
                <a:spcPts val="0"/>
              </a:spcBef>
              <a:spcAft>
                <a:spcPts val="0"/>
              </a:spcAft>
              <a:buClr>
                <a:srgbClr val="000000"/>
              </a:buClr>
              <a:buSzPts val="800"/>
              <a:buFont typeface="Arial"/>
              <a:buNone/>
            </a:pPr>
            <a:r>
              <a:rPr b="0" i="0" lang="en" sz="800" u="none" cap="none" strike="noStrike">
                <a:solidFill>
                  <a:srgbClr val="AEABAB"/>
                </a:solidFill>
                <a:latin typeface="Arial"/>
                <a:ea typeface="Arial"/>
                <a:cs typeface="Arial"/>
                <a:sym typeface="Arial"/>
              </a:rPr>
              <a:t>FLORIDA INTERNATIONAL UNIVERSITY</a:t>
            </a:r>
            <a:endParaRPr b="0" i="0" sz="300" u="none" cap="none" strike="noStrike">
              <a:solidFill>
                <a:srgbClr val="000000"/>
              </a:solidFill>
              <a:latin typeface="Arial"/>
              <a:ea typeface="Arial"/>
              <a:cs typeface="Arial"/>
              <a:sym typeface="Arial"/>
            </a:endParaRPr>
          </a:p>
        </p:txBody>
      </p:sp>
      <p:sp>
        <p:nvSpPr>
          <p:cNvPr id="13" name="Google Shape;13;p4"/>
          <p:cNvSpPr/>
          <p:nvPr/>
        </p:nvSpPr>
        <p:spPr>
          <a:xfrm>
            <a:off x="0" y="4567799"/>
            <a:ext cx="9144000" cy="61722"/>
          </a:xfrm>
          <a:prstGeom prst="rect">
            <a:avLst/>
          </a:prstGeom>
          <a:solidFill>
            <a:srgbClr val="081E3F"/>
          </a:solidFill>
          <a:ln>
            <a:noFill/>
          </a:ln>
        </p:spPr>
        <p:txBody>
          <a:bodyPr anchorCtr="0" anchor="ctr" bIns="8725" lIns="17450" spcFirstLastPara="1" rIns="17450" wrap="square" tIns="8725">
            <a:noAutofit/>
          </a:bodyPr>
          <a:lstStyle/>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chemeClr val="lt1"/>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4" name="Shape 14"/>
        <p:cNvGrpSpPr/>
        <p:nvPr/>
      </p:nvGrpSpPr>
      <p:grpSpPr>
        <a:xfrm>
          <a:off x="0" y="0"/>
          <a:ext cx="0" cy="0"/>
          <a:chOff x="0" y="0"/>
          <a:chExt cx="0" cy="0"/>
        </a:xfrm>
      </p:grpSpPr>
      <p:pic>
        <p:nvPicPr>
          <p:cNvPr descr="A picture containing drawing  Description automatically generated" id="15" name="Google Shape;15;p5"/>
          <p:cNvPicPr preferRelativeResize="0"/>
          <p:nvPr/>
        </p:nvPicPr>
        <p:blipFill rotWithShape="1">
          <a:blip r:embed="rId2">
            <a:alphaModFix/>
          </a:blip>
          <a:srcRect b="0" l="0" r="0" t="0"/>
          <a:stretch/>
        </p:blipFill>
        <p:spPr>
          <a:xfrm>
            <a:off x="249333" y="158793"/>
            <a:ext cx="568976" cy="488577"/>
          </a:xfrm>
          <a:prstGeom prst="rect">
            <a:avLst/>
          </a:prstGeom>
          <a:noFill/>
          <a:ln>
            <a:noFill/>
          </a:ln>
        </p:spPr>
      </p:pic>
      <p:sp>
        <p:nvSpPr>
          <p:cNvPr id="16" name="Google Shape;16;p5"/>
          <p:cNvSpPr txBox="1"/>
          <p:nvPr/>
        </p:nvSpPr>
        <p:spPr>
          <a:xfrm>
            <a:off x="6018619" y="4900945"/>
            <a:ext cx="2918251" cy="110607"/>
          </a:xfrm>
          <a:prstGeom prst="rect">
            <a:avLst/>
          </a:prstGeom>
          <a:noFill/>
          <a:ln>
            <a:noFill/>
          </a:ln>
        </p:spPr>
        <p:txBody>
          <a:bodyPr anchorCtr="0" anchor="t" bIns="8725" lIns="17450" spcFirstLastPara="1" rIns="17450" wrap="square" tIns="8725">
            <a:spAutoFit/>
          </a:bodyPr>
          <a:lstStyle/>
          <a:p>
            <a:pPr indent="0" lvl="0" marL="0" marR="0" rtl="0" algn="ctr">
              <a:lnSpc>
                <a:spcPct val="100000"/>
              </a:lnSpc>
              <a:spcBef>
                <a:spcPts val="0"/>
              </a:spcBef>
              <a:spcAft>
                <a:spcPts val="0"/>
              </a:spcAft>
              <a:buClr>
                <a:srgbClr val="000000"/>
              </a:buClr>
              <a:buSzPts val="800"/>
              <a:buFont typeface="Arial"/>
              <a:buNone/>
            </a:pPr>
            <a:r>
              <a:rPr b="0" i="0" lang="en" sz="800" u="none" cap="none" strike="noStrike">
                <a:solidFill>
                  <a:srgbClr val="AEABAB"/>
                </a:solidFill>
                <a:latin typeface="Arial"/>
                <a:ea typeface="Arial"/>
                <a:cs typeface="Arial"/>
                <a:sym typeface="Arial"/>
              </a:rPr>
              <a:t>FLORIDA INTERNATIONAL UNIVERSITY</a:t>
            </a:r>
            <a:endParaRPr b="0" i="0" sz="3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4">
  <p:cSld name="1_Blank4">
    <p:bg>
      <p:bgPr>
        <a:solidFill>
          <a:srgbClr val="F2F2F2"/>
        </a:solidFill>
      </p:bgPr>
    </p:bg>
    <p:spTree>
      <p:nvGrpSpPr>
        <p:cNvPr id="17" name="Shape 17"/>
        <p:cNvGrpSpPr/>
        <p:nvPr/>
      </p:nvGrpSpPr>
      <p:grpSpPr>
        <a:xfrm>
          <a:off x="0" y="0"/>
          <a:ext cx="0" cy="0"/>
          <a:chOff x="0" y="0"/>
          <a:chExt cx="0" cy="0"/>
        </a:xfrm>
      </p:grpSpPr>
      <p:pic>
        <p:nvPicPr>
          <p:cNvPr descr="A close up of a sign  Description automatically generated" id="18" name="Google Shape;18;p6"/>
          <p:cNvPicPr preferRelativeResize="0"/>
          <p:nvPr/>
        </p:nvPicPr>
        <p:blipFill rotWithShape="1">
          <a:blip r:embed="rId2">
            <a:alphaModFix/>
          </a:blip>
          <a:srcRect b="0" l="0" r="0" t="0"/>
          <a:stretch/>
        </p:blipFill>
        <p:spPr>
          <a:xfrm>
            <a:off x="228606" y="170186"/>
            <a:ext cx="568976" cy="488577"/>
          </a:xfrm>
          <a:prstGeom prst="rect">
            <a:avLst/>
          </a:prstGeom>
          <a:noFill/>
          <a:ln>
            <a:noFill/>
          </a:ln>
        </p:spPr>
      </p:pic>
      <p:sp>
        <p:nvSpPr>
          <p:cNvPr id="19" name="Google Shape;19;p6"/>
          <p:cNvSpPr txBox="1"/>
          <p:nvPr/>
        </p:nvSpPr>
        <p:spPr>
          <a:xfrm>
            <a:off x="6018619" y="4900945"/>
            <a:ext cx="2918251" cy="110607"/>
          </a:xfrm>
          <a:prstGeom prst="rect">
            <a:avLst/>
          </a:prstGeom>
          <a:noFill/>
          <a:ln>
            <a:noFill/>
          </a:ln>
        </p:spPr>
        <p:txBody>
          <a:bodyPr anchorCtr="0" anchor="t" bIns="8725" lIns="17450" spcFirstLastPara="1" rIns="17450" wrap="square" tIns="8725">
            <a:spAutoFit/>
          </a:bodyPr>
          <a:lstStyle/>
          <a:p>
            <a:pPr indent="0" lvl="0" marL="0" marR="0" rtl="0" algn="ctr">
              <a:lnSpc>
                <a:spcPct val="100000"/>
              </a:lnSpc>
              <a:spcBef>
                <a:spcPts val="0"/>
              </a:spcBef>
              <a:spcAft>
                <a:spcPts val="0"/>
              </a:spcAft>
              <a:buClr>
                <a:srgbClr val="000000"/>
              </a:buClr>
              <a:buSzPts val="800"/>
              <a:buFont typeface="Arial"/>
              <a:buNone/>
            </a:pPr>
            <a:r>
              <a:rPr b="0" i="0" lang="en" sz="800" u="none" cap="none" strike="noStrike">
                <a:solidFill>
                  <a:srgbClr val="AEABAB"/>
                </a:solidFill>
                <a:latin typeface="Arial"/>
                <a:ea typeface="Arial"/>
                <a:cs typeface="Arial"/>
                <a:sym typeface="Arial"/>
              </a:rPr>
              <a:t>FLORIDA INTERNATIONAL UNIVERSITY</a:t>
            </a:r>
            <a:endParaRPr b="0" i="0" sz="3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24" name="Shape 24"/>
        <p:cNvGrpSpPr/>
        <p:nvPr/>
      </p:nvGrpSpPr>
      <p:grpSpPr>
        <a:xfrm>
          <a:off x="0" y="0"/>
          <a:ext cx="0" cy="0"/>
          <a:chOff x="0" y="0"/>
          <a:chExt cx="0" cy="0"/>
        </a:xfrm>
      </p:grpSpPr>
      <p:sp>
        <p:nvSpPr>
          <p:cNvPr id="25" name="Google Shape;25;p8"/>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26" name="Google Shape;26;p8"/>
          <p:cNvSpPr txBox="1"/>
          <p:nvPr>
            <p:ph idx="1" type="subTitle"/>
          </p:nvPr>
        </p:nvSpPr>
        <p:spPr>
          <a:xfrm>
            <a:off x="311700" y="2834125"/>
            <a:ext cx="8520600" cy="7926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27" name="Google Shape;27;p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8" name="Shape 28"/>
        <p:cNvGrpSpPr/>
        <p:nvPr/>
      </p:nvGrpSpPr>
      <p:grpSpPr>
        <a:xfrm>
          <a:off x="0" y="0"/>
          <a:ext cx="0" cy="0"/>
          <a:chOff x="0" y="0"/>
          <a:chExt cx="0" cy="0"/>
        </a:xfrm>
      </p:grpSpPr>
      <p:sp>
        <p:nvSpPr>
          <p:cNvPr id="29" name="Google Shape;29;p9"/>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30" name="Google Shape;30;p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31" name="Shape 31"/>
        <p:cNvGrpSpPr/>
        <p:nvPr/>
      </p:nvGrpSpPr>
      <p:grpSpPr>
        <a:xfrm>
          <a:off x="0" y="0"/>
          <a:ext cx="0" cy="0"/>
          <a:chOff x="0" y="0"/>
          <a:chExt cx="0" cy="0"/>
        </a:xfrm>
      </p:grpSpPr>
      <p:sp>
        <p:nvSpPr>
          <p:cNvPr id="32" name="Google Shape;32;p10"/>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33" name="Google Shape;33;p10"/>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34" name="Google Shape;34;p1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35" name="Shape 35"/>
        <p:cNvGrpSpPr/>
        <p:nvPr/>
      </p:nvGrpSpPr>
      <p:grpSpPr>
        <a:xfrm>
          <a:off x="0" y="0"/>
          <a:ext cx="0" cy="0"/>
          <a:chOff x="0" y="0"/>
          <a:chExt cx="0" cy="0"/>
        </a:xfrm>
      </p:grpSpPr>
      <p:sp>
        <p:nvSpPr>
          <p:cNvPr id="36" name="Google Shape;36;p1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37" name="Google Shape;37;p11"/>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38" name="Google Shape;38;p11"/>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39" name="Google Shape;39;p1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0" name="Shape 40"/>
        <p:cNvGrpSpPr/>
        <p:nvPr/>
      </p:nvGrpSpPr>
      <p:grpSpPr>
        <a:xfrm>
          <a:off x="0" y="0"/>
          <a:ext cx="0" cy="0"/>
          <a:chOff x="0" y="0"/>
          <a:chExt cx="0" cy="0"/>
        </a:xfrm>
      </p:grpSpPr>
      <p:sp>
        <p:nvSpPr>
          <p:cNvPr id="41" name="Google Shape;41;p12"/>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42" name="Google Shape;42;p1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3.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theme" Target="../theme/theme3.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slideLayout" Target="../slideLayouts/slideLayout6.xml"/><Relationship Id="rId3" Type="http://schemas.openxmlformats.org/officeDocument/2006/relationships/slideLayout" Target="../slideLayouts/slideLayout7.xml"/><Relationship Id="rId4" Type="http://schemas.openxmlformats.org/officeDocument/2006/relationships/slideLayout" Target="../slideLayouts/slideLayout8.xml"/><Relationship Id="rId11" Type="http://schemas.openxmlformats.org/officeDocument/2006/relationships/slideLayout" Target="../slideLayouts/slideLayout15.xml"/><Relationship Id="rId10" Type="http://schemas.openxmlformats.org/officeDocument/2006/relationships/slideLayout" Target="../slideLayouts/slideLayout14.xml"/><Relationship Id="rId12" Type="http://schemas.openxmlformats.org/officeDocument/2006/relationships/theme" Target="../theme/theme1.xml"/><Relationship Id="rId9" Type="http://schemas.openxmlformats.org/officeDocument/2006/relationships/slideLayout" Target="../slideLayouts/slideLayout13.xml"/><Relationship Id="rId5" Type="http://schemas.openxmlformats.org/officeDocument/2006/relationships/slideLayout" Target="../slideLayouts/slideLayout9.xml"/><Relationship Id="rId6" Type="http://schemas.openxmlformats.org/officeDocument/2006/relationships/slideLayout" Target="../slideLayouts/slideLayout10.xml"/><Relationship Id="rId7" Type="http://schemas.openxmlformats.org/officeDocument/2006/relationships/slideLayout" Target="../slideLayouts/slideLayout11.xml"/><Relationship Id="rId8"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5" name="Shape 5"/>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20" name="Shape 20"/>
        <p:cNvGrpSpPr/>
        <p:nvPr/>
      </p:nvGrpSpPr>
      <p:grpSpPr>
        <a:xfrm>
          <a:off x="0" y="0"/>
          <a:ext cx="0" cy="0"/>
          <a:chOff x="0" y="0"/>
          <a:chExt cx="0" cy="0"/>
        </a:xfrm>
      </p:grpSpPr>
      <p:sp>
        <p:nvSpPr>
          <p:cNvPr id="21" name="Google Shape;21;p7"/>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22" name="Google Shape;22;p7"/>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marR="0" rtl="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23" name="Google Shape;23;p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4" r:id="rId1"/>
    <p:sldLayoutId id="2147483655" r:id="rId2"/>
    <p:sldLayoutId id="2147483656" r:id="rId3"/>
    <p:sldLayoutId id="2147483657" r:id="rId4"/>
    <p:sldLayoutId id="2147483658" r:id="rId5"/>
    <p:sldLayoutId id="2147483659" r:id="rId6"/>
    <p:sldLayoutId id="2147483660" r:id="rId7"/>
    <p:sldLayoutId id="2147483661" r:id="rId8"/>
    <p:sldLayoutId id="2147483662" r:id="rId9"/>
    <p:sldLayoutId id="2147483663" r:id="rId10"/>
    <p:sldLayoutId id="2147483664"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1" Type="http://schemas.openxmlformats.org/officeDocument/2006/relationships/image" Target="../media/image14.png"/><Relationship Id="rId10" Type="http://schemas.openxmlformats.org/officeDocument/2006/relationships/image" Target="../media/image8.png"/><Relationship Id="rId13" Type="http://schemas.openxmlformats.org/officeDocument/2006/relationships/image" Target="../media/image15.jpg"/><Relationship Id="rId12" Type="http://schemas.openxmlformats.org/officeDocument/2006/relationships/image" Target="../media/image4.pn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5.jpg"/><Relationship Id="rId4" Type="http://schemas.openxmlformats.org/officeDocument/2006/relationships/image" Target="../media/image18.png"/><Relationship Id="rId9" Type="http://schemas.openxmlformats.org/officeDocument/2006/relationships/image" Target="../media/image10.png"/><Relationship Id="rId15" Type="http://schemas.openxmlformats.org/officeDocument/2006/relationships/image" Target="../media/image16.jpg"/><Relationship Id="rId14" Type="http://schemas.openxmlformats.org/officeDocument/2006/relationships/image" Target="../media/image13.jpg"/><Relationship Id="rId17" Type="http://schemas.openxmlformats.org/officeDocument/2006/relationships/image" Target="../media/image20.png"/><Relationship Id="rId16" Type="http://schemas.openxmlformats.org/officeDocument/2006/relationships/image" Target="../media/image12.jpg"/><Relationship Id="rId5" Type="http://schemas.openxmlformats.org/officeDocument/2006/relationships/image" Target="../media/image19.png"/><Relationship Id="rId6" Type="http://schemas.openxmlformats.org/officeDocument/2006/relationships/image" Target="../media/image17.png"/><Relationship Id="rId7" Type="http://schemas.openxmlformats.org/officeDocument/2006/relationships/image" Target="../media/image6.png"/><Relationship Id="rId8"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68" name="Shape 68"/>
        <p:cNvGrpSpPr/>
        <p:nvPr/>
      </p:nvGrpSpPr>
      <p:grpSpPr>
        <a:xfrm>
          <a:off x="0" y="0"/>
          <a:ext cx="0" cy="0"/>
          <a:chOff x="0" y="0"/>
          <a:chExt cx="0" cy="0"/>
        </a:xfrm>
      </p:grpSpPr>
      <p:sp>
        <p:nvSpPr>
          <p:cNvPr id="69" name="Google Shape;69;p1"/>
          <p:cNvSpPr txBox="1"/>
          <p:nvPr/>
        </p:nvSpPr>
        <p:spPr>
          <a:xfrm>
            <a:off x="1974047" y="161487"/>
            <a:ext cx="5143500" cy="340800"/>
          </a:xfrm>
          <a:prstGeom prst="rect">
            <a:avLst/>
          </a:prstGeom>
          <a:noFill/>
          <a:ln>
            <a:noFill/>
          </a:ln>
        </p:spPr>
        <p:txBody>
          <a:bodyPr anchorCtr="0" anchor="t" bIns="8725" lIns="17450" spcFirstLastPara="1" rIns="17450" wrap="square" tIns="8725">
            <a:spAutoFit/>
          </a:bodyPr>
          <a:lstStyle/>
          <a:p>
            <a:pPr indent="0" lvl="0" marL="0" marR="0" rtl="0" algn="ctr">
              <a:lnSpc>
                <a:spcPct val="100000"/>
              </a:lnSpc>
              <a:spcBef>
                <a:spcPts val="0"/>
              </a:spcBef>
              <a:spcAft>
                <a:spcPts val="0"/>
              </a:spcAft>
              <a:buClr>
                <a:srgbClr val="000000"/>
              </a:buClr>
              <a:buSzPts val="1100"/>
              <a:buFont typeface="Arial"/>
              <a:buNone/>
            </a:pPr>
            <a:r>
              <a:rPr b="1" i="0" lang="en" sz="1100" u="none" cap="none" strike="noStrike">
                <a:solidFill>
                  <a:schemeClr val="lt1"/>
                </a:solidFill>
                <a:latin typeface="Arial"/>
                <a:ea typeface="Arial"/>
                <a:cs typeface="Arial"/>
                <a:sym typeface="Arial"/>
              </a:rPr>
              <a:t>Knight Foundation School of Computing and Information Sciences</a:t>
            </a:r>
            <a:endParaRPr b="0" i="0" sz="1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1" lang="en" sz="1000" u="none" cap="none" strike="noStrike">
                <a:solidFill>
                  <a:schemeClr val="lt1"/>
                </a:solidFill>
                <a:latin typeface="Arial"/>
                <a:ea typeface="Arial"/>
                <a:cs typeface="Arial"/>
                <a:sym typeface="Arial"/>
              </a:rPr>
              <a:t>Spring 2022 Capstone I Project</a:t>
            </a:r>
            <a:endParaRPr b="0" i="0" sz="300" u="none" cap="none" strike="noStrike">
              <a:solidFill>
                <a:srgbClr val="000000"/>
              </a:solidFill>
              <a:latin typeface="Arial"/>
              <a:ea typeface="Arial"/>
              <a:cs typeface="Arial"/>
              <a:sym typeface="Arial"/>
            </a:endParaRPr>
          </a:p>
        </p:txBody>
      </p:sp>
      <p:sp>
        <p:nvSpPr>
          <p:cNvPr id="70" name="Google Shape;70;p1"/>
          <p:cNvSpPr txBox="1"/>
          <p:nvPr/>
        </p:nvSpPr>
        <p:spPr>
          <a:xfrm>
            <a:off x="2564650" y="465675"/>
            <a:ext cx="3910800" cy="614400"/>
          </a:xfrm>
          <a:prstGeom prst="rect">
            <a:avLst/>
          </a:prstGeom>
          <a:noFill/>
          <a:ln>
            <a:noFill/>
          </a:ln>
        </p:spPr>
        <p:txBody>
          <a:bodyPr anchorCtr="0" anchor="t" bIns="7050" lIns="14125" spcFirstLastPara="1" rIns="14125" wrap="square" tIns="7050">
            <a:spAutoFit/>
          </a:bodyPr>
          <a:lstStyle/>
          <a:p>
            <a:pPr indent="0" lvl="0" marL="0" marR="0" rtl="0" algn="ctr">
              <a:lnSpc>
                <a:spcPct val="100000"/>
              </a:lnSpc>
              <a:spcBef>
                <a:spcPts val="0"/>
              </a:spcBef>
              <a:spcAft>
                <a:spcPts val="0"/>
              </a:spcAft>
              <a:buClr>
                <a:srgbClr val="00FFFF"/>
              </a:buClr>
              <a:buSzPts val="1900"/>
              <a:buFont typeface="Arial"/>
              <a:buNone/>
            </a:pPr>
            <a:r>
              <a:rPr b="1" i="0" lang="en" sz="1800" u="none" cap="none" strike="noStrike">
                <a:solidFill>
                  <a:srgbClr val="00FFFF"/>
                </a:solidFill>
                <a:latin typeface="Arial"/>
                <a:ea typeface="Arial"/>
                <a:cs typeface="Arial"/>
                <a:sym typeface="Arial"/>
              </a:rPr>
              <a:t>Keeping Moms &amp; Infants Healthy</a:t>
            </a:r>
            <a:endParaRPr b="1" i="0" sz="1800" u="none" cap="none" strike="noStrike">
              <a:solidFill>
                <a:srgbClr val="00FFFF"/>
              </a:solidFill>
              <a:latin typeface="Arial"/>
              <a:ea typeface="Arial"/>
              <a:cs typeface="Arial"/>
              <a:sym typeface="Arial"/>
            </a:endParaRPr>
          </a:p>
          <a:p>
            <a:pPr indent="0" lvl="0" marL="0" marR="0" rtl="0" algn="ctr">
              <a:lnSpc>
                <a:spcPct val="100000"/>
              </a:lnSpc>
              <a:spcBef>
                <a:spcPts val="0"/>
              </a:spcBef>
              <a:spcAft>
                <a:spcPts val="0"/>
              </a:spcAft>
              <a:buClr>
                <a:schemeClr val="lt1"/>
              </a:buClr>
              <a:buSzPts val="700"/>
              <a:buFont typeface="Arial"/>
              <a:buNone/>
            </a:pPr>
            <a:r>
              <a:rPr b="1" i="0" lang="en" sz="700" u="none" cap="none" strike="noStrike">
                <a:solidFill>
                  <a:schemeClr val="lt1"/>
                </a:solidFill>
                <a:latin typeface="Arial"/>
                <a:ea typeface="Arial"/>
                <a:cs typeface="Arial"/>
                <a:sym typeface="Arial"/>
              </a:rPr>
              <a:t>Students: </a:t>
            </a:r>
            <a:r>
              <a:rPr b="0" i="0" lang="en" sz="700" u="none" cap="none" strike="noStrike">
                <a:solidFill>
                  <a:schemeClr val="lt1"/>
                </a:solidFill>
                <a:latin typeface="Arial"/>
                <a:ea typeface="Arial"/>
                <a:cs typeface="Arial"/>
                <a:sym typeface="Arial"/>
              </a:rPr>
              <a:t>Gabriel Gomez, Jenniffer Hierro, John Sehuwerert, Eric Campillo, Kimberly Metelus</a:t>
            </a:r>
            <a:endParaRPr b="0" i="0" sz="3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lt1"/>
              </a:buClr>
              <a:buSzPts val="700"/>
              <a:buFont typeface="Arial"/>
              <a:buNone/>
            </a:pPr>
            <a:r>
              <a:rPr b="1" i="0" lang="en" sz="700" u="none" cap="none" strike="noStrike">
                <a:solidFill>
                  <a:schemeClr val="lt1"/>
                </a:solidFill>
                <a:latin typeface="Arial"/>
                <a:ea typeface="Arial"/>
                <a:cs typeface="Arial"/>
                <a:sym typeface="Arial"/>
              </a:rPr>
              <a:t>Mentor:</a:t>
            </a:r>
            <a:r>
              <a:rPr b="1" i="1" lang="en" sz="700" u="none" cap="none" strike="noStrike">
                <a:solidFill>
                  <a:schemeClr val="lt1"/>
                </a:solidFill>
                <a:latin typeface="Arial"/>
                <a:ea typeface="Arial"/>
                <a:cs typeface="Arial"/>
                <a:sym typeface="Arial"/>
              </a:rPr>
              <a:t> </a:t>
            </a:r>
            <a:r>
              <a:rPr b="0" i="1" lang="en" sz="700" u="none" cap="none" strike="noStrike">
                <a:solidFill>
                  <a:schemeClr val="lt1"/>
                </a:solidFill>
                <a:latin typeface="Arial"/>
                <a:ea typeface="Arial"/>
                <a:cs typeface="Arial"/>
                <a:sym typeface="Arial"/>
              </a:rPr>
              <a:t>Jean Hannan</a:t>
            </a:r>
            <a:r>
              <a:rPr b="0" i="0" lang="en" sz="700" u="none" cap="none" strike="noStrike">
                <a:solidFill>
                  <a:schemeClr val="lt1"/>
                </a:solidFill>
                <a:latin typeface="Arial"/>
                <a:ea typeface="Arial"/>
                <a:cs typeface="Arial"/>
                <a:sym typeface="Arial"/>
              </a:rPr>
              <a:t>,</a:t>
            </a:r>
            <a:r>
              <a:rPr b="0" i="1" lang="en" sz="700" u="none" cap="none" strike="noStrike">
                <a:solidFill>
                  <a:schemeClr val="lt1"/>
                </a:solidFill>
                <a:latin typeface="Arial"/>
                <a:ea typeface="Arial"/>
                <a:cs typeface="Arial"/>
                <a:sym typeface="Arial"/>
              </a:rPr>
              <a:t> Product Owner, Eduardo Morales, Product Owner Aide</a:t>
            </a:r>
            <a:endParaRPr b="0" i="0" sz="3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lt1"/>
              </a:buClr>
              <a:buSzPts val="700"/>
              <a:buFont typeface="Arial"/>
              <a:buNone/>
            </a:pPr>
            <a:r>
              <a:rPr b="1" i="0" lang="en" sz="700" u="none" cap="none" strike="noStrike">
                <a:solidFill>
                  <a:schemeClr val="lt1"/>
                </a:solidFill>
                <a:latin typeface="Arial"/>
                <a:ea typeface="Arial"/>
                <a:cs typeface="Arial"/>
                <a:sym typeface="Arial"/>
              </a:rPr>
              <a:t>Instructor/Faculty:</a:t>
            </a:r>
            <a:r>
              <a:rPr b="1" i="1" lang="en" sz="700" u="none" cap="none" strike="noStrike">
                <a:solidFill>
                  <a:schemeClr val="lt1"/>
                </a:solidFill>
                <a:latin typeface="Arial"/>
                <a:ea typeface="Arial"/>
                <a:cs typeface="Arial"/>
                <a:sym typeface="Arial"/>
              </a:rPr>
              <a:t> </a:t>
            </a:r>
            <a:r>
              <a:rPr b="0" i="1" lang="en" sz="700" u="none" cap="none" strike="noStrike">
                <a:solidFill>
                  <a:schemeClr val="lt1"/>
                </a:solidFill>
                <a:latin typeface="Arial"/>
                <a:ea typeface="Arial"/>
                <a:cs typeface="Arial"/>
                <a:sym typeface="Arial"/>
              </a:rPr>
              <a:t>Dr. Masoud Sadjadi</a:t>
            </a:r>
            <a:r>
              <a:rPr b="0" i="0" lang="en" sz="700" u="none" cap="none" strike="noStrike">
                <a:solidFill>
                  <a:schemeClr val="lt1"/>
                </a:solidFill>
                <a:latin typeface="Arial"/>
                <a:ea typeface="Arial"/>
                <a:cs typeface="Arial"/>
                <a:sym typeface="Arial"/>
              </a:rPr>
              <a:t>,</a:t>
            </a:r>
            <a:r>
              <a:rPr b="0" i="1" lang="en" sz="700" u="none" cap="none" strike="noStrike">
                <a:solidFill>
                  <a:schemeClr val="lt1"/>
                </a:solidFill>
                <a:latin typeface="Arial"/>
                <a:ea typeface="Arial"/>
                <a:cs typeface="Arial"/>
                <a:sym typeface="Arial"/>
              </a:rPr>
              <a:t> </a:t>
            </a:r>
            <a:r>
              <a:rPr b="0" i="0" lang="en" sz="700" u="none" cap="none" strike="noStrike">
                <a:solidFill>
                  <a:schemeClr val="lt1"/>
                </a:solidFill>
                <a:latin typeface="Arial"/>
                <a:ea typeface="Arial"/>
                <a:cs typeface="Arial"/>
                <a:sym typeface="Arial"/>
              </a:rPr>
              <a:t>Florida International University</a:t>
            </a:r>
            <a:endParaRPr b="0" i="0" sz="300" u="none" cap="none" strike="noStrike">
              <a:solidFill>
                <a:srgbClr val="000000"/>
              </a:solidFill>
              <a:latin typeface="Arial"/>
              <a:ea typeface="Arial"/>
              <a:cs typeface="Arial"/>
              <a:sym typeface="Arial"/>
            </a:endParaRPr>
          </a:p>
        </p:txBody>
      </p:sp>
      <p:sp>
        <p:nvSpPr>
          <p:cNvPr id="71" name="Google Shape;71;p1"/>
          <p:cNvSpPr txBox="1"/>
          <p:nvPr/>
        </p:nvSpPr>
        <p:spPr>
          <a:xfrm>
            <a:off x="1610845" y="4893468"/>
            <a:ext cx="4467600" cy="168300"/>
          </a:xfrm>
          <a:prstGeom prst="rect">
            <a:avLst/>
          </a:prstGeom>
          <a:noFill/>
          <a:ln>
            <a:noFill/>
          </a:ln>
        </p:spPr>
        <p:txBody>
          <a:bodyPr anchorCtr="0" anchor="t" bIns="7050" lIns="14125" spcFirstLastPara="1" rIns="14125" wrap="square" tIns="7050">
            <a:spAutoFit/>
          </a:bodyPr>
          <a:lstStyle/>
          <a:p>
            <a:pPr indent="0" lvl="0" marL="0" marR="0" rtl="0" algn="l">
              <a:lnSpc>
                <a:spcPct val="100000"/>
              </a:lnSpc>
              <a:spcBef>
                <a:spcPts val="0"/>
              </a:spcBef>
              <a:spcAft>
                <a:spcPts val="0"/>
              </a:spcAft>
              <a:buClr>
                <a:srgbClr val="3333CC"/>
              </a:buClr>
              <a:buSzPts val="500"/>
              <a:buFont typeface="Arial"/>
              <a:buNone/>
            </a:pPr>
            <a:r>
              <a:rPr b="0" i="0" lang="en" sz="500" u="none" cap="none" strike="noStrike">
                <a:solidFill>
                  <a:schemeClr val="lt2"/>
                </a:solidFill>
                <a:latin typeface="Arial"/>
                <a:ea typeface="Arial"/>
                <a:cs typeface="Arial"/>
                <a:sym typeface="Arial"/>
              </a:rPr>
              <a:t>The material presented in this poster is based upon the work supported by Jean Hannan. We thank Jean Hannan for her  assistance and mentorship that we received throughout the Capstone I project.</a:t>
            </a:r>
            <a:endParaRPr b="0" i="0" sz="300" u="none" cap="none" strike="noStrike">
              <a:solidFill>
                <a:srgbClr val="000000"/>
              </a:solidFill>
              <a:latin typeface="Arial"/>
              <a:ea typeface="Arial"/>
              <a:cs typeface="Arial"/>
              <a:sym typeface="Arial"/>
            </a:endParaRPr>
          </a:p>
        </p:txBody>
      </p:sp>
      <p:sp>
        <p:nvSpPr>
          <p:cNvPr id="72" name="Google Shape;72;p1"/>
          <p:cNvSpPr txBox="1"/>
          <p:nvPr/>
        </p:nvSpPr>
        <p:spPr>
          <a:xfrm>
            <a:off x="1610845" y="4807856"/>
            <a:ext cx="953799" cy="85612"/>
          </a:xfrm>
          <a:prstGeom prst="rect">
            <a:avLst/>
          </a:prstGeom>
          <a:noFill/>
          <a:ln>
            <a:noFill/>
          </a:ln>
        </p:spPr>
        <p:txBody>
          <a:bodyPr anchorCtr="0" anchor="t" bIns="7050" lIns="14125" spcFirstLastPara="1" rIns="14125" wrap="square" tIns="7050">
            <a:spAutoFit/>
          </a:bodyPr>
          <a:lstStyle/>
          <a:p>
            <a:pPr indent="0" lvl="0" marL="0" marR="0" rtl="0" algn="ctr">
              <a:lnSpc>
                <a:spcPct val="100000"/>
              </a:lnSpc>
              <a:spcBef>
                <a:spcPts val="0"/>
              </a:spcBef>
              <a:spcAft>
                <a:spcPts val="0"/>
              </a:spcAft>
              <a:buClr>
                <a:srgbClr val="000000"/>
              </a:buClr>
              <a:buSzPts val="600"/>
              <a:buFont typeface="Arial"/>
              <a:buNone/>
            </a:pPr>
            <a:r>
              <a:rPr b="1" i="0" lang="en" sz="600" u="none" cap="none" strike="noStrike">
                <a:solidFill>
                  <a:srgbClr val="00FFFF"/>
                </a:solidFill>
                <a:latin typeface="Arial"/>
                <a:ea typeface="Arial"/>
                <a:cs typeface="Arial"/>
                <a:sym typeface="Arial"/>
              </a:rPr>
              <a:t>ACKNOWLEDGEMENT</a:t>
            </a:r>
            <a:endParaRPr b="0" i="0" sz="300" u="none" cap="none" strike="noStrike">
              <a:solidFill>
                <a:srgbClr val="000000"/>
              </a:solidFill>
              <a:latin typeface="Arial"/>
              <a:ea typeface="Arial"/>
              <a:cs typeface="Arial"/>
              <a:sym typeface="Arial"/>
            </a:endParaRPr>
          </a:p>
        </p:txBody>
      </p:sp>
      <p:sp>
        <p:nvSpPr>
          <p:cNvPr id="73" name="Google Shape;73;p1"/>
          <p:cNvSpPr txBox="1"/>
          <p:nvPr/>
        </p:nvSpPr>
        <p:spPr>
          <a:xfrm>
            <a:off x="988291" y="1151709"/>
            <a:ext cx="857400" cy="106500"/>
          </a:xfrm>
          <a:prstGeom prst="rect">
            <a:avLst/>
          </a:prstGeom>
          <a:noFill/>
          <a:ln>
            <a:noFill/>
          </a:ln>
        </p:spPr>
        <p:txBody>
          <a:bodyPr anchorCtr="0" anchor="t" bIns="7050" lIns="14125" spcFirstLastPara="1" rIns="14125" wrap="square" tIns="7050">
            <a:spAutoFit/>
          </a:bodyPr>
          <a:lstStyle/>
          <a:p>
            <a:pPr indent="0" lvl="0" marL="0" marR="0" rtl="0" algn="ctr">
              <a:lnSpc>
                <a:spcPct val="100000"/>
              </a:lnSpc>
              <a:spcBef>
                <a:spcPts val="0"/>
              </a:spcBef>
              <a:spcAft>
                <a:spcPts val="0"/>
              </a:spcAft>
              <a:buClr>
                <a:srgbClr val="000000"/>
              </a:buClr>
              <a:buSzPts val="600"/>
              <a:buFont typeface="Arial"/>
              <a:buNone/>
            </a:pPr>
            <a:r>
              <a:rPr b="1" i="0" lang="en" sz="600" u="sng" cap="none" strike="noStrike">
                <a:solidFill>
                  <a:schemeClr val="lt2"/>
                </a:solidFill>
                <a:latin typeface="Arial"/>
                <a:ea typeface="Arial"/>
                <a:cs typeface="Arial"/>
                <a:sym typeface="Arial"/>
              </a:rPr>
              <a:t>PROBLEM</a:t>
            </a:r>
            <a:endParaRPr b="0" i="0" sz="300" u="sng" cap="none" strike="noStrike">
              <a:solidFill>
                <a:srgbClr val="000000"/>
              </a:solidFill>
              <a:latin typeface="Arial"/>
              <a:ea typeface="Arial"/>
              <a:cs typeface="Arial"/>
              <a:sym typeface="Arial"/>
            </a:endParaRPr>
          </a:p>
        </p:txBody>
      </p:sp>
      <p:sp>
        <p:nvSpPr>
          <p:cNvPr id="74" name="Google Shape;74;p1"/>
          <p:cNvSpPr txBox="1"/>
          <p:nvPr/>
        </p:nvSpPr>
        <p:spPr>
          <a:xfrm>
            <a:off x="4112948" y="1151698"/>
            <a:ext cx="857400" cy="106500"/>
          </a:xfrm>
          <a:prstGeom prst="rect">
            <a:avLst/>
          </a:prstGeom>
          <a:noFill/>
          <a:ln>
            <a:noFill/>
          </a:ln>
        </p:spPr>
        <p:txBody>
          <a:bodyPr anchorCtr="0" anchor="t" bIns="7050" lIns="14125" spcFirstLastPara="1" rIns="14125" wrap="square" tIns="7050">
            <a:spAutoFit/>
          </a:bodyPr>
          <a:lstStyle/>
          <a:p>
            <a:pPr indent="0" lvl="0" marL="0" marR="0" rtl="0" algn="ctr">
              <a:lnSpc>
                <a:spcPct val="100000"/>
              </a:lnSpc>
              <a:spcBef>
                <a:spcPts val="0"/>
              </a:spcBef>
              <a:spcAft>
                <a:spcPts val="0"/>
              </a:spcAft>
              <a:buClr>
                <a:srgbClr val="000000"/>
              </a:buClr>
              <a:buSzPts val="600"/>
              <a:buFont typeface="Arial"/>
              <a:buNone/>
            </a:pPr>
            <a:r>
              <a:rPr b="1" i="0" lang="en" sz="600" u="sng" cap="none" strike="noStrike">
                <a:solidFill>
                  <a:schemeClr val="lt2"/>
                </a:solidFill>
                <a:latin typeface="Arial"/>
                <a:ea typeface="Arial"/>
                <a:cs typeface="Arial"/>
                <a:sym typeface="Arial"/>
              </a:rPr>
              <a:t>CURRENT SYSTEM</a:t>
            </a:r>
            <a:endParaRPr b="0" i="0" sz="300" u="sng" cap="none" strike="noStrike">
              <a:solidFill>
                <a:srgbClr val="000000"/>
              </a:solidFill>
              <a:latin typeface="Arial"/>
              <a:ea typeface="Arial"/>
              <a:cs typeface="Arial"/>
              <a:sym typeface="Arial"/>
            </a:endParaRPr>
          </a:p>
        </p:txBody>
      </p:sp>
      <p:sp>
        <p:nvSpPr>
          <p:cNvPr id="75" name="Google Shape;75;p1"/>
          <p:cNvSpPr txBox="1"/>
          <p:nvPr/>
        </p:nvSpPr>
        <p:spPr>
          <a:xfrm>
            <a:off x="988291" y="2161987"/>
            <a:ext cx="857400" cy="106500"/>
          </a:xfrm>
          <a:prstGeom prst="rect">
            <a:avLst/>
          </a:prstGeom>
          <a:noFill/>
          <a:ln>
            <a:noFill/>
          </a:ln>
        </p:spPr>
        <p:txBody>
          <a:bodyPr anchorCtr="0" anchor="t" bIns="7050" lIns="14125" spcFirstLastPara="1" rIns="14125" wrap="square" tIns="7050">
            <a:spAutoFit/>
          </a:bodyPr>
          <a:lstStyle/>
          <a:p>
            <a:pPr indent="0" lvl="0" marL="0" marR="0" rtl="0" algn="ctr">
              <a:lnSpc>
                <a:spcPct val="100000"/>
              </a:lnSpc>
              <a:spcBef>
                <a:spcPts val="0"/>
              </a:spcBef>
              <a:spcAft>
                <a:spcPts val="0"/>
              </a:spcAft>
              <a:buClr>
                <a:srgbClr val="000000"/>
              </a:buClr>
              <a:buSzPts val="600"/>
              <a:buFont typeface="Arial"/>
              <a:buNone/>
            </a:pPr>
            <a:r>
              <a:rPr b="1" i="0" lang="en" sz="600" u="sng" cap="none" strike="noStrike">
                <a:solidFill>
                  <a:schemeClr val="lt2"/>
                </a:solidFill>
                <a:latin typeface="Arial"/>
                <a:ea typeface="Arial"/>
                <a:cs typeface="Arial"/>
                <a:sym typeface="Arial"/>
              </a:rPr>
              <a:t>SYSTEM DESIGN</a:t>
            </a:r>
            <a:endParaRPr b="0" i="0" sz="300" u="sng" cap="none" strike="noStrike">
              <a:solidFill>
                <a:srgbClr val="000000"/>
              </a:solidFill>
              <a:latin typeface="Arial"/>
              <a:ea typeface="Arial"/>
              <a:cs typeface="Arial"/>
              <a:sym typeface="Arial"/>
            </a:endParaRPr>
          </a:p>
        </p:txBody>
      </p:sp>
      <p:sp>
        <p:nvSpPr>
          <p:cNvPr id="76" name="Google Shape;76;p1"/>
          <p:cNvSpPr txBox="1"/>
          <p:nvPr/>
        </p:nvSpPr>
        <p:spPr>
          <a:xfrm>
            <a:off x="4117173" y="1931529"/>
            <a:ext cx="857400" cy="106500"/>
          </a:xfrm>
          <a:prstGeom prst="rect">
            <a:avLst/>
          </a:prstGeom>
          <a:noFill/>
          <a:ln>
            <a:noFill/>
          </a:ln>
        </p:spPr>
        <p:txBody>
          <a:bodyPr anchorCtr="0" anchor="t" bIns="7050" lIns="14125" spcFirstLastPara="1" rIns="14125" wrap="square" tIns="7050">
            <a:spAutoFit/>
          </a:bodyPr>
          <a:lstStyle/>
          <a:p>
            <a:pPr indent="0" lvl="0" marL="0" marR="0" rtl="0" algn="ctr">
              <a:lnSpc>
                <a:spcPct val="100000"/>
              </a:lnSpc>
              <a:spcBef>
                <a:spcPts val="0"/>
              </a:spcBef>
              <a:spcAft>
                <a:spcPts val="0"/>
              </a:spcAft>
              <a:buClr>
                <a:srgbClr val="000000"/>
              </a:buClr>
              <a:buSzPts val="600"/>
              <a:buFont typeface="Arial"/>
              <a:buNone/>
            </a:pPr>
            <a:r>
              <a:rPr b="1" i="0" lang="en" sz="600" u="sng" cap="none" strike="noStrike">
                <a:solidFill>
                  <a:schemeClr val="lt2"/>
                </a:solidFill>
                <a:latin typeface="Arial"/>
                <a:ea typeface="Arial"/>
                <a:cs typeface="Arial"/>
                <a:sym typeface="Arial"/>
              </a:rPr>
              <a:t>OBJECT DESIGN</a:t>
            </a:r>
            <a:endParaRPr b="0" i="0" sz="300" u="sng" cap="none" strike="noStrike">
              <a:solidFill>
                <a:srgbClr val="000000"/>
              </a:solidFill>
              <a:latin typeface="Arial"/>
              <a:ea typeface="Arial"/>
              <a:cs typeface="Arial"/>
              <a:sym typeface="Arial"/>
            </a:endParaRPr>
          </a:p>
        </p:txBody>
      </p:sp>
      <p:sp>
        <p:nvSpPr>
          <p:cNvPr id="77" name="Google Shape;77;p1"/>
          <p:cNvSpPr txBox="1"/>
          <p:nvPr/>
        </p:nvSpPr>
        <p:spPr>
          <a:xfrm>
            <a:off x="7174483" y="2161784"/>
            <a:ext cx="857400" cy="106500"/>
          </a:xfrm>
          <a:prstGeom prst="rect">
            <a:avLst/>
          </a:prstGeom>
          <a:noFill/>
          <a:ln>
            <a:noFill/>
          </a:ln>
        </p:spPr>
        <p:txBody>
          <a:bodyPr anchorCtr="0" anchor="t" bIns="7050" lIns="14125" spcFirstLastPara="1" rIns="14125" wrap="square" tIns="7050">
            <a:spAutoFit/>
          </a:bodyPr>
          <a:lstStyle/>
          <a:p>
            <a:pPr indent="0" lvl="0" marL="0" marR="0" rtl="0" algn="ctr">
              <a:lnSpc>
                <a:spcPct val="100000"/>
              </a:lnSpc>
              <a:spcBef>
                <a:spcPts val="0"/>
              </a:spcBef>
              <a:spcAft>
                <a:spcPts val="0"/>
              </a:spcAft>
              <a:buClr>
                <a:srgbClr val="000000"/>
              </a:buClr>
              <a:buSzPts val="600"/>
              <a:buFont typeface="Arial"/>
              <a:buNone/>
            </a:pPr>
            <a:r>
              <a:rPr b="1" i="0" lang="en" sz="600" u="sng" cap="none" strike="noStrike">
                <a:solidFill>
                  <a:schemeClr val="lt2"/>
                </a:solidFill>
                <a:latin typeface="Arial"/>
                <a:ea typeface="Arial"/>
                <a:cs typeface="Arial"/>
                <a:sym typeface="Arial"/>
              </a:rPr>
              <a:t>IMPLEMENTATION</a:t>
            </a:r>
            <a:endParaRPr b="0" i="0" sz="600" u="sng" cap="none" strike="noStrike">
              <a:solidFill>
                <a:srgbClr val="000000"/>
              </a:solidFill>
              <a:latin typeface="Arial"/>
              <a:ea typeface="Arial"/>
              <a:cs typeface="Arial"/>
              <a:sym typeface="Arial"/>
            </a:endParaRPr>
          </a:p>
        </p:txBody>
      </p:sp>
      <p:sp>
        <p:nvSpPr>
          <p:cNvPr id="78" name="Google Shape;78;p1"/>
          <p:cNvSpPr txBox="1"/>
          <p:nvPr/>
        </p:nvSpPr>
        <p:spPr>
          <a:xfrm>
            <a:off x="988291" y="3166433"/>
            <a:ext cx="857400" cy="106500"/>
          </a:xfrm>
          <a:prstGeom prst="rect">
            <a:avLst/>
          </a:prstGeom>
          <a:noFill/>
          <a:ln>
            <a:noFill/>
          </a:ln>
        </p:spPr>
        <p:txBody>
          <a:bodyPr anchorCtr="0" anchor="t" bIns="7050" lIns="14125" spcFirstLastPara="1" rIns="14125" wrap="square" tIns="7050">
            <a:spAutoFit/>
          </a:bodyPr>
          <a:lstStyle/>
          <a:p>
            <a:pPr indent="0" lvl="0" marL="0" marR="0" rtl="0" algn="ctr">
              <a:lnSpc>
                <a:spcPct val="100000"/>
              </a:lnSpc>
              <a:spcBef>
                <a:spcPts val="0"/>
              </a:spcBef>
              <a:spcAft>
                <a:spcPts val="0"/>
              </a:spcAft>
              <a:buClr>
                <a:srgbClr val="000000"/>
              </a:buClr>
              <a:buSzPts val="600"/>
              <a:buFont typeface="Arial"/>
              <a:buNone/>
            </a:pPr>
            <a:r>
              <a:rPr b="1" i="0" lang="en" sz="600" u="sng" cap="none" strike="noStrike">
                <a:solidFill>
                  <a:schemeClr val="lt2"/>
                </a:solidFill>
                <a:latin typeface="Arial"/>
                <a:ea typeface="Arial"/>
                <a:cs typeface="Arial"/>
                <a:sym typeface="Arial"/>
              </a:rPr>
              <a:t>VERIFICATION</a:t>
            </a:r>
            <a:endParaRPr b="0" i="0" sz="300" u="sng" cap="none" strike="noStrike">
              <a:solidFill>
                <a:srgbClr val="000000"/>
              </a:solidFill>
              <a:latin typeface="Arial"/>
              <a:ea typeface="Arial"/>
              <a:cs typeface="Arial"/>
              <a:sym typeface="Arial"/>
            </a:endParaRPr>
          </a:p>
        </p:txBody>
      </p:sp>
      <p:sp>
        <p:nvSpPr>
          <p:cNvPr id="79" name="Google Shape;79;p1"/>
          <p:cNvSpPr txBox="1"/>
          <p:nvPr/>
        </p:nvSpPr>
        <p:spPr>
          <a:xfrm>
            <a:off x="4112938" y="3417963"/>
            <a:ext cx="857400" cy="106500"/>
          </a:xfrm>
          <a:prstGeom prst="rect">
            <a:avLst/>
          </a:prstGeom>
          <a:noFill/>
          <a:ln>
            <a:noFill/>
          </a:ln>
        </p:spPr>
        <p:txBody>
          <a:bodyPr anchorCtr="0" anchor="t" bIns="7050" lIns="14125" spcFirstLastPara="1" rIns="14125" wrap="square" tIns="7050">
            <a:spAutoFit/>
          </a:bodyPr>
          <a:lstStyle/>
          <a:p>
            <a:pPr indent="0" lvl="0" marL="0" marR="0" rtl="0" algn="ctr">
              <a:lnSpc>
                <a:spcPct val="100000"/>
              </a:lnSpc>
              <a:spcBef>
                <a:spcPts val="0"/>
              </a:spcBef>
              <a:spcAft>
                <a:spcPts val="0"/>
              </a:spcAft>
              <a:buClr>
                <a:srgbClr val="000000"/>
              </a:buClr>
              <a:buSzPts val="600"/>
              <a:buFont typeface="Arial"/>
              <a:buNone/>
            </a:pPr>
            <a:r>
              <a:rPr b="1" i="0" lang="en" sz="600" u="sng" cap="none" strike="noStrike">
                <a:solidFill>
                  <a:schemeClr val="lt2"/>
                </a:solidFill>
                <a:latin typeface="Arial"/>
                <a:ea typeface="Arial"/>
                <a:cs typeface="Arial"/>
                <a:sym typeface="Arial"/>
              </a:rPr>
              <a:t>SUMMARY</a:t>
            </a:r>
            <a:endParaRPr b="0" i="0" sz="300" u="sng" cap="none" strike="noStrike">
              <a:solidFill>
                <a:srgbClr val="000000"/>
              </a:solidFill>
              <a:latin typeface="Arial"/>
              <a:ea typeface="Arial"/>
              <a:cs typeface="Arial"/>
              <a:sym typeface="Arial"/>
            </a:endParaRPr>
          </a:p>
        </p:txBody>
      </p:sp>
      <p:sp>
        <p:nvSpPr>
          <p:cNvPr id="80" name="Google Shape;80;p1"/>
          <p:cNvSpPr txBox="1"/>
          <p:nvPr/>
        </p:nvSpPr>
        <p:spPr>
          <a:xfrm>
            <a:off x="7174471" y="3166428"/>
            <a:ext cx="857400" cy="106500"/>
          </a:xfrm>
          <a:prstGeom prst="rect">
            <a:avLst/>
          </a:prstGeom>
          <a:noFill/>
          <a:ln>
            <a:noFill/>
          </a:ln>
        </p:spPr>
        <p:txBody>
          <a:bodyPr anchorCtr="0" anchor="t" bIns="7050" lIns="14125" spcFirstLastPara="1" rIns="14125" wrap="square" tIns="7050">
            <a:spAutoFit/>
          </a:bodyPr>
          <a:lstStyle/>
          <a:p>
            <a:pPr indent="0" lvl="0" marL="0" marR="0" rtl="0" algn="ctr">
              <a:lnSpc>
                <a:spcPct val="100000"/>
              </a:lnSpc>
              <a:spcBef>
                <a:spcPts val="0"/>
              </a:spcBef>
              <a:spcAft>
                <a:spcPts val="0"/>
              </a:spcAft>
              <a:buClr>
                <a:srgbClr val="000000"/>
              </a:buClr>
              <a:buSzPts val="600"/>
              <a:buFont typeface="Arial"/>
              <a:buNone/>
            </a:pPr>
            <a:r>
              <a:rPr b="1" i="0" lang="en" sz="600" u="sng" cap="none" strike="noStrike">
                <a:solidFill>
                  <a:schemeClr val="lt2"/>
                </a:solidFill>
                <a:latin typeface="Arial"/>
                <a:ea typeface="Arial"/>
                <a:cs typeface="Arial"/>
                <a:sym typeface="Arial"/>
              </a:rPr>
              <a:t>SCREENSHOTS</a:t>
            </a:r>
            <a:endParaRPr b="1" i="0" sz="300" u="sng" cap="none" strike="noStrike">
              <a:solidFill>
                <a:srgbClr val="000000"/>
              </a:solidFill>
              <a:latin typeface="Arial"/>
              <a:ea typeface="Arial"/>
              <a:cs typeface="Arial"/>
              <a:sym typeface="Arial"/>
            </a:endParaRPr>
          </a:p>
        </p:txBody>
      </p:sp>
      <p:pic>
        <p:nvPicPr>
          <p:cNvPr id="81" name="Google Shape;81;p1"/>
          <p:cNvPicPr preferRelativeResize="0"/>
          <p:nvPr/>
        </p:nvPicPr>
        <p:blipFill rotWithShape="1">
          <a:blip r:embed="rId4">
            <a:alphaModFix/>
          </a:blip>
          <a:srcRect b="0" l="0" r="0" t="0"/>
          <a:stretch/>
        </p:blipFill>
        <p:spPr>
          <a:xfrm>
            <a:off x="336292" y="161465"/>
            <a:ext cx="1228316" cy="236930"/>
          </a:xfrm>
          <a:prstGeom prst="rect">
            <a:avLst/>
          </a:prstGeom>
          <a:noFill/>
          <a:ln>
            <a:noFill/>
          </a:ln>
        </p:spPr>
      </p:pic>
      <p:pic>
        <p:nvPicPr>
          <p:cNvPr id="82" name="Google Shape;82;p1"/>
          <p:cNvPicPr preferRelativeResize="0"/>
          <p:nvPr/>
        </p:nvPicPr>
        <p:blipFill rotWithShape="1">
          <a:blip r:embed="rId5">
            <a:alphaModFix/>
          </a:blip>
          <a:srcRect b="0" l="0" r="0" t="0"/>
          <a:stretch/>
        </p:blipFill>
        <p:spPr>
          <a:xfrm>
            <a:off x="7318267" y="161465"/>
            <a:ext cx="1599274" cy="236930"/>
          </a:xfrm>
          <a:prstGeom prst="rect">
            <a:avLst/>
          </a:prstGeom>
          <a:noFill/>
          <a:ln>
            <a:noFill/>
          </a:ln>
        </p:spPr>
      </p:pic>
      <p:pic>
        <p:nvPicPr>
          <p:cNvPr id="83" name="Google Shape;83;p1"/>
          <p:cNvPicPr preferRelativeResize="0"/>
          <p:nvPr/>
        </p:nvPicPr>
        <p:blipFill rotWithShape="1">
          <a:blip r:embed="rId6">
            <a:alphaModFix/>
          </a:blip>
          <a:srcRect b="0" l="0" r="0" t="0"/>
          <a:stretch/>
        </p:blipFill>
        <p:spPr>
          <a:xfrm>
            <a:off x="6383824" y="2278320"/>
            <a:ext cx="547056" cy="336648"/>
          </a:xfrm>
          <a:prstGeom prst="rect">
            <a:avLst/>
          </a:prstGeom>
          <a:noFill/>
          <a:ln>
            <a:noFill/>
          </a:ln>
        </p:spPr>
      </p:pic>
      <p:pic>
        <p:nvPicPr>
          <p:cNvPr id="84" name="Google Shape;84;p1"/>
          <p:cNvPicPr preferRelativeResize="0"/>
          <p:nvPr/>
        </p:nvPicPr>
        <p:blipFill rotWithShape="1">
          <a:blip r:embed="rId7">
            <a:alphaModFix/>
          </a:blip>
          <a:srcRect b="0" l="0" r="0" t="0"/>
          <a:stretch/>
        </p:blipFill>
        <p:spPr>
          <a:xfrm>
            <a:off x="7741204" y="2664295"/>
            <a:ext cx="336648" cy="336648"/>
          </a:xfrm>
          <a:prstGeom prst="rect">
            <a:avLst/>
          </a:prstGeom>
          <a:noFill/>
          <a:ln>
            <a:noFill/>
          </a:ln>
        </p:spPr>
      </p:pic>
      <p:pic>
        <p:nvPicPr>
          <p:cNvPr id="85" name="Google Shape;85;p1"/>
          <p:cNvPicPr preferRelativeResize="0"/>
          <p:nvPr/>
        </p:nvPicPr>
        <p:blipFill rotWithShape="1">
          <a:blip r:embed="rId8">
            <a:alphaModFix/>
          </a:blip>
          <a:srcRect b="0" l="0" r="0" t="0"/>
          <a:stretch/>
        </p:blipFill>
        <p:spPr>
          <a:xfrm>
            <a:off x="6357213" y="2705150"/>
            <a:ext cx="336644" cy="336644"/>
          </a:xfrm>
          <a:prstGeom prst="rect">
            <a:avLst/>
          </a:prstGeom>
          <a:noFill/>
          <a:ln>
            <a:noFill/>
          </a:ln>
        </p:spPr>
      </p:pic>
      <p:pic>
        <p:nvPicPr>
          <p:cNvPr id="86" name="Google Shape;86;p1"/>
          <p:cNvPicPr preferRelativeResize="0"/>
          <p:nvPr/>
        </p:nvPicPr>
        <p:blipFill rotWithShape="1">
          <a:blip r:embed="rId9">
            <a:alphaModFix/>
          </a:blip>
          <a:srcRect b="0" l="0" r="0" t="0"/>
          <a:stretch/>
        </p:blipFill>
        <p:spPr>
          <a:xfrm>
            <a:off x="7012891" y="2820317"/>
            <a:ext cx="409278" cy="272356"/>
          </a:xfrm>
          <a:prstGeom prst="rect">
            <a:avLst/>
          </a:prstGeom>
          <a:noFill/>
          <a:ln>
            <a:noFill/>
          </a:ln>
        </p:spPr>
      </p:pic>
      <p:pic>
        <p:nvPicPr>
          <p:cNvPr id="87" name="Google Shape;87;p1"/>
          <p:cNvPicPr preferRelativeResize="0"/>
          <p:nvPr/>
        </p:nvPicPr>
        <p:blipFill rotWithShape="1">
          <a:blip r:embed="rId10">
            <a:alphaModFix/>
          </a:blip>
          <a:srcRect b="0" l="0" r="0" t="0"/>
          <a:stretch/>
        </p:blipFill>
        <p:spPr>
          <a:xfrm>
            <a:off x="8310858" y="2883233"/>
            <a:ext cx="409278" cy="272356"/>
          </a:xfrm>
          <a:prstGeom prst="rect">
            <a:avLst/>
          </a:prstGeom>
          <a:noFill/>
          <a:ln>
            <a:noFill/>
          </a:ln>
        </p:spPr>
      </p:pic>
      <p:pic>
        <p:nvPicPr>
          <p:cNvPr id="88" name="Google Shape;88;p1"/>
          <p:cNvPicPr preferRelativeResize="0"/>
          <p:nvPr/>
        </p:nvPicPr>
        <p:blipFill rotWithShape="1">
          <a:blip r:embed="rId11">
            <a:alphaModFix/>
          </a:blip>
          <a:srcRect b="0" l="0" r="0" t="0"/>
          <a:stretch/>
        </p:blipFill>
        <p:spPr>
          <a:xfrm>
            <a:off x="8181244" y="2302286"/>
            <a:ext cx="385465" cy="288727"/>
          </a:xfrm>
          <a:prstGeom prst="rect">
            <a:avLst/>
          </a:prstGeom>
          <a:noFill/>
          <a:ln>
            <a:noFill/>
          </a:ln>
        </p:spPr>
      </p:pic>
      <p:pic>
        <p:nvPicPr>
          <p:cNvPr id="89" name="Google Shape;89;p1"/>
          <p:cNvPicPr preferRelativeResize="0"/>
          <p:nvPr/>
        </p:nvPicPr>
        <p:blipFill rotWithShape="1">
          <a:blip r:embed="rId12">
            <a:alphaModFix/>
          </a:blip>
          <a:srcRect b="0" l="0" r="0" t="0"/>
          <a:stretch/>
        </p:blipFill>
        <p:spPr>
          <a:xfrm>
            <a:off x="7089828" y="2413593"/>
            <a:ext cx="547054" cy="306351"/>
          </a:xfrm>
          <a:prstGeom prst="rect">
            <a:avLst/>
          </a:prstGeom>
          <a:noFill/>
          <a:ln>
            <a:noFill/>
          </a:ln>
        </p:spPr>
      </p:pic>
      <p:sp>
        <p:nvSpPr>
          <p:cNvPr id="90" name="Google Shape;90;p1"/>
          <p:cNvSpPr txBox="1"/>
          <p:nvPr/>
        </p:nvSpPr>
        <p:spPr>
          <a:xfrm>
            <a:off x="336267" y="1315286"/>
            <a:ext cx="2283000" cy="789600"/>
          </a:xfrm>
          <a:prstGeom prst="rect">
            <a:avLst/>
          </a:prstGeom>
          <a:noFill/>
          <a:ln>
            <a:noFill/>
          </a:ln>
        </p:spPr>
        <p:txBody>
          <a:bodyPr anchorCtr="0" anchor="t" bIns="17450" lIns="17450" spcFirstLastPara="1" rIns="17450" wrap="square" tIns="17450">
            <a:spAutoFit/>
          </a:bodyPr>
          <a:lstStyle/>
          <a:p>
            <a:pPr indent="0" lvl="0" marL="0" marR="0" rtl="0" algn="ctr">
              <a:lnSpc>
                <a:spcPct val="100000"/>
              </a:lnSpc>
              <a:spcBef>
                <a:spcPts val="0"/>
              </a:spcBef>
              <a:spcAft>
                <a:spcPts val="0"/>
              </a:spcAft>
              <a:buClr>
                <a:srgbClr val="000000"/>
              </a:buClr>
              <a:buSzPts val="700"/>
              <a:buFont typeface="Arial"/>
              <a:buNone/>
            </a:pPr>
            <a:r>
              <a:rPr b="1" i="0" lang="en" sz="700" u="none" cap="none" strike="noStrike">
                <a:solidFill>
                  <a:schemeClr val="lt1"/>
                </a:solidFill>
                <a:latin typeface="Arial"/>
                <a:ea typeface="Arial"/>
                <a:cs typeface="Arial"/>
                <a:sym typeface="Arial"/>
              </a:rPr>
              <a:t>There aren’t enough resources available to new mothers and their infants that encourage a happy, healthy, and successful lifestyle during the formative period of the infant’s life. Without these resources, mothers have a difficult time looking for and getting the help they need to properly care for their infants, keep track of immunization records, etc.</a:t>
            </a:r>
            <a:endParaRPr b="1" i="0" sz="700" u="none" cap="none" strike="noStrike">
              <a:solidFill>
                <a:schemeClr val="lt1"/>
              </a:solidFill>
              <a:latin typeface="Arial"/>
              <a:ea typeface="Arial"/>
              <a:cs typeface="Arial"/>
              <a:sym typeface="Arial"/>
            </a:endParaRPr>
          </a:p>
        </p:txBody>
      </p:sp>
      <p:sp>
        <p:nvSpPr>
          <p:cNvPr id="91" name="Google Shape;91;p1"/>
          <p:cNvSpPr txBox="1"/>
          <p:nvPr/>
        </p:nvSpPr>
        <p:spPr>
          <a:xfrm>
            <a:off x="3511926" y="1287867"/>
            <a:ext cx="2132400" cy="573900"/>
          </a:xfrm>
          <a:prstGeom prst="rect">
            <a:avLst/>
          </a:prstGeom>
          <a:noFill/>
          <a:ln>
            <a:noFill/>
          </a:ln>
        </p:spPr>
        <p:txBody>
          <a:bodyPr anchorCtr="0" anchor="t" bIns="17450" lIns="17450" spcFirstLastPara="1" rIns="17450" wrap="square" tIns="17450">
            <a:spAutoFit/>
          </a:bodyPr>
          <a:lstStyle/>
          <a:p>
            <a:pPr indent="0" lvl="0" marL="0" marR="0" rtl="0" algn="ctr">
              <a:lnSpc>
                <a:spcPct val="100000"/>
              </a:lnSpc>
              <a:spcBef>
                <a:spcPts val="0"/>
              </a:spcBef>
              <a:spcAft>
                <a:spcPts val="0"/>
              </a:spcAft>
              <a:buClr>
                <a:srgbClr val="000000"/>
              </a:buClr>
              <a:buSzPts val="700"/>
              <a:buFont typeface="Arial"/>
              <a:buNone/>
            </a:pPr>
            <a:r>
              <a:rPr b="1" i="0" lang="en" sz="700" u="none" cap="none" strike="noStrike">
                <a:solidFill>
                  <a:schemeClr val="lt1"/>
                </a:solidFill>
                <a:latin typeface="Arial"/>
                <a:ea typeface="Arial"/>
                <a:cs typeface="Arial"/>
                <a:sym typeface="Arial"/>
              </a:rPr>
              <a:t>Keeping Moms &amp; Infants Healthy, or NuMom for short, is a smartphone-based app designed for low-income minority mothers. Its main purpose is to provide early and continued access to health care for prenatal and postnatal mothers.</a:t>
            </a:r>
            <a:endParaRPr b="1" i="0" sz="700" u="none" cap="none" strike="noStrike">
              <a:solidFill>
                <a:schemeClr val="lt1"/>
              </a:solidFill>
              <a:latin typeface="Arial"/>
              <a:ea typeface="Arial"/>
              <a:cs typeface="Arial"/>
              <a:sym typeface="Arial"/>
            </a:endParaRPr>
          </a:p>
        </p:txBody>
      </p:sp>
      <p:sp>
        <p:nvSpPr>
          <p:cNvPr id="92" name="Google Shape;92;p1"/>
          <p:cNvSpPr txBox="1"/>
          <p:nvPr/>
        </p:nvSpPr>
        <p:spPr>
          <a:xfrm>
            <a:off x="3100294" y="3575849"/>
            <a:ext cx="2839500" cy="886500"/>
          </a:xfrm>
          <a:prstGeom prst="rect">
            <a:avLst/>
          </a:prstGeom>
          <a:noFill/>
          <a:ln>
            <a:noFill/>
          </a:ln>
        </p:spPr>
        <p:txBody>
          <a:bodyPr anchorCtr="0" anchor="t" bIns="17450" lIns="17450" spcFirstLastPara="1" rIns="17450" wrap="square" tIns="17450">
            <a:spAutoFit/>
          </a:bodyPr>
          <a:lstStyle/>
          <a:p>
            <a:pPr indent="0" lvl="0" marL="0" marR="0" rtl="0" algn="ctr">
              <a:lnSpc>
                <a:spcPct val="115000"/>
              </a:lnSpc>
              <a:spcBef>
                <a:spcPts val="0"/>
              </a:spcBef>
              <a:spcAft>
                <a:spcPts val="0"/>
              </a:spcAft>
              <a:buClr>
                <a:schemeClr val="dk1"/>
              </a:buClr>
              <a:buSzPts val="200"/>
              <a:buFont typeface="Arial"/>
              <a:buNone/>
            </a:pPr>
            <a:r>
              <a:rPr b="1" i="0" lang="en" sz="700" u="none" cap="none" strike="noStrike">
                <a:solidFill>
                  <a:schemeClr val="lt1"/>
                </a:solidFill>
                <a:latin typeface="Arial"/>
                <a:ea typeface="Arial"/>
                <a:cs typeface="Arial"/>
                <a:sym typeface="Arial"/>
              </a:rPr>
              <a:t>NuMom (Keeping Moms and Babies Healthy), an app that provides support in 3 different languages ​​(English, Spanish &amp; Creole), designed for low-income minority mothers, was updated to the newest versions required by the application. Many bugs that appeared due to updates were fixed. The smartphone-based maternal / infant healthcare application is functional after all updates and changes required by the product owner.</a:t>
            </a:r>
            <a:endParaRPr b="1" i="0" sz="700" u="none" cap="none" strike="noStrike">
              <a:solidFill>
                <a:schemeClr val="lt1"/>
              </a:solidFill>
              <a:latin typeface="Arial"/>
              <a:ea typeface="Arial"/>
              <a:cs typeface="Arial"/>
              <a:sym typeface="Arial"/>
            </a:endParaRPr>
          </a:p>
        </p:txBody>
      </p:sp>
      <p:sp>
        <p:nvSpPr>
          <p:cNvPr id="93" name="Google Shape;93;p1"/>
          <p:cNvSpPr txBox="1"/>
          <p:nvPr/>
        </p:nvSpPr>
        <p:spPr>
          <a:xfrm>
            <a:off x="336292" y="2303070"/>
            <a:ext cx="2283000" cy="789600"/>
          </a:xfrm>
          <a:prstGeom prst="rect">
            <a:avLst/>
          </a:prstGeom>
          <a:noFill/>
          <a:ln>
            <a:noFill/>
          </a:ln>
        </p:spPr>
        <p:txBody>
          <a:bodyPr anchorCtr="0" anchor="t" bIns="17450" lIns="17450" spcFirstLastPara="1" rIns="17450" wrap="square" tIns="17450">
            <a:spAutoFit/>
          </a:bodyPr>
          <a:lstStyle/>
          <a:p>
            <a:pPr indent="0" lvl="0" marL="0" marR="0" rtl="0" algn="ctr">
              <a:lnSpc>
                <a:spcPct val="100000"/>
              </a:lnSpc>
              <a:spcBef>
                <a:spcPts val="0"/>
              </a:spcBef>
              <a:spcAft>
                <a:spcPts val="0"/>
              </a:spcAft>
              <a:buClr>
                <a:srgbClr val="000000"/>
              </a:buClr>
              <a:buSzPts val="700"/>
              <a:buFont typeface="Arial"/>
              <a:buNone/>
            </a:pPr>
            <a:r>
              <a:rPr b="1" i="0" lang="en" sz="700" u="none" cap="none" strike="noStrike">
                <a:solidFill>
                  <a:schemeClr val="lt1"/>
                </a:solidFill>
                <a:latin typeface="Arial"/>
                <a:ea typeface="Arial"/>
                <a:cs typeface="Arial"/>
                <a:sym typeface="Arial"/>
              </a:rPr>
              <a:t>The user interface of Keeping Moms &amp; Infants Healthy is designed to be user friendly and as informative as possible. The application uses Firebase database servers to save all user credentials and personal information. The application itself is developed using HTML, CSS, and Javascript.</a:t>
            </a:r>
            <a:endParaRPr b="1" i="0" sz="700" u="none" cap="none" strike="noStrike">
              <a:solidFill>
                <a:schemeClr val="lt1"/>
              </a:solidFill>
              <a:latin typeface="Arial"/>
              <a:ea typeface="Arial"/>
              <a:cs typeface="Arial"/>
              <a:sym typeface="Arial"/>
            </a:endParaRPr>
          </a:p>
        </p:txBody>
      </p:sp>
      <p:pic>
        <p:nvPicPr>
          <p:cNvPr id="94" name="Google Shape;94;p1"/>
          <p:cNvPicPr preferRelativeResize="0"/>
          <p:nvPr/>
        </p:nvPicPr>
        <p:blipFill rotWithShape="1">
          <a:blip r:embed="rId13">
            <a:alphaModFix/>
          </a:blip>
          <a:srcRect b="0" l="0" r="0" t="0"/>
          <a:stretch/>
        </p:blipFill>
        <p:spPr>
          <a:xfrm>
            <a:off x="6354964" y="3553252"/>
            <a:ext cx="409278" cy="909112"/>
          </a:xfrm>
          <a:prstGeom prst="rect">
            <a:avLst/>
          </a:prstGeom>
          <a:noFill/>
          <a:ln>
            <a:noFill/>
          </a:ln>
        </p:spPr>
      </p:pic>
      <p:pic>
        <p:nvPicPr>
          <p:cNvPr id="95" name="Google Shape;95;p1"/>
          <p:cNvPicPr preferRelativeResize="0"/>
          <p:nvPr/>
        </p:nvPicPr>
        <p:blipFill rotWithShape="1">
          <a:blip r:embed="rId14">
            <a:alphaModFix/>
          </a:blip>
          <a:srcRect b="0" l="0" r="0" t="0"/>
          <a:stretch/>
        </p:blipFill>
        <p:spPr>
          <a:xfrm>
            <a:off x="7063471" y="3553255"/>
            <a:ext cx="409278" cy="909107"/>
          </a:xfrm>
          <a:prstGeom prst="rect">
            <a:avLst/>
          </a:prstGeom>
          <a:noFill/>
          <a:ln>
            <a:noFill/>
          </a:ln>
        </p:spPr>
      </p:pic>
      <p:pic>
        <p:nvPicPr>
          <p:cNvPr id="96" name="Google Shape;96;p1"/>
          <p:cNvPicPr preferRelativeResize="0"/>
          <p:nvPr/>
        </p:nvPicPr>
        <p:blipFill rotWithShape="1">
          <a:blip r:embed="rId15">
            <a:alphaModFix/>
          </a:blip>
          <a:srcRect b="0" l="0" r="0" t="0"/>
          <a:stretch/>
        </p:blipFill>
        <p:spPr>
          <a:xfrm>
            <a:off x="7771979" y="3553252"/>
            <a:ext cx="409278" cy="909107"/>
          </a:xfrm>
          <a:prstGeom prst="rect">
            <a:avLst/>
          </a:prstGeom>
          <a:noFill/>
          <a:ln>
            <a:noFill/>
          </a:ln>
        </p:spPr>
      </p:pic>
      <p:pic>
        <p:nvPicPr>
          <p:cNvPr id="97" name="Google Shape;97;p1"/>
          <p:cNvPicPr preferRelativeResize="0"/>
          <p:nvPr/>
        </p:nvPicPr>
        <p:blipFill rotWithShape="1">
          <a:blip r:embed="rId16">
            <a:alphaModFix/>
          </a:blip>
          <a:srcRect b="0" l="0" r="0" t="0"/>
          <a:stretch/>
        </p:blipFill>
        <p:spPr>
          <a:xfrm>
            <a:off x="8425500" y="3568900"/>
            <a:ext cx="399099" cy="886502"/>
          </a:xfrm>
          <a:prstGeom prst="rect">
            <a:avLst/>
          </a:prstGeom>
          <a:noFill/>
          <a:ln>
            <a:noFill/>
          </a:ln>
        </p:spPr>
      </p:pic>
      <p:sp>
        <p:nvSpPr>
          <p:cNvPr id="98" name="Google Shape;98;p1"/>
          <p:cNvSpPr txBox="1"/>
          <p:nvPr/>
        </p:nvSpPr>
        <p:spPr>
          <a:xfrm>
            <a:off x="336292" y="3349642"/>
            <a:ext cx="2283000" cy="1005000"/>
          </a:xfrm>
          <a:prstGeom prst="rect">
            <a:avLst/>
          </a:prstGeom>
          <a:noFill/>
          <a:ln>
            <a:noFill/>
          </a:ln>
        </p:spPr>
        <p:txBody>
          <a:bodyPr anchorCtr="0" anchor="t" bIns="17450" lIns="17450" spcFirstLastPara="1" rIns="17450" wrap="square" tIns="17450">
            <a:spAutoFit/>
          </a:bodyPr>
          <a:lstStyle/>
          <a:p>
            <a:pPr indent="0" lvl="0" marL="0" marR="0" rtl="0" algn="ctr">
              <a:lnSpc>
                <a:spcPct val="100000"/>
              </a:lnSpc>
              <a:spcBef>
                <a:spcPts val="0"/>
              </a:spcBef>
              <a:spcAft>
                <a:spcPts val="0"/>
              </a:spcAft>
              <a:buClr>
                <a:srgbClr val="000000"/>
              </a:buClr>
              <a:buSzPts val="700"/>
              <a:buFont typeface="Arial"/>
              <a:buNone/>
            </a:pPr>
            <a:r>
              <a:rPr b="1" i="0" lang="en" sz="700" u="none" cap="none" strike="noStrike">
                <a:solidFill>
                  <a:schemeClr val="lt1"/>
                </a:solidFill>
                <a:latin typeface="Arial"/>
                <a:ea typeface="Arial"/>
                <a:cs typeface="Arial"/>
                <a:sym typeface="Arial"/>
              </a:rPr>
              <a:t>For the verification of the work done on the app this Spring 2022 semester, we tested using Expo. The Expo localhost on the computer ran the server using a tunnel, and the Expo Go app was used on smartphones to run the app on the hardware we plan to use for the final product. We used multiple branches on GitHub for production and development, and pull requests for merging to development when issues were solved and tested.</a:t>
            </a:r>
            <a:endParaRPr b="1" i="0" sz="700" u="none" cap="none" strike="noStrike">
              <a:solidFill>
                <a:schemeClr val="lt1"/>
              </a:solidFill>
              <a:latin typeface="Arial"/>
              <a:ea typeface="Arial"/>
              <a:cs typeface="Arial"/>
              <a:sym typeface="Arial"/>
            </a:endParaRPr>
          </a:p>
        </p:txBody>
      </p:sp>
      <p:sp>
        <p:nvSpPr>
          <p:cNvPr id="99" name="Google Shape;99;p1"/>
          <p:cNvSpPr txBox="1"/>
          <p:nvPr/>
        </p:nvSpPr>
        <p:spPr>
          <a:xfrm>
            <a:off x="7109971" y="1145521"/>
            <a:ext cx="857400" cy="106500"/>
          </a:xfrm>
          <a:prstGeom prst="rect">
            <a:avLst/>
          </a:prstGeom>
          <a:noFill/>
          <a:ln>
            <a:noFill/>
          </a:ln>
        </p:spPr>
        <p:txBody>
          <a:bodyPr anchorCtr="0" anchor="t" bIns="7050" lIns="14125" spcFirstLastPara="1" rIns="14125" wrap="square" tIns="7050">
            <a:spAutoFit/>
          </a:bodyPr>
          <a:lstStyle/>
          <a:p>
            <a:pPr indent="0" lvl="0" marL="0" marR="0" rtl="0" algn="ctr">
              <a:lnSpc>
                <a:spcPct val="100000"/>
              </a:lnSpc>
              <a:spcBef>
                <a:spcPts val="0"/>
              </a:spcBef>
              <a:spcAft>
                <a:spcPts val="0"/>
              </a:spcAft>
              <a:buClr>
                <a:srgbClr val="000000"/>
              </a:buClr>
              <a:buSzPts val="600"/>
              <a:buFont typeface="Arial"/>
              <a:buNone/>
            </a:pPr>
            <a:r>
              <a:rPr b="1" i="0" lang="en" sz="600" u="sng" cap="none" strike="noStrike">
                <a:solidFill>
                  <a:schemeClr val="lt2"/>
                </a:solidFill>
                <a:latin typeface="Arial"/>
                <a:ea typeface="Arial"/>
                <a:cs typeface="Arial"/>
                <a:sym typeface="Arial"/>
              </a:rPr>
              <a:t>REQUIREMENTS</a:t>
            </a:r>
            <a:endParaRPr b="0" i="0" sz="600" u="sng" cap="none" strike="noStrike">
              <a:solidFill>
                <a:srgbClr val="000000"/>
              </a:solidFill>
              <a:latin typeface="Arial"/>
              <a:ea typeface="Arial"/>
              <a:cs typeface="Arial"/>
              <a:sym typeface="Arial"/>
            </a:endParaRPr>
          </a:p>
        </p:txBody>
      </p:sp>
      <p:sp>
        <p:nvSpPr>
          <p:cNvPr id="100" name="Google Shape;100;p1"/>
          <p:cNvSpPr txBox="1"/>
          <p:nvPr/>
        </p:nvSpPr>
        <p:spPr>
          <a:xfrm>
            <a:off x="6472464" y="1273705"/>
            <a:ext cx="2132400" cy="866400"/>
          </a:xfrm>
          <a:prstGeom prst="rect">
            <a:avLst/>
          </a:prstGeom>
          <a:noFill/>
          <a:ln>
            <a:noFill/>
          </a:ln>
        </p:spPr>
        <p:txBody>
          <a:bodyPr anchorCtr="0" anchor="t" bIns="17450" lIns="17450" spcFirstLastPara="1" rIns="17450" wrap="square" tIns="17450">
            <a:spAutoFit/>
          </a:bodyPr>
          <a:lstStyle/>
          <a:p>
            <a:pPr indent="0" lvl="0" marL="0" marR="0" rtl="0" algn="ctr">
              <a:lnSpc>
                <a:spcPct val="100000"/>
              </a:lnSpc>
              <a:spcBef>
                <a:spcPts val="0"/>
              </a:spcBef>
              <a:spcAft>
                <a:spcPts val="0"/>
              </a:spcAft>
              <a:buClr>
                <a:srgbClr val="000000"/>
              </a:buClr>
              <a:buSzPts val="700"/>
              <a:buFont typeface="Arial"/>
              <a:buNone/>
            </a:pPr>
            <a:r>
              <a:rPr b="1" i="0" lang="en" sz="600" u="none" cap="none" strike="noStrike">
                <a:solidFill>
                  <a:schemeClr val="lt1"/>
                </a:solidFill>
                <a:latin typeface="Arial"/>
                <a:ea typeface="Arial"/>
                <a:cs typeface="Arial"/>
                <a:sym typeface="Arial"/>
              </a:rPr>
              <a:t>While working on NuMom this semester, we ran the app locally using Expo and node.js to find, test, and fix issues. We collaborated on our GitHub page, posted new issues when we found them and distributed the workload to fix them as necessary. This semester, we worked on fixing many issues within the app, including visual bugs and formatting problems. We also focused on reviewing pull requests for issues and ensuring they were functional for implementation into the app.</a:t>
            </a:r>
            <a:endParaRPr b="1" i="0" sz="800" u="none" cap="none" strike="noStrike">
              <a:solidFill>
                <a:schemeClr val="lt1"/>
              </a:solidFill>
              <a:latin typeface="Arial"/>
              <a:ea typeface="Arial"/>
              <a:cs typeface="Arial"/>
              <a:sym typeface="Arial"/>
            </a:endParaRPr>
          </a:p>
        </p:txBody>
      </p:sp>
      <p:pic>
        <p:nvPicPr>
          <p:cNvPr id="101" name="Google Shape;101;p1"/>
          <p:cNvPicPr preferRelativeResize="0"/>
          <p:nvPr/>
        </p:nvPicPr>
        <p:blipFill rotWithShape="1">
          <a:blip r:embed="rId17">
            <a:alphaModFix/>
          </a:blip>
          <a:srcRect b="24391" l="0" r="0" t="19196"/>
          <a:stretch/>
        </p:blipFill>
        <p:spPr>
          <a:xfrm>
            <a:off x="3456250" y="2107800"/>
            <a:ext cx="2231491" cy="1258798"/>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1_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