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gJjV5+Td9COKGiHVvNgxakqvcQx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jpg"/><Relationship Id="rId3" Type="http://schemas.openxmlformats.org/officeDocument/2006/relationships/image" Target="../media/image1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7" name="Shape 17"/>
        <p:cNvGrpSpPr/>
        <p:nvPr/>
      </p:nvGrpSpPr>
      <p:grpSpPr>
        <a:xfrm>
          <a:off x="0" y="0"/>
          <a:ext cx="0" cy="0"/>
          <a:chOff x="0" y="0"/>
          <a:chExt cx="0" cy="0"/>
        </a:xfrm>
      </p:grpSpPr>
      <p:pic>
        <p:nvPicPr>
          <p:cNvPr descr="A close up of a logo&#10;&#10;Description automatically generated" id="18" name="Google Shape;18;p3"/>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19" name="Google Shape;19;p3"/>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 name="Google Shape;20;p3"/>
          <p:cNvGrpSpPr/>
          <p:nvPr/>
        </p:nvGrpSpPr>
        <p:grpSpPr>
          <a:xfrm>
            <a:off x="41216985" y="1016366"/>
            <a:ext cx="1881297" cy="2545856"/>
            <a:chOff x="11140977" y="745237"/>
            <a:chExt cx="522582" cy="530387"/>
          </a:xfrm>
        </p:grpSpPr>
        <p:sp>
          <p:nvSpPr>
            <p:cNvPr id="21" name="Google Shape;21;p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2" name="Google Shape;22;p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pic>
        <p:nvPicPr>
          <p:cNvPr descr="A picture containing drawing&#10;&#10;Description automatically generated" id="23" name="Google Shape;23;p3"/>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24" name="Google Shape;24;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25" name="Shape 25"/>
        <p:cNvGrpSpPr/>
        <p:nvPr/>
      </p:nvGrpSpPr>
      <p:grpSpPr>
        <a:xfrm>
          <a:off x="0" y="0"/>
          <a:ext cx="0" cy="0"/>
          <a:chOff x="0" y="0"/>
          <a:chExt cx="0" cy="0"/>
        </a:xfrm>
      </p:grpSpPr>
      <p:pic>
        <p:nvPicPr>
          <p:cNvPr descr="A picture containing bird&#10;&#10;Description automatically generated" id="26" name="Google Shape;26;p4"/>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27" name="Google Shape;27;p4"/>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8" name="Google Shape;28;p4"/>
          <p:cNvGrpSpPr/>
          <p:nvPr/>
        </p:nvGrpSpPr>
        <p:grpSpPr>
          <a:xfrm>
            <a:off x="41216985" y="1016366"/>
            <a:ext cx="1881297" cy="2545856"/>
            <a:chOff x="11140977" y="745237"/>
            <a:chExt cx="522582" cy="530387"/>
          </a:xfrm>
        </p:grpSpPr>
        <p:sp>
          <p:nvSpPr>
            <p:cNvPr id="29" name="Google Shape;29;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 name="Google Shape;30;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1" name="Google Shape;31;p4"/>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32" name="Google Shape;32;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33" name="Shape 33"/>
        <p:cNvGrpSpPr/>
        <p:nvPr/>
      </p:nvGrpSpPr>
      <p:grpSpPr>
        <a:xfrm>
          <a:off x="0" y="0"/>
          <a:ext cx="0" cy="0"/>
          <a:chOff x="0" y="0"/>
          <a:chExt cx="0" cy="0"/>
        </a:xfrm>
      </p:grpSpPr>
      <p:pic>
        <p:nvPicPr>
          <p:cNvPr descr="A picture containing bird&#10;&#10;Description automatically generated" id="34" name="Google Shape;34;p5"/>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35" name="Google Shape;35;p5"/>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6" name="Google Shape;36;p5"/>
          <p:cNvGrpSpPr/>
          <p:nvPr/>
        </p:nvGrpSpPr>
        <p:grpSpPr>
          <a:xfrm flipH="1">
            <a:off x="41218359" y="992179"/>
            <a:ext cx="1881295" cy="2545853"/>
            <a:chOff x="2645664" y="2011680"/>
            <a:chExt cx="735606" cy="746592"/>
          </a:xfrm>
        </p:grpSpPr>
        <p:sp>
          <p:nvSpPr>
            <p:cNvPr id="37" name="Google Shape;37;p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8" name="Google Shape;38;p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39" name="Google Shape;39;p5"/>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40" name="Google Shape;40;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5" Type="http://schemas.openxmlformats.org/officeDocument/2006/relationships/slideLayout" Target="../slideLayouts/slideLayout3.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576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 name="Google Shape;7;p2"/>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5760" u="none" cap="none" strike="noStrike">
                <a:solidFill>
                  <a:srgbClr val="888888"/>
                </a:solidFill>
                <a:latin typeface="Calibri"/>
                <a:ea typeface="Calibri"/>
                <a:cs typeface="Calibri"/>
                <a:sym typeface="Calibri"/>
              </a:defRPr>
            </a:lvl1pPr>
            <a:lvl2pPr indent="0" lvl="1" marL="0" marR="0" rtl="0" algn="r">
              <a:spcBef>
                <a:spcPts val="0"/>
              </a:spcBef>
              <a:buNone/>
              <a:defRPr b="0" i="0" sz="5760" u="none" cap="none" strike="noStrike">
                <a:solidFill>
                  <a:srgbClr val="888888"/>
                </a:solidFill>
                <a:latin typeface="Calibri"/>
                <a:ea typeface="Calibri"/>
                <a:cs typeface="Calibri"/>
                <a:sym typeface="Calibri"/>
              </a:defRPr>
            </a:lvl2pPr>
            <a:lvl3pPr indent="0" lvl="2" marL="0" marR="0" rtl="0" algn="r">
              <a:spcBef>
                <a:spcPts val="0"/>
              </a:spcBef>
              <a:buNone/>
              <a:defRPr b="0" i="0" sz="5760" u="none" cap="none" strike="noStrike">
                <a:solidFill>
                  <a:srgbClr val="888888"/>
                </a:solidFill>
                <a:latin typeface="Calibri"/>
                <a:ea typeface="Calibri"/>
                <a:cs typeface="Calibri"/>
                <a:sym typeface="Calibri"/>
              </a:defRPr>
            </a:lvl3pPr>
            <a:lvl4pPr indent="0" lvl="3" marL="0" marR="0" rtl="0" algn="r">
              <a:spcBef>
                <a:spcPts val="0"/>
              </a:spcBef>
              <a:buNone/>
              <a:defRPr b="0" i="0" sz="5760" u="none" cap="none" strike="noStrike">
                <a:solidFill>
                  <a:srgbClr val="888888"/>
                </a:solidFill>
                <a:latin typeface="Calibri"/>
                <a:ea typeface="Calibri"/>
                <a:cs typeface="Calibri"/>
                <a:sym typeface="Calibri"/>
              </a:defRPr>
            </a:lvl4pPr>
            <a:lvl5pPr indent="0" lvl="4" marL="0" marR="0" rtl="0" algn="r">
              <a:spcBef>
                <a:spcPts val="0"/>
              </a:spcBef>
              <a:buNone/>
              <a:defRPr b="0" i="0" sz="5760" u="none" cap="none" strike="noStrike">
                <a:solidFill>
                  <a:srgbClr val="888888"/>
                </a:solidFill>
                <a:latin typeface="Calibri"/>
                <a:ea typeface="Calibri"/>
                <a:cs typeface="Calibri"/>
                <a:sym typeface="Calibri"/>
              </a:defRPr>
            </a:lvl5pPr>
            <a:lvl6pPr indent="0" lvl="5" marL="0" marR="0" rtl="0" algn="r">
              <a:spcBef>
                <a:spcPts val="0"/>
              </a:spcBef>
              <a:buNone/>
              <a:defRPr b="0" i="0" sz="5760" u="none" cap="none" strike="noStrike">
                <a:solidFill>
                  <a:srgbClr val="888888"/>
                </a:solidFill>
                <a:latin typeface="Calibri"/>
                <a:ea typeface="Calibri"/>
                <a:cs typeface="Calibri"/>
                <a:sym typeface="Calibri"/>
              </a:defRPr>
            </a:lvl6pPr>
            <a:lvl7pPr indent="0" lvl="6" marL="0" marR="0" rtl="0" algn="r">
              <a:spcBef>
                <a:spcPts val="0"/>
              </a:spcBef>
              <a:buNone/>
              <a:defRPr b="0" i="0" sz="5760" u="none" cap="none" strike="noStrike">
                <a:solidFill>
                  <a:srgbClr val="888888"/>
                </a:solidFill>
                <a:latin typeface="Calibri"/>
                <a:ea typeface="Calibri"/>
                <a:cs typeface="Calibri"/>
                <a:sym typeface="Calibri"/>
              </a:defRPr>
            </a:lvl7pPr>
            <a:lvl8pPr indent="0" lvl="7" marL="0" marR="0" rtl="0" algn="r">
              <a:spcBef>
                <a:spcPts val="0"/>
              </a:spcBef>
              <a:buNone/>
              <a:defRPr b="0" i="0" sz="5760" u="none" cap="none" strike="noStrike">
                <a:solidFill>
                  <a:srgbClr val="888888"/>
                </a:solidFill>
                <a:latin typeface="Calibri"/>
                <a:ea typeface="Calibri"/>
                <a:cs typeface="Calibri"/>
                <a:sym typeface="Calibri"/>
              </a:defRPr>
            </a:lvl8pPr>
            <a:lvl9pPr indent="0" lvl="8" marL="0" marR="0" rtl="0" algn="r">
              <a:spcBef>
                <a:spcPts val="0"/>
              </a:spcBef>
              <a:buNone/>
              <a:defRPr b="0" i="0" sz="576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8" name="Google Shape;8;p2"/>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9" name="Google Shape;9;p2"/>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b="0" i="0" sz="3600" u="none" cap="none" strike="noStrike">
              <a:solidFill>
                <a:schemeClr val="lt1"/>
              </a:solidFill>
              <a:latin typeface="Calibri"/>
              <a:ea typeface="Calibri"/>
              <a:cs typeface="Calibri"/>
              <a:sym typeface="Calibri"/>
            </a:endParaRPr>
          </a:p>
        </p:txBody>
      </p:sp>
      <p:sp>
        <p:nvSpPr>
          <p:cNvPr id="10" name="Google Shape;10;p2"/>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Calibri"/>
              <a:ea typeface="Calibri"/>
              <a:cs typeface="Calibri"/>
              <a:sym typeface="Calibri"/>
            </a:endParaRPr>
          </a:p>
        </p:txBody>
      </p:sp>
      <p:sp>
        <p:nvSpPr>
          <p:cNvPr id="11" name="Google Shape;11;p2"/>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12" name="Google Shape;12;p2"/>
          <p:cNvGrpSpPr/>
          <p:nvPr/>
        </p:nvGrpSpPr>
        <p:grpSpPr>
          <a:xfrm>
            <a:off x="41216985" y="1016366"/>
            <a:ext cx="1881297" cy="2545856"/>
            <a:chOff x="11140977" y="745237"/>
            <a:chExt cx="522582" cy="530387"/>
          </a:xfrm>
        </p:grpSpPr>
        <p:sp>
          <p:nvSpPr>
            <p:cNvPr id="13" name="Google Shape;13;p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 name="Google Shape;14;p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 name="Google Shape;15;p2"/>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4000" u="none" cap="none" strike="noStrike">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16" name="Google Shape;16;p2"/>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17.png"/><Relationship Id="rId13" Type="http://schemas.openxmlformats.org/officeDocument/2006/relationships/image" Target="../media/image7.png"/><Relationship Id="rId12" Type="http://schemas.openxmlformats.org/officeDocument/2006/relationships/image" Target="../media/image15.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1.png"/><Relationship Id="rId9" Type="http://schemas.openxmlformats.org/officeDocument/2006/relationships/image" Target="../media/image8.png"/><Relationship Id="rId15" Type="http://schemas.openxmlformats.org/officeDocument/2006/relationships/image" Target="../media/image18.png"/><Relationship Id="rId14" Type="http://schemas.openxmlformats.org/officeDocument/2006/relationships/image" Target="../media/image10.png"/><Relationship Id="rId17" Type="http://schemas.openxmlformats.org/officeDocument/2006/relationships/image" Target="../media/image21.png"/><Relationship Id="rId16" Type="http://schemas.openxmlformats.org/officeDocument/2006/relationships/hyperlink" Target="https://github.com/edumorlom/moms-infants-healthy" TargetMode="External"/><Relationship Id="rId5" Type="http://schemas.openxmlformats.org/officeDocument/2006/relationships/image" Target="../media/image19.png"/><Relationship Id="rId6" Type="http://schemas.openxmlformats.org/officeDocument/2006/relationships/image" Target="../media/image9.png"/><Relationship Id="rId7" Type="http://schemas.openxmlformats.org/officeDocument/2006/relationships/image" Target="../media/image4.png"/><Relationship Id="rId8"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nvSpPr>
        <p:spPr>
          <a:xfrm>
            <a:off x="6816436" y="617630"/>
            <a:ext cx="36225452" cy="215443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8000" u="none" cap="none" strike="noStrike">
                <a:solidFill>
                  <a:srgbClr val="3F3F3F"/>
                </a:solidFill>
                <a:latin typeface="Arial"/>
                <a:ea typeface="Arial"/>
                <a:cs typeface="Arial"/>
                <a:sym typeface="Arial"/>
              </a:rPr>
              <a:t>Knight Foundation School of Computing and Informational Sciences</a:t>
            </a:r>
            <a:endParaRPr/>
          </a:p>
          <a:p>
            <a:pPr indent="0" lvl="0" marL="0" marR="0" rtl="0" algn="l">
              <a:spcBef>
                <a:spcPts val="0"/>
              </a:spcBef>
              <a:spcAft>
                <a:spcPts val="0"/>
              </a:spcAft>
              <a:buNone/>
            </a:pPr>
            <a:r>
              <a:rPr b="0" i="1" lang="en-US" sz="5400" u="none" cap="none" strike="noStrike">
                <a:solidFill>
                  <a:srgbClr val="3F3F3F"/>
                </a:solidFill>
                <a:latin typeface="Arial"/>
                <a:ea typeface="Arial"/>
                <a:cs typeface="Arial"/>
                <a:sym typeface="Arial"/>
              </a:rPr>
              <a:t>Spring 2022 Senior Design Project</a:t>
            </a:r>
            <a:endParaRPr/>
          </a:p>
        </p:txBody>
      </p:sp>
      <p:sp>
        <p:nvSpPr>
          <p:cNvPr id="46" name="Google Shape;46;p1"/>
          <p:cNvSpPr txBox="1"/>
          <p:nvPr/>
        </p:nvSpPr>
        <p:spPr>
          <a:xfrm>
            <a:off x="7886700" y="7793327"/>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PROBLEM</a:t>
            </a:r>
            <a:endParaRPr/>
          </a:p>
        </p:txBody>
      </p:sp>
      <p:sp>
        <p:nvSpPr>
          <p:cNvPr id="47" name="Google Shape;47;p1"/>
          <p:cNvSpPr txBox="1"/>
          <p:nvPr/>
        </p:nvSpPr>
        <p:spPr>
          <a:xfrm>
            <a:off x="21790819" y="7793327"/>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CURRENT SYSTEM</a:t>
            </a:r>
            <a:endParaRPr/>
          </a:p>
        </p:txBody>
      </p:sp>
      <p:sp>
        <p:nvSpPr>
          <p:cNvPr id="48" name="Google Shape;48;p1"/>
          <p:cNvSpPr txBox="1"/>
          <p:nvPr/>
        </p:nvSpPr>
        <p:spPr>
          <a:xfrm>
            <a:off x="35661600"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REQUIREMENTS</a:t>
            </a:r>
            <a:endParaRPr/>
          </a:p>
        </p:txBody>
      </p:sp>
      <p:sp>
        <p:nvSpPr>
          <p:cNvPr id="49" name="Google Shape;49;p1"/>
          <p:cNvSpPr txBox="1"/>
          <p:nvPr/>
        </p:nvSpPr>
        <p:spPr>
          <a:xfrm>
            <a:off x="7886700" y="151767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SYSTEM DESIGN</a:t>
            </a:r>
            <a:endParaRPr/>
          </a:p>
        </p:txBody>
      </p:sp>
      <p:sp>
        <p:nvSpPr>
          <p:cNvPr id="50" name="Google Shape;50;p1"/>
          <p:cNvSpPr txBox="1"/>
          <p:nvPr/>
        </p:nvSpPr>
        <p:spPr>
          <a:xfrm>
            <a:off x="21790819" y="14966156"/>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OBJECT DESIGN</a:t>
            </a:r>
            <a:endParaRPr/>
          </a:p>
        </p:txBody>
      </p:sp>
      <p:sp>
        <p:nvSpPr>
          <p:cNvPr id="51" name="Google Shape;51;p1"/>
          <p:cNvSpPr txBox="1"/>
          <p:nvPr/>
        </p:nvSpPr>
        <p:spPr>
          <a:xfrm>
            <a:off x="35661600" y="152161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IMPLEMENTATION</a:t>
            </a:r>
            <a:endParaRPr/>
          </a:p>
        </p:txBody>
      </p:sp>
      <p:sp>
        <p:nvSpPr>
          <p:cNvPr id="52" name="Google Shape;52;p1"/>
          <p:cNvSpPr txBox="1"/>
          <p:nvPr/>
        </p:nvSpPr>
        <p:spPr>
          <a:xfrm>
            <a:off x="7886700" y="24092190"/>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VERIFICATION</a:t>
            </a:r>
            <a:endParaRPr/>
          </a:p>
        </p:txBody>
      </p:sp>
      <p:sp>
        <p:nvSpPr>
          <p:cNvPr id="53" name="Google Shape;53;p1"/>
          <p:cNvSpPr txBox="1"/>
          <p:nvPr/>
        </p:nvSpPr>
        <p:spPr>
          <a:xfrm>
            <a:off x="21757481" y="23891081"/>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SUMMARY</a:t>
            </a:r>
            <a:endParaRPr/>
          </a:p>
        </p:txBody>
      </p:sp>
      <p:sp>
        <p:nvSpPr>
          <p:cNvPr id="54" name="Google Shape;54;p1"/>
          <p:cNvSpPr txBox="1"/>
          <p:nvPr/>
        </p:nvSpPr>
        <p:spPr>
          <a:xfrm>
            <a:off x="33968267" y="24131588"/>
            <a:ext cx="6508425"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3F3F3F"/>
                </a:solidFill>
                <a:latin typeface="Arial"/>
                <a:ea typeface="Arial"/>
                <a:cs typeface="Arial"/>
                <a:sym typeface="Arial"/>
              </a:rPr>
              <a:t>SCREENSHOTS/REFERENCES</a:t>
            </a:r>
            <a:endParaRPr/>
          </a:p>
        </p:txBody>
      </p:sp>
      <p:sp>
        <p:nvSpPr>
          <p:cNvPr id="55" name="Google Shape;55;p1"/>
          <p:cNvSpPr txBox="1"/>
          <p:nvPr/>
        </p:nvSpPr>
        <p:spPr>
          <a:xfrm>
            <a:off x="6816436" y="2979162"/>
            <a:ext cx="35204400" cy="3228975"/>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81E3F"/>
              </a:buClr>
              <a:buSzPts val="10000"/>
              <a:buFont typeface="Arial"/>
              <a:buNone/>
            </a:pPr>
            <a:r>
              <a:rPr b="1" i="0" lang="en-US" sz="10000" u="none" cap="none" strike="noStrike">
                <a:solidFill>
                  <a:srgbClr val="081E3F"/>
                </a:solidFill>
                <a:latin typeface="Arial"/>
                <a:ea typeface="Arial"/>
                <a:cs typeface="Arial"/>
                <a:sym typeface="Arial"/>
              </a:rPr>
              <a:t>Keeping Moms &amp; Infants Healthy</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Students: </a:t>
            </a:r>
            <a:r>
              <a:rPr b="0" i="0" lang="en-US" sz="3500" u="none" cap="none" strike="noStrike">
                <a:solidFill>
                  <a:srgbClr val="3F3F3F"/>
                </a:solidFill>
                <a:latin typeface="Arial"/>
                <a:ea typeface="Arial"/>
                <a:cs typeface="Arial"/>
                <a:sym typeface="Arial"/>
              </a:rPr>
              <a:t>Anael Lamartine Ais</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Mentor:</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Jean Hannan, Product Owner, Eduardo Morales, Product Owner Aide</a:t>
            </a:r>
            <a:endParaRPr/>
          </a:p>
          <a:p>
            <a:pPr indent="0" lvl="0" marL="0" marR="0" rtl="0" algn="l">
              <a:spcBef>
                <a:spcPts val="0"/>
              </a:spcBef>
              <a:spcAft>
                <a:spcPts val="0"/>
              </a:spcAft>
              <a:buClr>
                <a:srgbClr val="3F3F3F"/>
              </a:buClr>
              <a:buSzPts val="3500"/>
              <a:buFont typeface="Arial"/>
              <a:buNone/>
            </a:pPr>
            <a:r>
              <a:rPr b="1" i="0" lang="en-US" sz="3500" u="none" cap="none" strike="noStrike">
                <a:solidFill>
                  <a:srgbClr val="3F3F3F"/>
                </a:solidFill>
                <a:latin typeface="Arial"/>
                <a:ea typeface="Arial"/>
                <a:cs typeface="Arial"/>
                <a:sym typeface="Arial"/>
              </a:rPr>
              <a:t>Instructor/Faculty:</a:t>
            </a:r>
            <a:r>
              <a:rPr b="1" i="1" lang="en-US" sz="3500" u="none" cap="none" strike="noStrike">
                <a:solidFill>
                  <a:srgbClr val="3F3F3F"/>
                </a:solidFill>
                <a:latin typeface="Arial"/>
                <a:ea typeface="Arial"/>
                <a:cs typeface="Arial"/>
                <a:sym typeface="Arial"/>
              </a:rPr>
              <a:t> </a:t>
            </a:r>
            <a:r>
              <a:rPr b="0" i="1" lang="en-US" sz="3500" u="none" cap="none" strike="noStrike">
                <a:solidFill>
                  <a:srgbClr val="3F3F3F"/>
                </a:solidFill>
                <a:latin typeface="Arial"/>
                <a:ea typeface="Arial"/>
                <a:cs typeface="Arial"/>
                <a:sym typeface="Arial"/>
              </a:rPr>
              <a:t>Dr. Masoud Sadjadi, Florida International University</a:t>
            </a:r>
            <a:endParaRPr b="0" i="0" sz="3500" u="none" cap="none" strike="noStrike">
              <a:solidFill>
                <a:srgbClr val="3F3F3F"/>
              </a:solidFill>
              <a:latin typeface="Arial"/>
              <a:ea typeface="Arial"/>
              <a:cs typeface="Arial"/>
              <a:sym typeface="Arial"/>
            </a:endParaRPr>
          </a:p>
        </p:txBody>
      </p:sp>
      <p:sp>
        <p:nvSpPr>
          <p:cNvPr id="56" name="Google Shape;56;p1"/>
          <p:cNvSpPr txBox="1"/>
          <p:nvPr/>
        </p:nvSpPr>
        <p:spPr>
          <a:xfrm>
            <a:off x="6655820" y="31775400"/>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b="0" i="0" lang="en-US" sz="2400" u="none" cap="none" strike="noStrike">
                <a:solidFill>
                  <a:srgbClr val="3F3F3F"/>
                </a:solidFill>
                <a:latin typeface="Arial"/>
                <a:ea typeface="Arial"/>
                <a:cs typeface="Arial"/>
                <a:sym typeface="Arial"/>
              </a:rPr>
              <a:t>The material presented in this poster is based upon the work supported by Jean Hannan. I thank Jean Hannan for her assistance and mentorship that I/we received throughout the senior design project.</a:t>
            </a:r>
            <a:endParaRPr/>
          </a:p>
        </p:txBody>
      </p:sp>
      <p:sp>
        <p:nvSpPr>
          <p:cNvPr id="57" name="Google Shape;57;p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i="0" lang="en-US" sz="3075" u="none" cap="none" strike="noStrike">
                <a:solidFill>
                  <a:srgbClr val="081E3F"/>
                </a:solidFill>
                <a:latin typeface="Arial"/>
                <a:ea typeface="Arial"/>
                <a:cs typeface="Arial"/>
                <a:sym typeface="Arial"/>
              </a:rPr>
              <a:t>ACKNOWLEDGEMENT</a:t>
            </a:r>
            <a:endParaRPr/>
          </a:p>
        </p:txBody>
      </p:sp>
      <p:pic>
        <p:nvPicPr>
          <p:cNvPr id="58" name="Google Shape;58;p1"/>
          <p:cNvPicPr preferRelativeResize="0"/>
          <p:nvPr/>
        </p:nvPicPr>
        <p:blipFill rotWithShape="1">
          <a:blip r:embed="rId3">
            <a:alphaModFix/>
          </a:blip>
          <a:srcRect b="0" l="0" r="0" t="0"/>
          <a:stretch/>
        </p:blipFill>
        <p:spPr>
          <a:xfrm>
            <a:off x="198360" y="1281205"/>
            <a:ext cx="5232078" cy="3228976"/>
          </a:xfrm>
          <a:prstGeom prst="rect">
            <a:avLst/>
          </a:prstGeom>
          <a:noFill/>
          <a:ln>
            <a:noFill/>
          </a:ln>
        </p:spPr>
      </p:pic>
      <p:pic>
        <p:nvPicPr>
          <p:cNvPr id="59" name="Google Shape;59;p1"/>
          <p:cNvPicPr preferRelativeResize="0"/>
          <p:nvPr/>
        </p:nvPicPr>
        <p:blipFill rotWithShape="1">
          <a:blip r:embed="rId4">
            <a:alphaModFix/>
          </a:blip>
          <a:srcRect b="0" l="0" r="0" t="0"/>
          <a:stretch/>
        </p:blipFill>
        <p:spPr>
          <a:xfrm>
            <a:off x="-590888" y="4593649"/>
            <a:ext cx="6810575" cy="6810575"/>
          </a:xfrm>
          <a:prstGeom prst="rect">
            <a:avLst/>
          </a:prstGeom>
          <a:noFill/>
          <a:ln>
            <a:noFill/>
          </a:ln>
        </p:spPr>
      </p:pic>
      <p:pic>
        <p:nvPicPr>
          <p:cNvPr id="60" name="Google Shape;60;p1"/>
          <p:cNvPicPr preferRelativeResize="0"/>
          <p:nvPr/>
        </p:nvPicPr>
        <p:blipFill rotWithShape="1">
          <a:blip r:embed="rId5">
            <a:alphaModFix/>
          </a:blip>
          <a:srcRect b="0" l="0" r="0" t="0"/>
          <a:stretch/>
        </p:blipFill>
        <p:spPr>
          <a:xfrm>
            <a:off x="34178913" y="17122360"/>
            <a:ext cx="2139881" cy="2481287"/>
          </a:xfrm>
          <a:prstGeom prst="rect">
            <a:avLst/>
          </a:prstGeom>
          <a:noFill/>
          <a:ln>
            <a:noFill/>
          </a:ln>
        </p:spPr>
      </p:pic>
      <p:pic>
        <p:nvPicPr>
          <p:cNvPr id="61" name="Google Shape;61;p1"/>
          <p:cNvPicPr preferRelativeResize="0"/>
          <p:nvPr/>
        </p:nvPicPr>
        <p:blipFill rotWithShape="1">
          <a:blip r:embed="rId6">
            <a:alphaModFix/>
          </a:blip>
          <a:srcRect b="0" l="0" r="0" t="0"/>
          <a:stretch/>
        </p:blipFill>
        <p:spPr>
          <a:xfrm>
            <a:off x="34093737" y="20164958"/>
            <a:ext cx="2798307" cy="2962913"/>
          </a:xfrm>
          <a:prstGeom prst="rect">
            <a:avLst/>
          </a:prstGeom>
          <a:noFill/>
          <a:ln>
            <a:noFill/>
          </a:ln>
        </p:spPr>
      </p:pic>
      <p:pic>
        <p:nvPicPr>
          <p:cNvPr id="62" name="Google Shape;62;p1"/>
          <p:cNvPicPr preferRelativeResize="0"/>
          <p:nvPr/>
        </p:nvPicPr>
        <p:blipFill rotWithShape="1">
          <a:blip r:embed="rId7">
            <a:alphaModFix/>
          </a:blip>
          <a:srcRect b="0" l="0" r="0" t="0"/>
          <a:stretch/>
        </p:blipFill>
        <p:spPr>
          <a:xfrm>
            <a:off x="37225486" y="16098143"/>
            <a:ext cx="2048434" cy="2048434"/>
          </a:xfrm>
          <a:prstGeom prst="rect">
            <a:avLst/>
          </a:prstGeom>
          <a:noFill/>
          <a:ln>
            <a:noFill/>
          </a:ln>
        </p:spPr>
      </p:pic>
      <p:pic>
        <p:nvPicPr>
          <p:cNvPr id="63" name="Google Shape;63;p1"/>
          <p:cNvPicPr preferRelativeResize="0"/>
          <p:nvPr/>
        </p:nvPicPr>
        <p:blipFill rotWithShape="1">
          <a:blip r:embed="rId8">
            <a:alphaModFix/>
          </a:blip>
          <a:srcRect b="0" l="0" r="0" t="0"/>
          <a:stretch/>
        </p:blipFill>
        <p:spPr>
          <a:xfrm>
            <a:off x="39605019" y="17122360"/>
            <a:ext cx="3340898" cy="2091109"/>
          </a:xfrm>
          <a:prstGeom prst="rect">
            <a:avLst/>
          </a:prstGeom>
          <a:noFill/>
          <a:ln>
            <a:noFill/>
          </a:ln>
        </p:spPr>
      </p:pic>
      <p:pic>
        <p:nvPicPr>
          <p:cNvPr id="64" name="Google Shape;64;p1"/>
          <p:cNvPicPr preferRelativeResize="0"/>
          <p:nvPr/>
        </p:nvPicPr>
        <p:blipFill rotWithShape="1">
          <a:blip r:embed="rId9">
            <a:alphaModFix/>
          </a:blip>
          <a:srcRect b="0" l="0" r="0" t="0"/>
          <a:stretch/>
        </p:blipFill>
        <p:spPr>
          <a:xfrm>
            <a:off x="40055146" y="20464080"/>
            <a:ext cx="1852613" cy="1857375"/>
          </a:xfrm>
          <a:prstGeom prst="rect">
            <a:avLst/>
          </a:prstGeom>
          <a:noFill/>
          <a:ln>
            <a:noFill/>
          </a:ln>
        </p:spPr>
      </p:pic>
      <p:pic>
        <p:nvPicPr>
          <p:cNvPr id="65" name="Google Shape;65;p1"/>
          <p:cNvPicPr preferRelativeResize="0"/>
          <p:nvPr/>
        </p:nvPicPr>
        <p:blipFill rotWithShape="1">
          <a:blip r:embed="rId10">
            <a:alphaModFix/>
          </a:blip>
          <a:srcRect b="0" l="0" r="0" t="0"/>
          <a:stretch/>
        </p:blipFill>
        <p:spPr>
          <a:xfrm>
            <a:off x="37112697" y="18858503"/>
            <a:ext cx="1993565" cy="1993565"/>
          </a:xfrm>
          <a:prstGeom prst="rect">
            <a:avLst/>
          </a:prstGeom>
          <a:noFill/>
          <a:ln>
            <a:noFill/>
          </a:ln>
        </p:spPr>
      </p:pic>
      <p:pic>
        <p:nvPicPr>
          <p:cNvPr id="66" name="Google Shape;66;p1"/>
          <p:cNvPicPr preferRelativeResize="0"/>
          <p:nvPr/>
        </p:nvPicPr>
        <p:blipFill rotWithShape="1">
          <a:blip r:embed="rId11">
            <a:alphaModFix/>
          </a:blip>
          <a:srcRect b="0" l="0" r="0" t="0"/>
          <a:stretch/>
        </p:blipFill>
        <p:spPr>
          <a:xfrm>
            <a:off x="37236644" y="21563995"/>
            <a:ext cx="2310584" cy="2389839"/>
          </a:xfrm>
          <a:prstGeom prst="rect">
            <a:avLst/>
          </a:prstGeom>
          <a:noFill/>
          <a:ln>
            <a:noFill/>
          </a:ln>
        </p:spPr>
      </p:pic>
      <p:sp>
        <p:nvSpPr>
          <p:cNvPr id="67" name="Google Shape;67;p1"/>
          <p:cNvSpPr txBox="1"/>
          <p:nvPr/>
        </p:nvSpPr>
        <p:spPr>
          <a:xfrm>
            <a:off x="7248325" y="8894795"/>
            <a:ext cx="8587420" cy="5509200"/>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There is now a disparity in access to resources between low-income and non-low-income new moms.</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Mothers cannot offer required care for their children without these services, such as organizing appointments, identifying facilities, and keeping track of important developmental milestones.</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Our App, NuMom, aims to bridge the gap between these disparities by providing simple access to services.</a:t>
            </a:r>
            <a:endParaRPr/>
          </a:p>
        </p:txBody>
      </p:sp>
      <p:sp>
        <p:nvSpPr>
          <p:cNvPr id="68" name="Google Shape;68;p1"/>
          <p:cNvSpPr txBox="1"/>
          <p:nvPr/>
        </p:nvSpPr>
        <p:spPr>
          <a:xfrm>
            <a:off x="19438884" y="8655645"/>
            <a:ext cx="9738789" cy="6001643"/>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The current state of the app allows for the following features to be used:Immunizations, appointments, papers, and references are all kept on file.</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Providing information about STDs and sexually transmitted infections (STIs) as well as safe sex practices</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Locating clinics and shelters, for exampleAssisting with WIC and Medicaid applications</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Checking for baby's developmental milestones and feeding information</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Users can also sign up for an account and log in to preserve their information.</a:t>
            </a:r>
            <a:endParaRPr/>
          </a:p>
        </p:txBody>
      </p:sp>
      <p:sp>
        <p:nvSpPr>
          <p:cNvPr id="69" name="Google Shape;69;p1"/>
          <p:cNvSpPr txBox="1"/>
          <p:nvPr/>
        </p:nvSpPr>
        <p:spPr>
          <a:xfrm>
            <a:off x="31945471" y="8600341"/>
            <a:ext cx="11000446" cy="6494085"/>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The major goal for this semester was to clean up the app's update to Expo SDK 42, as well as to detect and repair any defects that arose along the way.</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We also worked on a number of different challenges, including:</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The Immunization dropdown menu has been cleaned up.</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The program would crash if you pressed the pin on the map of a specific location's info page.</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Items on the checklist would not save properly.</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On some pages, menu buttons would inadvertently shift.</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In IOS Dark Mode, date and time pickers would be unreadable.</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Several minor content updates, including grammatical and spelling corrections, as well as UI tweaks and bug fixes</a:t>
            </a:r>
            <a:endParaRPr/>
          </a:p>
        </p:txBody>
      </p:sp>
      <p:sp>
        <p:nvSpPr>
          <p:cNvPr id="70" name="Google Shape;70;p1"/>
          <p:cNvSpPr txBox="1"/>
          <p:nvPr/>
        </p:nvSpPr>
        <p:spPr>
          <a:xfrm>
            <a:off x="6675112" y="24827416"/>
            <a:ext cx="10116597" cy="6001643"/>
          </a:xfrm>
          <a:prstGeom prst="rect">
            <a:avLst/>
          </a:prstGeom>
          <a:noFill/>
          <a:ln>
            <a:noFill/>
          </a:ln>
        </p:spPr>
        <p:txBody>
          <a:bodyPr anchorCtr="0" anchor="t" bIns="45700" lIns="91425" spcFirstLastPara="1" rIns="91425" wrap="square" tIns="45700">
            <a:spAutoFit/>
          </a:bodyPr>
          <a:lstStyle/>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We put the app to the test by running Expo on our terminal. The Expo localhost would use a tunnel to run the server, and we'd be able to connect to the app via the Expo Go app on our phones. This would even allow us to make modifications to the app's code and see those changes on our phones in real time.</a:t>
            </a:r>
            <a:endParaRPr/>
          </a:p>
          <a:p>
            <a:pPr indent="-457200" lvl="0" marL="457200" marR="0" rtl="0" algn="l">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To efficiently uncover bugs, we used GitHub to publish new issues we discovered while testing the app. We'd then assign different issues to different people in order to properly spread the effort and get bug fixes out as quickly as feasible via pull requests. We'd go over these pull requests to make sure they were compliant.</a:t>
            </a:r>
            <a:endParaRPr/>
          </a:p>
        </p:txBody>
      </p:sp>
      <p:sp>
        <p:nvSpPr>
          <p:cNvPr id="71" name="Google Shape;71;p1"/>
          <p:cNvSpPr txBox="1"/>
          <p:nvPr/>
        </p:nvSpPr>
        <p:spPr>
          <a:xfrm>
            <a:off x="18713483" y="24663869"/>
            <a:ext cx="10655119" cy="649408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3200" u="none" cap="none" strike="noStrike">
                <a:solidFill>
                  <a:schemeClr val="dk1"/>
                </a:solidFill>
                <a:latin typeface="Calibri"/>
                <a:ea typeface="Calibri"/>
                <a:cs typeface="Calibri"/>
                <a:sym typeface="Calibri"/>
              </a:rPr>
              <a:t>The NuMom App gives new mothers and their babies convenient access to information via mobile devices. This semester, we focused on issue management, pull request reviews, and improving the app's user interface. The present state of this app has improved. Users will better understand how to browse and manage the app's displays. You can keep track of immunizations, appointments, paperwork, and references with this rendition. This app gives checklist management and critical information for applying for WIC and Medicaid, where to find clinics and shelters, management tools for checking an infant's milestones, and feeding information. These features provide every mother with the knowledge and tools she requires to keep her child healthy.</a:t>
            </a:r>
            <a:endParaRPr/>
          </a:p>
        </p:txBody>
      </p:sp>
      <p:pic>
        <p:nvPicPr>
          <p:cNvPr descr="A screenshot of a computer&#10;&#10;Description automatically generated with medium confidence" id="72" name="Google Shape;72;p1"/>
          <p:cNvPicPr preferRelativeResize="0"/>
          <p:nvPr/>
        </p:nvPicPr>
        <p:blipFill rotWithShape="1">
          <a:blip r:embed="rId12">
            <a:alphaModFix/>
          </a:blip>
          <a:srcRect b="48454" l="-1" r="28254" t="0"/>
          <a:stretch/>
        </p:blipFill>
        <p:spPr>
          <a:xfrm>
            <a:off x="5200450" y="15513843"/>
            <a:ext cx="13065919" cy="8641052"/>
          </a:xfrm>
          <a:prstGeom prst="rect">
            <a:avLst/>
          </a:prstGeom>
          <a:noFill/>
          <a:ln>
            <a:noFill/>
          </a:ln>
        </p:spPr>
      </p:pic>
      <p:sp>
        <p:nvSpPr>
          <p:cNvPr id="73" name="Google Shape;73;p1"/>
          <p:cNvSpPr txBox="1"/>
          <p:nvPr/>
        </p:nvSpPr>
        <p:spPr>
          <a:xfrm>
            <a:off x="14850534" y="16170161"/>
            <a:ext cx="3415836" cy="313932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This semester, my specific contribution was to create a more aesthetically pleasing application and clean up any IU bugs. There were issues found on many of the pages throughout the application. For example, we discovered that buttons were not functional incorrectly, cut off text, and elements were not loading up correctly.</a:t>
            </a:r>
            <a:endParaRPr/>
          </a:p>
        </p:txBody>
      </p:sp>
      <p:sp>
        <p:nvSpPr>
          <p:cNvPr id="74" name="Google Shape;74;p1"/>
          <p:cNvSpPr txBox="1"/>
          <p:nvPr/>
        </p:nvSpPr>
        <p:spPr>
          <a:xfrm>
            <a:off x="20226979" y="22780468"/>
            <a:ext cx="7628129"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There weren't many object design changes from what the previous semester's team worked on. This semester I worked on cleaning up the pages that were found under the "Facility," "Learn," and "Resources" tabs. This work also includes reviewing pull requests and reporting new issues.</a:t>
            </a:r>
            <a:endParaRPr/>
          </a:p>
        </p:txBody>
      </p:sp>
      <p:pic>
        <p:nvPicPr>
          <p:cNvPr id="75" name="Google Shape;75;p1"/>
          <p:cNvPicPr preferRelativeResize="0"/>
          <p:nvPr/>
        </p:nvPicPr>
        <p:blipFill rotWithShape="1">
          <a:blip r:embed="rId13">
            <a:alphaModFix/>
          </a:blip>
          <a:srcRect b="29945" l="0" r="0" t="0"/>
          <a:stretch/>
        </p:blipFill>
        <p:spPr>
          <a:xfrm>
            <a:off x="30616949" y="23953834"/>
            <a:ext cx="3153070" cy="3926945"/>
          </a:xfrm>
          <a:prstGeom prst="rect">
            <a:avLst/>
          </a:prstGeom>
          <a:noFill/>
          <a:ln>
            <a:noFill/>
          </a:ln>
        </p:spPr>
      </p:pic>
      <p:pic>
        <p:nvPicPr>
          <p:cNvPr id="76" name="Google Shape;76;p1"/>
          <p:cNvPicPr preferRelativeResize="0"/>
          <p:nvPr/>
        </p:nvPicPr>
        <p:blipFill rotWithShape="1">
          <a:blip r:embed="rId14">
            <a:alphaModFix/>
          </a:blip>
          <a:srcRect b="0" l="0" r="0" t="0"/>
          <a:stretch/>
        </p:blipFill>
        <p:spPr>
          <a:xfrm>
            <a:off x="40476692" y="24164924"/>
            <a:ext cx="3088287" cy="5490289"/>
          </a:xfrm>
          <a:prstGeom prst="rect">
            <a:avLst/>
          </a:prstGeom>
          <a:noFill/>
          <a:ln>
            <a:noFill/>
          </a:ln>
        </p:spPr>
      </p:pic>
      <p:pic>
        <p:nvPicPr>
          <p:cNvPr id="77" name="Google Shape;77;p1"/>
          <p:cNvPicPr preferRelativeResize="0"/>
          <p:nvPr/>
        </p:nvPicPr>
        <p:blipFill rotWithShape="1">
          <a:blip r:embed="rId15">
            <a:alphaModFix/>
          </a:blip>
          <a:srcRect b="0" l="0" r="0" t="0"/>
          <a:stretch/>
        </p:blipFill>
        <p:spPr>
          <a:xfrm>
            <a:off x="37327960" y="24857261"/>
            <a:ext cx="2727186" cy="4839673"/>
          </a:xfrm>
          <a:prstGeom prst="rect">
            <a:avLst/>
          </a:prstGeom>
          <a:noFill/>
          <a:ln>
            <a:noFill/>
          </a:ln>
        </p:spPr>
      </p:pic>
      <p:sp>
        <p:nvSpPr>
          <p:cNvPr id="78" name="Google Shape;78;p1"/>
          <p:cNvSpPr txBox="1"/>
          <p:nvPr/>
        </p:nvSpPr>
        <p:spPr>
          <a:xfrm>
            <a:off x="33811554" y="24878205"/>
            <a:ext cx="3474871" cy="618630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u="sng">
                <a:solidFill>
                  <a:schemeClr val="dk1"/>
                </a:solidFill>
                <a:latin typeface="Calibri"/>
                <a:ea typeface="Calibri"/>
                <a:cs typeface="Calibri"/>
                <a:sym typeface="Calibri"/>
                <a:hlinkClick r:id="rId16">
                  <a:extLst>
                    <a:ext uri="{A12FA001-AC4F-418D-AE19-62706E023703}">
                      <ahyp:hlinkClr val="tx"/>
                    </a:ext>
                  </a:extLst>
                </a:hlinkClick>
              </a:rPr>
              <a:t>https://github.com/edumorlom/moms-infants-healthy</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Product Owner: Jean Hannan</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a:p>
            <a:pPr indent="0" lvl="0" marL="0" marR="0" rtl="0" algn="l">
              <a:spcBef>
                <a:spcPts val="0"/>
              </a:spcBef>
              <a:spcAft>
                <a:spcPts val="0"/>
              </a:spcAft>
              <a:buNone/>
            </a:pPr>
            <a:r>
              <a:rPr lang="en-US" sz="1800">
                <a:solidFill>
                  <a:schemeClr val="dk1"/>
                </a:solidFill>
                <a:latin typeface="Calibri"/>
                <a:ea typeface="Calibri"/>
                <a:cs typeface="Calibri"/>
                <a:sym typeface="Calibri"/>
              </a:rPr>
              <a:t>“This is the fourth version of the NuMom (Keeping Moms and Infants Healthy application that was built for Florida International University's CIS 4911 - Senior Project Course. A smartphone-based maternal/infant healthcare application (app), that provide support in 3 different languages (English, Spanish &amp; Creole), designed for low-income minority mothers. The main purpose of the application in its current state is to provide early and continued access to health care for prenatal and postnatal mothers.”</a:t>
            </a:r>
            <a:endParaRPr/>
          </a:p>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79" name="Google Shape;79;p1"/>
          <p:cNvPicPr preferRelativeResize="0"/>
          <p:nvPr/>
        </p:nvPicPr>
        <p:blipFill>
          <a:blip r:embed="rId17">
            <a:alphaModFix/>
          </a:blip>
          <a:stretch>
            <a:fillRect/>
          </a:stretch>
        </p:blipFill>
        <p:spPr>
          <a:xfrm>
            <a:off x="20226975" y="15513850"/>
            <a:ext cx="7290587" cy="7290587"/>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