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Lst>
  <p:sldIdLst>
    <p:sldId id="267" r:id="rId5"/>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93"/>
    <p:restoredTop sz="94694"/>
  </p:normalViewPr>
  <p:slideViewPr>
    <p:cSldViewPr snapToGrid="0" snapToObjects="1">
      <p:cViewPr>
        <p:scale>
          <a:sx n="49" d="100"/>
          <a:sy n="49" d="100"/>
        </p:scale>
        <p:origin x="-24" y="-31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dirty="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4.jpeg"/><Relationship Id="rId16" Type="http://schemas.openxmlformats.org/officeDocument/2006/relationships/image" Target="../media/image18.png"/><Relationship Id="rId1" Type="http://schemas.openxmlformats.org/officeDocument/2006/relationships/slideLayout" Target="../slideLayouts/slideLayout4.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7FEF0AD-2B01-4FA1-B989-6345BE0F270E}"/>
              </a:ext>
            </a:extLst>
          </p:cNvPr>
          <p:cNvSpPr txBox="1">
            <a:spLocks noChangeArrowheads="1"/>
          </p:cNvSpPr>
          <p:nvPr/>
        </p:nvSpPr>
        <p:spPr bwMode="auto">
          <a:xfrm>
            <a:off x="9475428" y="197050"/>
            <a:ext cx="24688800" cy="3342453"/>
          </a:xfrm>
          <a:prstGeom prst="rect">
            <a:avLst/>
          </a:prstGeom>
          <a:noFill/>
          <a:ln>
            <a:noFill/>
          </a:ln>
        </p:spPr>
        <p:txBody>
          <a:bodyPr>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pPr lvl="0" algn="ctr">
              <a:lnSpc>
                <a:spcPct val="120000"/>
              </a:lnSpc>
              <a:buClr>
                <a:schemeClr val="dk1"/>
              </a:buClr>
              <a:buSzPts val="1100"/>
            </a:pPr>
            <a:r>
              <a:rPr lang="en-US" sz="4800" b="1" dirty="0">
                <a:solidFill>
                  <a:srgbClr val="FFFFFF"/>
                </a:solidFill>
              </a:rPr>
              <a:t>Knight Foundation School of Computing and Information Sciences</a:t>
            </a:r>
          </a:p>
          <a:p>
            <a:pPr lvl="0" algn="ctr">
              <a:lnSpc>
                <a:spcPct val="120000"/>
              </a:lnSpc>
              <a:buClr>
                <a:schemeClr val="dk1"/>
              </a:buClr>
              <a:buSzPts val="1100"/>
            </a:pPr>
            <a:r>
              <a:rPr lang="en-US" sz="4400" i="1" dirty="0">
                <a:solidFill>
                  <a:srgbClr val="FFFFFF"/>
                </a:solidFill>
              </a:rPr>
              <a:t>Spring 2022 Capstone II Project</a:t>
            </a:r>
          </a:p>
          <a:p>
            <a:pPr lvl="0" algn="ctr"/>
            <a:endParaRPr lang="en-US" sz="9600" b="1" dirty="0">
              <a:solidFill>
                <a:schemeClr val="lt1"/>
              </a:solidFill>
            </a:endParaRPr>
          </a:p>
        </p:txBody>
      </p:sp>
      <p:sp>
        <p:nvSpPr>
          <p:cNvPr id="4" name="Text Box 12">
            <a:extLst>
              <a:ext uri="{FF2B5EF4-FFF2-40B4-BE49-F238E27FC236}">
                <a16:creationId xmlns:a16="http://schemas.microsoft.com/office/drawing/2014/main" id="{D25C85A4-A9C6-4734-B6B4-D6DCFBDA8CE5}"/>
              </a:ext>
            </a:extLst>
          </p:cNvPr>
          <p:cNvSpPr txBox="1">
            <a:spLocks noChangeArrowheads="1"/>
          </p:cNvSpPr>
          <p:nvPr/>
        </p:nvSpPr>
        <p:spPr bwMode="auto">
          <a:xfrm>
            <a:off x="3789218" y="1924792"/>
            <a:ext cx="35204400" cy="322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lvl="0" algn="ctr">
              <a:spcBef>
                <a:spcPts val="0"/>
              </a:spcBef>
              <a:buClr>
                <a:srgbClr val="00FFFF"/>
              </a:buClr>
              <a:buSzPts val="10000"/>
              <a:buNone/>
            </a:pPr>
            <a:r>
              <a:rPr lang="en-US" sz="10000" b="1" dirty="0">
                <a:solidFill>
                  <a:srgbClr val="00FFFF"/>
                </a:solidFill>
              </a:rPr>
              <a:t>NuMom (Keeping Moms &amp; Infants Healthy)</a:t>
            </a:r>
            <a:endParaRPr lang="en-US" sz="10000" dirty="0"/>
          </a:p>
          <a:p>
            <a:pPr algn="ctr" eaLnBrk="1" hangingPunct="1">
              <a:spcBef>
                <a:spcPct val="0"/>
              </a:spcBef>
              <a:buFontTx/>
              <a:buNone/>
            </a:pPr>
            <a:r>
              <a:rPr lang="en-US" altLang="en-US" sz="3500" b="1" dirty="0">
                <a:solidFill>
                  <a:schemeClr val="bg1"/>
                </a:solidFill>
              </a:rPr>
              <a:t>Students: Fernando Perez</a:t>
            </a:r>
          </a:p>
          <a:p>
            <a:pPr lvl="0" algn="ctr">
              <a:spcBef>
                <a:spcPts val="0"/>
              </a:spcBef>
              <a:buClr>
                <a:schemeClr val="lt1"/>
              </a:buClr>
              <a:buSzPts val="3500"/>
              <a:buNone/>
            </a:pPr>
            <a:r>
              <a:rPr lang="en-US" sz="3500" b="1" dirty="0">
                <a:solidFill>
                  <a:schemeClr val="lt1"/>
                </a:solidFill>
                <a:latin typeface="Arial"/>
                <a:ea typeface="Arial"/>
                <a:cs typeface="Arial"/>
                <a:sym typeface="Arial"/>
              </a:rPr>
              <a:t>Mentors: </a:t>
            </a:r>
            <a:r>
              <a:rPr lang="en-US" sz="3500" i="1" dirty="0">
                <a:solidFill>
                  <a:schemeClr val="lt1"/>
                </a:solidFill>
              </a:rPr>
              <a:t>Jean Hannan</a:t>
            </a:r>
            <a:r>
              <a:rPr lang="en-US" sz="3500" dirty="0">
                <a:solidFill>
                  <a:schemeClr val="lt1"/>
                </a:solidFill>
              </a:rPr>
              <a:t>, Product Owner &amp; </a:t>
            </a:r>
            <a:r>
              <a:rPr lang="en-US" sz="3500" i="1" dirty="0">
                <a:solidFill>
                  <a:schemeClr val="lt1"/>
                </a:solidFill>
              </a:rPr>
              <a:t>Eduardo Morales</a:t>
            </a:r>
            <a:r>
              <a:rPr lang="en-US" sz="3500" dirty="0">
                <a:solidFill>
                  <a:schemeClr val="lt1"/>
                </a:solidFill>
              </a:rPr>
              <a:t>, NuMom Veteran</a:t>
            </a:r>
            <a:endParaRPr lang="en-US" sz="9600" dirty="0"/>
          </a:p>
          <a:p>
            <a:pPr algn="ctr">
              <a:spcBef>
                <a:spcPct val="0"/>
              </a:spcBef>
              <a:buNone/>
            </a:pPr>
            <a:r>
              <a:rPr lang="en-US" altLang="en-US" sz="3500" b="1" dirty="0">
                <a:solidFill>
                  <a:schemeClr val="bg1"/>
                </a:solidFill>
              </a:rPr>
              <a:t>Instructor/Faculty:</a:t>
            </a:r>
            <a:r>
              <a:rPr lang="en-US" altLang="en-US" sz="3500" b="1" i="1" dirty="0">
                <a:solidFill>
                  <a:schemeClr val="bg1"/>
                </a:solidFill>
              </a:rPr>
              <a:t> </a:t>
            </a:r>
            <a:r>
              <a:rPr lang="en-US" sz="3500" b="1" dirty="0">
                <a:solidFill>
                  <a:schemeClr val="lt1"/>
                </a:solidFill>
              </a:rPr>
              <a:t>Instructor/Faculty:</a:t>
            </a:r>
            <a:r>
              <a:rPr lang="en-US" sz="3500" b="1" i="1" dirty="0">
                <a:solidFill>
                  <a:schemeClr val="lt1"/>
                </a:solidFill>
              </a:rPr>
              <a:t> </a:t>
            </a:r>
            <a:r>
              <a:rPr lang="en-US" sz="3500" i="1" dirty="0">
                <a:solidFill>
                  <a:schemeClr val="lt1"/>
                </a:solidFill>
              </a:rPr>
              <a:t>Dr. Masoud Sadjadi</a:t>
            </a:r>
            <a:r>
              <a:rPr lang="en-US" sz="3500" dirty="0">
                <a:solidFill>
                  <a:schemeClr val="lt1"/>
                </a:solidFill>
              </a:rPr>
              <a:t>,</a:t>
            </a:r>
            <a:r>
              <a:rPr lang="en-US" sz="3500" i="1" dirty="0">
                <a:solidFill>
                  <a:schemeClr val="lt1"/>
                </a:solidFill>
              </a:rPr>
              <a:t> </a:t>
            </a:r>
            <a:r>
              <a:rPr lang="en-US" sz="3500" dirty="0">
                <a:solidFill>
                  <a:schemeClr val="lt1"/>
                </a:solidFill>
              </a:rPr>
              <a:t>Florida International University</a:t>
            </a:r>
            <a:endParaRPr lang="en-US" sz="3500" b="1" dirty="0">
              <a:solidFill>
                <a:schemeClr val="lt1"/>
              </a:solidFill>
            </a:endParaRPr>
          </a:p>
        </p:txBody>
      </p:sp>
      <p:sp>
        <p:nvSpPr>
          <p:cNvPr id="8" name="Text Box 72">
            <a:extLst>
              <a:ext uri="{FF2B5EF4-FFF2-40B4-BE49-F238E27FC236}">
                <a16:creationId xmlns:a16="http://schemas.microsoft.com/office/drawing/2014/main" id="{D5A102AD-4840-41C2-8B69-10ED2C38A4FD}"/>
              </a:ext>
            </a:extLst>
          </p:cNvPr>
          <p:cNvSpPr txBox="1">
            <a:spLocks noChangeArrowheads="1"/>
          </p:cNvSpPr>
          <p:nvPr/>
        </p:nvSpPr>
        <p:spPr bwMode="auto">
          <a:xfrm>
            <a:off x="7732054" y="31318197"/>
            <a:ext cx="21444395" cy="1182708"/>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lvl="0" indent="0">
              <a:spcBef>
                <a:spcPts val="0"/>
              </a:spcBef>
              <a:buClr>
                <a:srgbClr val="3333CC"/>
              </a:buClr>
              <a:buSzPts val="2400"/>
              <a:buNone/>
            </a:pPr>
            <a:r>
              <a:rPr lang="en-US" sz="2400" dirty="0">
                <a:solidFill>
                  <a:schemeClr val="lt2"/>
                </a:solidFill>
                <a:latin typeface="Arial"/>
                <a:ea typeface="Arial"/>
                <a:cs typeface="Arial"/>
                <a:sym typeface="Arial"/>
              </a:rPr>
              <a:t>The material presented in this poster is based upon the work supported by Jean Hannan. </a:t>
            </a:r>
            <a:r>
              <a:rPr lang="en-US" sz="2400" dirty="0">
                <a:solidFill>
                  <a:schemeClr val="lt2"/>
                </a:solidFill>
              </a:rPr>
              <a:t>I</a:t>
            </a:r>
            <a:r>
              <a:rPr lang="en-US" sz="2400" dirty="0">
                <a:solidFill>
                  <a:schemeClr val="lt2"/>
                </a:solidFill>
                <a:latin typeface="Arial"/>
                <a:ea typeface="Arial"/>
                <a:cs typeface="Arial"/>
                <a:sym typeface="Arial"/>
              </a:rPr>
              <a:t> thank Jean Hannan for her assistance and mentorship that </a:t>
            </a:r>
            <a:r>
              <a:rPr lang="en-US" sz="2400" dirty="0">
                <a:solidFill>
                  <a:schemeClr val="lt2"/>
                </a:solidFill>
              </a:rPr>
              <a:t>I</a:t>
            </a:r>
            <a:r>
              <a:rPr lang="en-US" sz="2400" dirty="0">
                <a:solidFill>
                  <a:schemeClr val="lt2"/>
                </a:solidFill>
                <a:latin typeface="Arial"/>
                <a:ea typeface="Arial"/>
                <a:cs typeface="Arial"/>
                <a:sym typeface="Arial"/>
              </a:rPr>
              <a:t> received throughout the Capstone II project.</a:t>
            </a:r>
            <a:endParaRPr lang="en-US" sz="2400" dirty="0">
              <a:solidFill>
                <a:schemeClr val="dk1"/>
              </a:solidFill>
              <a:latin typeface="Arial"/>
              <a:ea typeface="Arial"/>
              <a:cs typeface="Arial"/>
              <a:sym typeface="Arial"/>
            </a:endParaRPr>
          </a:p>
          <a:p>
            <a:pPr marL="0" lvl="0" indent="0">
              <a:spcBef>
                <a:spcPts val="0"/>
              </a:spcBef>
              <a:buClr>
                <a:srgbClr val="3333CC"/>
              </a:buClr>
              <a:buSzPts val="2400"/>
              <a:buNone/>
            </a:pPr>
            <a:endParaRPr lang="en-US" sz="2400" dirty="0">
              <a:solidFill>
                <a:schemeClr val="lt2"/>
              </a:solidFill>
              <a:latin typeface="Arial"/>
              <a:ea typeface="Arial"/>
              <a:cs typeface="Arial"/>
              <a:sym typeface="Arial"/>
            </a:endParaRPr>
          </a:p>
        </p:txBody>
      </p:sp>
      <p:pic>
        <p:nvPicPr>
          <p:cNvPr id="19" name="Google Shape;36;p7">
            <a:extLst>
              <a:ext uri="{FF2B5EF4-FFF2-40B4-BE49-F238E27FC236}">
                <a16:creationId xmlns:a16="http://schemas.microsoft.com/office/drawing/2014/main" id="{C9185C8E-4977-2A4F-887A-7DA09EE88540}"/>
              </a:ext>
            </a:extLst>
          </p:cNvPr>
          <p:cNvPicPr preferRelativeResize="0"/>
          <p:nvPr/>
        </p:nvPicPr>
        <p:blipFill rotWithShape="1">
          <a:blip r:embed="rId3">
            <a:alphaModFix/>
          </a:blip>
          <a:srcRect b="49364"/>
          <a:stretch/>
        </p:blipFill>
        <p:spPr>
          <a:xfrm>
            <a:off x="315375" y="6078856"/>
            <a:ext cx="13716000" cy="7315200"/>
          </a:xfrm>
          <a:prstGeom prst="rect">
            <a:avLst/>
          </a:prstGeom>
          <a:noFill/>
          <a:ln>
            <a:noFill/>
          </a:ln>
        </p:spPr>
      </p:pic>
      <p:pic>
        <p:nvPicPr>
          <p:cNvPr id="33" name="Google Shape;36;p7">
            <a:extLst>
              <a:ext uri="{FF2B5EF4-FFF2-40B4-BE49-F238E27FC236}">
                <a16:creationId xmlns:a16="http://schemas.microsoft.com/office/drawing/2014/main" id="{A8D9BE40-5BA1-904E-95EF-8444E41D8327}"/>
              </a:ext>
            </a:extLst>
          </p:cNvPr>
          <p:cNvPicPr preferRelativeResize="0"/>
          <p:nvPr/>
        </p:nvPicPr>
        <p:blipFill rotWithShape="1">
          <a:blip r:embed="rId3">
            <a:alphaModFix/>
          </a:blip>
          <a:srcRect b="49364"/>
          <a:stretch/>
        </p:blipFill>
        <p:spPr>
          <a:xfrm>
            <a:off x="15085803" y="13942538"/>
            <a:ext cx="13716000" cy="7315200"/>
          </a:xfrm>
          <a:prstGeom prst="rect">
            <a:avLst/>
          </a:prstGeom>
          <a:noFill/>
          <a:ln>
            <a:noFill/>
          </a:ln>
        </p:spPr>
      </p:pic>
      <p:pic>
        <p:nvPicPr>
          <p:cNvPr id="31" name="Google Shape;36;p7">
            <a:extLst>
              <a:ext uri="{FF2B5EF4-FFF2-40B4-BE49-F238E27FC236}">
                <a16:creationId xmlns:a16="http://schemas.microsoft.com/office/drawing/2014/main" id="{A0600EF5-1B3D-FA4E-8927-846908F18D16}"/>
              </a:ext>
            </a:extLst>
          </p:cNvPr>
          <p:cNvPicPr preferRelativeResize="0"/>
          <p:nvPr/>
        </p:nvPicPr>
        <p:blipFill rotWithShape="1">
          <a:blip r:embed="rId3">
            <a:alphaModFix/>
          </a:blip>
          <a:srcRect b="49364"/>
          <a:stretch/>
        </p:blipFill>
        <p:spPr>
          <a:xfrm>
            <a:off x="29859826" y="6041454"/>
            <a:ext cx="13716000" cy="7315200"/>
          </a:xfrm>
          <a:prstGeom prst="rect">
            <a:avLst/>
          </a:prstGeom>
          <a:noFill/>
          <a:ln>
            <a:noFill/>
          </a:ln>
        </p:spPr>
      </p:pic>
      <p:pic>
        <p:nvPicPr>
          <p:cNvPr id="25" name="Google Shape;36;p7">
            <a:extLst>
              <a:ext uri="{FF2B5EF4-FFF2-40B4-BE49-F238E27FC236}">
                <a16:creationId xmlns:a16="http://schemas.microsoft.com/office/drawing/2014/main" id="{516EEB8D-80A7-2D48-A059-4C21A901002F}"/>
              </a:ext>
            </a:extLst>
          </p:cNvPr>
          <p:cNvPicPr preferRelativeResize="0"/>
          <p:nvPr/>
        </p:nvPicPr>
        <p:blipFill rotWithShape="1">
          <a:blip r:embed="rId3">
            <a:alphaModFix/>
          </a:blip>
          <a:srcRect b="49364"/>
          <a:stretch/>
        </p:blipFill>
        <p:spPr>
          <a:xfrm>
            <a:off x="311781" y="13942538"/>
            <a:ext cx="13716000" cy="7315200"/>
          </a:xfrm>
          <a:prstGeom prst="rect">
            <a:avLst/>
          </a:prstGeom>
          <a:noFill/>
          <a:ln>
            <a:noFill/>
          </a:ln>
        </p:spPr>
      </p:pic>
      <p:pic>
        <p:nvPicPr>
          <p:cNvPr id="29" name="Google Shape;36;p7">
            <a:extLst>
              <a:ext uri="{FF2B5EF4-FFF2-40B4-BE49-F238E27FC236}">
                <a16:creationId xmlns:a16="http://schemas.microsoft.com/office/drawing/2014/main" id="{64763C79-3431-F741-A450-8F189FD03C7E}"/>
              </a:ext>
            </a:extLst>
          </p:cNvPr>
          <p:cNvPicPr preferRelativeResize="0"/>
          <p:nvPr/>
        </p:nvPicPr>
        <p:blipFill rotWithShape="1">
          <a:blip r:embed="rId3">
            <a:alphaModFix/>
          </a:blip>
          <a:srcRect b="49364"/>
          <a:stretch/>
        </p:blipFill>
        <p:spPr>
          <a:xfrm>
            <a:off x="15113512" y="6078856"/>
            <a:ext cx="13716000" cy="7315200"/>
          </a:xfrm>
          <a:prstGeom prst="rect">
            <a:avLst/>
          </a:prstGeom>
          <a:noFill/>
          <a:ln>
            <a:noFill/>
          </a:ln>
        </p:spPr>
      </p:pic>
      <p:pic>
        <p:nvPicPr>
          <p:cNvPr id="34" name="Google Shape;36;p7">
            <a:extLst>
              <a:ext uri="{FF2B5EF4-FFF2-40B4-BE49-F238E27FC236}">
                <a16:creationId xmlns:a16="http://schemas.microsoft.com/office/drawing/2014/main" id="{6EB378ED-D76B-F34F-8BEA-8A945D95F685}"/>
              </a:ext>
            </a:extLst>
          </p:cNvPr>
          <p:cNvPicPr preferRelativeResize="0"/>
          <p:nvPr/>
        </p:nvPicPr>
        <p:blipFill rotWithShape="1">
          <a:blip r:embed="rId3">
            <a:alphaModFix/>
          </a:blip>
          <a:srcRect b="49364"/>
          <a:stretch/>
        </p:blipFill>
        <p:spPr>
          <a:xfrm>
            <a:off x="15087600" y="21726773"/>
            <a:ext cx="13716000" cy="7315200"/>
          </a:xfrm>
          <a:prstGeom prst="rect">
            <a:avLst/>
          </a:prstGeom>
          <a:noFill/>
          <a:ln>
            <a:noFill/>
          </a:ln>
        </p:spPr>
      </p:pic>
      <p:pic>
        <p:nvPicPr>
          <p:cNvPr id="37" name="Google Shape;36;p7">
            <a:extLst>
              <a:ext uri="{FF2B5EF4-FFF2-40B4-BE49-F238E27FC236}">
                <a16:creationId xmlns:a16="http://schemas.microsoft.com/office/drawing/2014/main" id="{FDE875E7-74FD-0249-8A3F-E02D91F86C38}"/>
              </a:ext>
            </a:extLst>
          </p:cNvPr>
          <p:cNvPicPr preferRelativeResize="0"/>
          <p:nvPr/>
        </p:nvPicPr>
        <p:blipFill rotWithShape="1">
          <a:blip r:embed="rId3">
            <a:alphaModFix/>
          </a:blip>
          <a:srcRect b="49364"/>
          <a:stretch/>
        </p:blipFill>
        <p:spPr>
          <a:xfrm>
            <a:off x="29859826" y="13922719"/>
            <a:ext cx="13716000" cy="7315200"/>
          </a:xfrm>
          <a:prstGeom prst="rect">
            <a:avLst/>
          </a:prstGeom>
          <a:noFill/>
          <a:ln>
            <a:noFill/>
          </a:ln>
        </p:spPr>
      </p:pic>
      <p:sp>
        <p:nvSpPr>
          <p:cNvPr id="10" name="Text Box 19">
            <a:extLst>
              <a:ext uri="{FF2B5EF4-FFF2-40B4-BE49-F238E27FC236}">
                <a16:creationId xmlns:a16="http://schemas.microsoft.com/office/drawing/2014/main" id="{217F303B-4CE7-42FB-9B68-1C1C38FFD189}"/>
              </a:ext>
            </a:extLst>
          </p:cNvPr>
          <p:cNvSpPr txBox="1">
            <a:spLocks noChangeArrowheads="1"/>
          </p:cNvSpPr>
          <p:nvPr/>
        </p:nvSpPr>
        <p:spPr bwMode="auto">
          <a:xfrm>
            <a:off x="7732054" y="30770278"/>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dirty="0">
                <a:solidFill>
                  <a:srgbClr val="00FFFF"/>
                </a:solidFill>
                <a:latin typeface="Arial" charset="0"/>
                <a:ea typeface="ＭＳ Ｐゴシック" charset="-128"/>
                <a:cs typeface="ＭＳ Ｐゴシック" charset="-128"/>
              </a:rPr>
              <a:t>ACKNOWLEDGEMENT</a:t>
            </a:r>
          </a:p>
        </p:txBody>
      </p:sp>
      <p:pic>
        <p:nvPicPr>
          <p:cNvPr id="35" name="Google Shape;36;p7">
            <a:extLst>
              <a:ext uri="{FF2B5EF4-FFF2-40B4-BE49-F238E27FC236}">
                <a16:creationId xmlns:a16="http://schemas.microsoft.com/office/drawing/2014/main" id="{A596A023-37E9-314B-8774-DFBA31EF12DD}"/>
              </a:ext>
            </a:extLst>
          </p:cNvPr>
          <p:cNvPicPr preferRelativeResize="0"/>
          <p:nvPr/>
        </p:nvPicPr>
        <p:blipFill rotWithShape="1">
          <a:blip r:embed="rId3">
            <a:alphaModFix/>
          </a:blip>
          <a:srcRect b="49364"/>
          <a:stretch/>
        </p:blipFill>
        <p:spPr>
          <a:xfrm>
            <a:off x="29859826" y="21635297"/>
            <a:ext cx="13716000" cy="7315200"/>
          </a:xfrm>
          <a:prstGeom prst="rect">
            <a:avLst/>
          </a:prstGeom>
          <a:noFill/>
          <a:ln>
            <a:noFill/>
          </a:ln>
        </p:spPr>
      </p:pic>
      <p:pic>
        <p:nvPicPr>
          <p:cNvPr id="27" name="Google Shape;36;p7">
            <a:extLst>
              <a:ext uri="{FF2B5EF4-FFF2-40B4-BE49-F238E27FC236}">
                <a16:creationId xmlns:a16="http://schemas.microsoft.com/office/drawing/2014/main" id="{5C0CA1A6-4FA6-194A-B81E-659BFFA1CC30}"/>
              </a:ext>
            </a:extLst>
          </p:cNvPr>
          <p:cNvPicPr preferRelativeResize="0"/>
          <p:nvPr/>
        </p:nvPicPr>
        <p:blipFill rotWithShape="1">
          <a:blip r:embed="rId3">
            <a:alphaModFix/>
          </a:blip>
          <a:srcRect b="49364"/>
          <a:stretch/>
        </p:blipFill>
        <p:spPr>
          <a:xfrm>
            <a:off x="311781" y="21635297"/>
            <a:ext cx="13716000" cy="7315200"/>
          </a:xfrm>
          <a:prstGeom prst="rect">
            <a:avLst/>
          </a:prstGeom>
          <a:noFill/>
          <a:ln>
            <a:noFill/>
          </a:ln>
        </p:spPr>
      </p:pic>
      <p:sp>
        <p:nvSpPr>
          <p:cNvPr id="12" name="Text Box 19">
            <a:extLst>
              <a:ext uri="{FF2B5EF4-FFF2-40B4-BE49-F238E27FC236}">
                <a16:creationId xmlns:a16="http://schemas.microsoft.com/office/drawing/2014/main" id="{347B65C0-1F7B-42EA-98B0-39DA60BEE3A1}"/>
              </a:ext>
            </a:extLst>
          </p:cNvPr>
          <p:cNvSpPr txBox="1">
            <a:spLocks noChangeArrowheads="1"/>
          </p:cNvSpPr>
          <p:nvPr/>
        </p:nvSpPr>
        <p:spPr bwMode="auto">
          <a:xfrm>
            <a:off x="4565637" y="6372343"/>
            <a:ext cx="4114800" cy="628710"/>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600" b="1" dirty="0">
                <a:solidFill>
                  <a:schemeClr val="bg2"/>
                </a:solidFill>
                <a:latin typeface="Arial" charset="0"/>
                <a:ea typeface="ＭＳ Ｐゴシック" charset="-128"/>
                <a:cs typeface="ＭＳ Ｐゴシック" charset="-128"/>
              </a:rPr>
              <a:t>PROBLEM</a:t>
            </a:r>
          </a:p>
        </p:txBody>
      </p:sp>
      <p:sp>
        <p:nvSpPr>
          <p:cNvPr id="14" name="Text Box 19">
            <a:extLst>
              <a:ext uri="{FF2B5EF4-FFF2-40B4-BE49-F238E27FC236}">
                <a16:creationId xmlns:a16="http://schemas.microsoft.com/office/drawing/2014/main" id="{B5ABB58B-EAC8-471E-9CAB-A05D59DF1A03}"/>
              </a:ext>
            </a:extLst>
          </p:cNvPr>
          <p:cNvSpPr txBox="1">
            <a:spLocks noChangeArrowheads="1"/>
          </p:cNvSpPr>
          <p:nvPr/>
        </p:nvSpPr>
        <p:spPr bwMode="auto">
          <a:xfrm>
            <a:off x="19231235" y="6461381"/>
            <a:ext cx="5480554" cy="628710"/>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600" b="1" dirty="0">
                <a:solidFill>
                  <a:schemeClr val="bg2"/>
                </a:solidFill>
                <a:latin typeface="Arial" charset="0"/>
                <a:ea typeface="ＭＳ Ｐゴシック" charset="-128"/>
                <a:cs typeface="ＭＳ Ｐゴシック" charset="-128"/>
              </a:rPr>
              <a:t>CURRENT</a:t>
            </a:r>
            <a:r>
              <a:rPr lang="en-US" sz="3075" b="1" dirty="0">
                <a:solidFill>
                  <a:schemeClr val="bg2"/>
                </a:solidFill>
                <a:latin typeface="Arial" charset="0"/>
                <a:ea typeface="ＭＳ Ｐゴシック" charset="-128"/>
                <a:cs typeface="ＭＳ Ｐゴシック" charset="-128"/>
              </a:rPr>
              <a:t> </a:t>
            </a:r>
            <a:r>
              <a:rPr lang="en-US" sz="3600" b="1" dirty="0">
                <a:solidFill>
                  <a:schemeClr val="bg2"/>
                </a:solidFill>
                <a:latin typeface="Arial" charset="0"/>
                <a:ea typeface="ＭＳ Ｐゴシック" charset="-128"/>
                <a:cs typeface="ＭＳ Ｐゴシック" charset="-128"/>
              </a:rPr>
              <a:t>SYSTEM</a:t>
            </a:r>
            <a:endParaRPr lang="en-US" sz="3075" b="1" dirty="0">
              <a:solidFill>
                <a:schemeClr val="bg2"/>
              </a:solidFill>
              <a:latin typeface="Arial" charset="0"/>
              <a:ea typeface="ＭＳ Ｐゴシック" charset="-128"/>
              <a:cs typeface="ＭＳ Ｐゴシック" charset="-128"/>
            </a:endParaRPr>
          </a:p>
        </p:txBody>
      </p:sp>
      <p:sp>
        <p:nvSpPr>
          <p:cNvPr id="16" name="Text Box 19">
            <a:extLst>
              <a:ext uri="{FF2B5EF4-FFF2-40B4-BE49-F238E27FC236}">
                <a16:creationId xmlns:a16="http://schemas.microsoft.com/office/drawing/2014/main" id="{3449BF9E-3E62-47F3-8A01-5DA921FBBB61}"/>
              </a:ext>
            </a:extLst>
          </p:cNvPr>
          <p:cNvSpPr txBox="1">
            <a:spLocks noChangeArrowheads="1"/>
          </p:cNvSpPr>
          <p:nvPr/>
        </p:nvSpPr>
        <p:spPr bwMode="auto">
          <a:xfrm>
            <a:off x="34660425" y="6265867"/>
            <a:ext cx="4114800" cy="628710"/>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600" b="1" dirty="0">
                <a:solidFill>
                  <a:schemeClr val="bg2"/>
                </a:solidFill>
                <a:latin typeface="Arial" charset="0"/>
                <a:ea typeface="ＭＳ Ｐゴシック" charset="-128"/>
                <a:cs typeface="ＭＳ Ｐゴシック" charset="-128"/>
              </a:rPr>
              <a:t>REQUIREMENTS</a:t>
            </a:r>
          </a:p>
        </p:txBody>
      </p:sp>
      <p:sp>
        <p:nvSpPr>
          <p:cNvPr id="18" name="Text Box 19">
            <a:extLst>
              <a:ext uri="{FF2B5EF4-FFF2-40B4-BE49-F238E27FC236}">
                <a16:creationId xmlns:a16="http://schemas.microsoft.com/office/drawing/2014/main" id="{11B93C70-CD68-4448-9CC6-F0B8634C2F24}"/>
              </a:ext>
            </a:extLst>
          </p:cNvPr>
          <p:cNvSpPr txBox="1">
            <a:spLocks noChangeArrowheads="1"/>
          </p:cNvSpPr>
          <p:nvPr/>
        </p:nvSpPr>
        <p:spPr bwMode="auto">
          <a:xfrm>
            <a:off x="4892647" y="14079849"/>
            <a:ext cx="4114800" cy="628710"/>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600" b="1" dirty="0">
                <a:solidFill>
                  <a:schemeClr val="bg2"/>
                </a:solidFill>
                <a:latin typeface="Arial" charset="0"/>
                <a:ea typeface="ＭＳ Ｐゴシック" charset="-128"/>
                <a:cs typeface="ＭＳ Ｐゴシック" charset="-128"/>
              </a:rPr>
              <a:t>SYSTEM DESIGN</a:t>
            </a:r>
          </a:p>
        </p:txBody>
      </p:sp>
      <p:sp>
        <p:nvSpPr>
          <p:cNvPr id="20" name="Text Box 19">
            <a:extLst>
              <a:ext uri="{FF2B5EF4-FFF2-40B4-BE49-F238E27FC236}">
                <a16:creationId xmlns:a16="http://schemas.microsoft.com/office/drawing/2014/main" id="{6447CBA9-ECB1-4F02-8545-058CB59AD3DC}"/>
              </a:ext>
            </a:extLst>
          </p:cNvPr>
          <p:cNvSpPr txBox="1">
            <a:spLocks noChangeArrowheads="1"/>
          </p:cNvSpPr>
          <p:nvPr/>
        </p:nvSpPr>
        <p:spPr bwMode="auto">
          <a:xfrm>
            <a:off x="19886403" y="14014248"/>
            <a:ext cx="4114800" cy="382489"/>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2000" b="1" dirty="0">
                <a:solidFill>
                  <a:schemeClr val="bg2"/>
                </a:solidFill>
                <a:latin typeface="Arial" charset="0"/>
                <a:ea typeface="ＭＳ Ｐゴシック" charset="-128"/>
                <a:cs typeface="ＭＳ Ｐゴシック" charset="-128"/>
              </a:rPr>
              <a:t>OBJECT DESIGN</a:t>
            </a:r>
          </a:p>
        </p:txBody>
      </p:sp>
      <p:sp>
        <p:nvSpPr>
          <p:cNvPr id="22" name="Text Box 19">
            <a:extLst>
              <a:ext uri="{FF2B5EF4-FFF2-40B4-BE49-F238E27FC236}">
                <a16:creationId xmlns:a16="http://schemas.microsoft.com/office/drawing/2014/main" id="{FD27A822-67F7-41C5-A132-2CEC965AC561}"/>
              </a:ext>
            </a:extLst>
          </p:cNvPr>
          <p:cNvSpPr txBox="1">
            <a:spLocks noChangeArrowheads="1"/>
          </p:cNvSpPr>
          <p:nvPr/>
        </p:nvSpPr>
        <p:spPr bwMode="auto">
          <a:xfrm>
            <a:off x="34531389" y="14384588"/>
            <a:ext cx="5098471" cy="628710"/>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600" b="1" dirty="0">
                <a:solidFill>
                  <a:schemeClr val="bg2"/>
                </a:solidFill>
                <a:latin typeface="Arial" charset="0"/>
                <a:ea typeface="ＭＳ Ｐゴシック" charset="-128"/>
                <a:cs typeface="ＭＳ Ｐゴシック" charset="-128"/>
              </a:rPr>
              <a:t>IMPLEMENTATION</a:t>
            </a:r>
          </a:p>
        </p:txBody>
      </p:sp>
      <p:sp>
        <p:nvSpPr>
          <p:cNvPr id="24" name="Text Box 19">
            <a:extLst>
              <a:ext uri="{FF2B5EF4-FFF2-40B4-BE49-F238E27FC236}">
                <a16:creationId xmlns:a16="http://schemas.microsoft.com/office/drawing/2014/main" id="{320E787B-7D74-47BB-9F7A-0C0688641135}"/>
              </a:ext>
            </a:extLst>
          </p:cNvPr>
          <p:cNvSpPr txBox="1">
            <a:spLocks noChangeArrowheads="1"/>
          </p:cNvSpPr>
          <p:nvPr/>
        </p:nvSpPr>
        <p:spPr bwMode="auto">
          <a:xfrm>
            <a:off x="4995746" y="21868025"/>
            <a:ext cx="4114800" cy="628710"/>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600" b="1" dirty="0">
                <a:solidFill>
                  <a:schemeClr val="bg2"/>
                </a:solidFill>
                <a:latin typeface="Arial" charset="0"/>
                <a:ea typeface="ＭＳ Ｐゴシック" charset="-128"/>
                <a:cs typeface="ＭＳ Ｐゴシック" charset="-128"/>
              </a:rPr>
              <a:t>VERIFICATION</a:t>
            </a:r>
          </a:p>
        </p:txBody>
      </p:sp>
      <p:sp>
        <p:nvSpPr>
          <p:cNvPr id="26" name="Text Box 19">
            <a:extLst>
              <a:ext uri="{FF2B5EF4-FFF2-40B4-BE49-F238E27FC236}">
                <a16:creationId xmlns:a16="http://schemas.microsoft.com/office/drawing/2014/main" id="{BB3CD477-BCCC-459B-99A0-643F50153482}"/>
              </a:ext>
            </a:extLst>
          </p:cNvPr>
          <p:cNvSpPr txBox="1">
            <a:spLocks noChangeArrowheads="1"/>
          </p:cNvSpPr>
          <p:nvPr/>
        </p:nvSpPr>
        <p:spPr bwMode="auto">
          <a:xfrm>
            <a:off x="19762428" y="22182380"/>
            <a:ext cx="4114800" cy="628710"/>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600" b="1" dirty="0">
                <a:solidFill>
                  <a:schemeClr val="bg2"/>
                </a:solidFill>
                <a:latin typeface="Arial" charset="0"/>
                <a:ea typeface="ＭＳ Ｐゴシック" charset="-128"/>
                <a:cs typeface="ＭＳ Ｐゴシック" charset="-128"/>
              </a:rPr>
              <a:t>SUMMARY</a:t>
            </a:r>
          </a:p>
        </p:txBody>
      </p:sp>
      <p:sp>
        <p:nvSpPr>
          <p:cNvPr id="28" name="Text Box 19">
            <a:extLst>
              <a:ext uri="{FF2B5EF4-FFF2-40B4-BE49-F238E27FC236}">
                <a16:creationId xmlns:a16="http://schemas.microsoft.com/office/drawing/2014/main" id="{C9D61889-2F49-4A45-9CD6-9C3DCB168A70}"/>
              </a:ext>
            </a:extLst>
          </p:cNvPr>
          <p:cNvSpPr txBox="1">
            <a:spLocks noChangeArrowheads="1"/>
          </p:cNvSpPr>
          <p:nvPr/>
        </p:nvSpPr>
        <p:spPr bwMode="auto">
          <a:xfrm>
            <a:off x="35023224" y="22299132"/>
            <a:ext cx="4114800" cy="628710"/>
          </a:xfrm>
          <a:prstGeom prst="rect">
            <a:avLst/>
          </a:prstGeom>
          <a:noFill/>
          <a:ln w="12700">
            <a:noFill/>
            <a:miter lim="800000"/>
            <a:headEnd/>
            <a:tailEnd/>
          </a:ln>
          <a:effectLst/>
        </p:spPr>
        <p:txBody>
          <a:bodyPr lIns="73991" tIns="36995" rIns="73991" bIns="36995">
            <a:spAutoFit/>
          </a:bodyPr>
          <a:lstStyle/>
          <a:p>
            <a:pPr algn="ctr" defTabSz="739341" eaLnBrk="1" hangingPunct="1">
              <a:spcBef>
                <a:spcPct val="50000"/>
              </a:spcBef>
              <a:defRPr/>
            </a:pPr>
            <a:r>
              <a:rPr lang="en-US" sz="3600" b="1" dirty="0">
                <a:solidFill>
                  <a:schemeClr val="bg2"/>
                </a:solidFill>
                <a:latin typeface="Arial" charset="0"/>
                <a:ea typeface="ＭＳ Ｐゴシック" charset="-128"/>
                <a:cs typeface="ＭＳ Ｐゴシック" charset="-128"/>
              </a:rPr>
              <a:t>SCREENSHOTS </a:t>
            </a:r>
          </a:p>
        </p:txBody>
      </p:sp>
      <p:pic>
        <p:nvPicPr>
          <p:cNvPr id="21" name="Google Shape;50;p7">
            <a:extLst>
              <a:ext uri="{FF2B5EF4-FFF2-40B4-BE49-F238E27FC236}">
                <a16:creationId xmlns:a16="http://schemas.microsoft.com/office/drawing/2014/main" id="{7BB0AFC2-8466-A24F-8D67-BD1D0AFB4E5E}"/>
              </a:ext>
            </a:extLst>
          </p:cNvPr>
          <p:cNvPicPr preferRelativeResize="0"/>
          <p:nvPr/>
        </p:nvPicPr>
        <p:blipFill>
          <a:blip r:embed="rId4">
            <a:alphaModFix/>
          </a:blip>
          <a:stretch>
            <a:fillRect/>
          </a:stretch>
        </p:blipFill>
        <p:spPr>
          <a:xfrm>
            <a:off x="685800" y="617625"/>
            <a:ext cx="7759674" cy="4444625"/>
          </a:xfrm>
          <a:prstGeom prst="rect">
            <a:avLst/>
          </a:prstGeom>
          <a:noFill/>
          <a:ln>
            <a:noFill/>
          </a:ln>
        </p:spPr>
      </p:pic>
      <p:pic>
        <p:nvPicPr>
          <p:cNvPr id="23" name="Google Shape;51;p7">
            <a:extLst>
              <a:ext uri="{FF2B5EF4-FFF2-40B4-BE49-F238E27FC236}">
                <a16:creationId xmlns:a16="http://schemas.microsoft.com/office/drawing/2014/main" id="{A7124C0F-5C47-9B4E-8E20-6C49AF952D54}"/>
              </a:ext>
            </a:extLst>
          </p:cNvPr>
          <p:cNvPicPr preferRelativeResize="0"/>
          <p:nvPr/>
        </p:nvPicPr>
        <p:blipFill>
          <a:blip r:embed="rId5">
            <a:alphaModFix/>
          </a:blip>
          <a:stretch>
            <a:fillRect/>
          </a:stretch>
        </p:blipFill>
        <p:spPr>
          <a:xfrm>
            <a:off x="37080625" y="-83556"/>
            <a:ext cx="6810575" cy="6810575"/>
          </a:xfrm>
          <a:prstGeom prst="rect">
            <a:avLst/>
          </a:prstGeom>
          <a:noFill/>
          <a:ln>
            <a:noFill/>
          </a:ln>
        </p:spPr>
      </p:pic>
      <p:sp>
        <p:nvSpPr>
          <p:cNvPr id="5" name="TextBox 4">
            <a:extLst>
              <a:ext uri="{FF2B5EF4-FFF2-40B4-BE49-F238E27FC236}">
                <a16:creationId xmlns:a16="http://schemas.microsoft.com/office/drawing/2014/main" id="{D672A131-EB5E-144B-BB97-264F6F1FCDAC}"/>
              </a:ext>
            </a:extLst>
          </p:cNvPr>
          <p:cNvSpPr txBox="1"/>
          <p:nvPr/>
        </p:nvSpPr>
        <p:spPr>
          <a:xfrm>
            <a:off x="942109" y="7536433"/>
            <a:ext cx="12634813" cy="4401205"/>
          </a:xfrm>
          <a:prstGeom prst="rect">
            <a:avLst/>
          </a:prstGeom>
          <a:noFill/>
        </p:spPr>
        <p:txBody>
          <a:bodyPr wrap="square" rtlCol="0">
            <a:spAutoFit/>
          </a:bodyPr>
          <a:lstStyle/>
          <a:p>
            <a:r>
              <a:rPr lang="en-US" sz="4000" dirty="0">
                <a:solidFill>
                  <a:schemeClr val="bg1"/>
                </a:solidFill>
                <a:latin typeface="Arial" panose="020B0604020202020204" pitchFamily="34" charset="0"/>
                <a:cs typeface="Arial" panose="020B0604020202020204" pitchFamily="34" charset="0"/>
              </a:rPr>
              <a:t>New mothers that don’t have access to appropriate resources due to social and economical factors could experience several hardships and difficulties through their pregnancy. Numon seeks to aid in this matter and bridge the existing gap by facilitating the access to many necessary resources such as clinic appointments and educational content.</a:t>
            </a:r>
          </a:p>
        </p:txBody>
      </p:sp>
      <p:sp>
        <p:nvSpPr>
          <p:cNvPr id="38" name="TextBox 37">
            <a:extLst>
              <a:ext uri="{FF2B5EF4-FFF2-40B4-BE49-F238E27FC236}">
                <a16:creationId xmlns:a16="http://schemas.microsoft.com/office/drawing/2014/main" id="{120F1303-5058-1242-9C80-4094FF104F99}"/>
              </a:ext>
            </a:extLst>
          </p:cNvPr>
          <p:cNvSpPr txBox="1"/>
          <p:nvPr/>
        </p:nvSpPr>
        <p:spPr>
          <a:xfrm>
            <a:off x="15654105" y="7555440"/>
            <a:ext cx="12634813" cy="4278094"/>
          </a:xfrm>
          <a:prstGeom prst="rect">
            <a:avLst/>
          </a:prstGeom>
          <a:noFill/>
        </p:spPr>
        <p:txBody>
          <a:bodyPr wrap="square" rtlCol="0">
            <a:spAutoFit/>
          </a:bodyPr>
          <a:lstStyle/>
          <a:p>
            <a:r>
              <a:rPr lang="en-US" sz="4000" dirty="0">
                <a:solidFill>
                  <a:schemeClr val="bg1"/>
                </a:solidFill>
                <a:latin typeface="Arial" panose="020B0604020202020204" pitchFamily="34" charset="0"/>
                <a:cs typeface="Arial" panose="020B0604020202020204" pitchFamily="34" charset="0"/>
              </a:rPr>
              <a:t>Numom offers multiple features to helps its user navigate through their pregnancy, such as: </a:t>
            </a:r>
          </a:p>
          <a:p>
            <a:pPr marL="571500" indent="-571500">
              <a:buFont typeface="Arial" panose="020B0604020202020204" pitchFamily="34" charset="0"/>
              <a:buChar char="•"/>
            </a:pPr>
            <a:r>
              <a:rPr lang="en-US" sz="3200" dirty="0">
                <a:solidFill>
                  <a:schemeClr val="bg1"/>
                </a:solidFill>
                <a:latin typeface="Arial" panose="020B0604020202020204" pitchFamily="34" charset="0"/>
                <a:cs typeface="Arial" panose="020B0604020202020204" pitchFamily="34" charset="0"/>
              </a:rPr>
              <a:t>Display a list of clinics and shelters based on current location</a:t>
            </a:r>
          </a:p>
          <a:p>
            <a:pPr marL="571500" indent="-571500">
              <a:buFont typeface="Arial" panose="020B0604020202020204" pitchFamily="34" charset="0"/>
              <a:buChar char="•"/>
            </a:pPr>
            <a:r>
              <a:rPr lang="en-US" sz="3200" dirty="0">
                <a:solidFill>
                  <a:schemeClr val="bg1"/>
                </a:solidFill>
                <a:latin typeface="Arial" panose="020B0604020202020204" pitchFamily="34" charset="0"/>
                <a:cs typeface="Arial" panose="020B0604020202020204" pitchFamily="34" charset="0"/>
              </a:rPr>
              <a:t>Keep track of medical records , appointments and documents.</a:t>
            </a:r>
          </a:p>
          <a:p>
            <a:pPr marL="571500" indent="-571500">
              <a:buFont typeface="Arial" panose="020B0604020202020204" pitchFamily="34" charset="0"/>
              <a:buChar char="•"/>
            </a:pPr>
            <a:r>
              <a:rPr lang="en-US" sz="3200" dirty="0">
                <a:solidFill>
                  <a:schemeClr val="bg1"/>
                </a:solidFill>
                <a:latin typeface="Arial" panose="020B0604020202020204" pitchFamily="34" charset="0"/>
                <a:cs typeface="Arial" panose="020B0604020202020204" pitchFamily="34" charset="0"/>
              </a:rPr>
              <a:t>Providing useful educational content regarding multiple topics such as STDs awareness and safe sex.</a:t>
            </a:r>
          </a:p>
          <a:p>
            <a:pPr marL="571500" indent="-571500">
              <a:buFont typeface="Arial" panose="020B0604020202020204" pitchFamily="34" charset="0"/>
              <a:buChar char="•"/>
            </a:pPr>
            <a:r>
              <a:rPr lang="en-US" sz="3200" dirty="0">
                <a:solidFill>
                  <a:schemeClr val="bg1"/>
                </a:solidFill>
                <a:latin typeface="Arial" panose="020B0604020202020204" pitchFamily="34" charset="0"/>
                <a:cs typeface="Arial" panose="020B0604020202020204" pitchFamily="34" charset="0"/>
              </a:rPr>
              <a:t>The ability to easily apply for aid services such as Medicaid and WIC.</a:t>
            </a:r>
          </a:p>
        </p:txBody>
      </p:sp>
      <p:sp>
        <p:nvSpPr>
          <p:cNvPr id="39" name="TextBox 38">
            <a:extLst>
              <a:ext uri="{FF2B5EF4-FFF2-40B4-BE49-F238E27FC236}">
                <a16:creationId xmlns:a16="http://schemas.microsoft.com/office/drawing/2014/main" id="{25A001F8-8852-464B-B6CE-C1B4037F0548}"/>
              </a:ext>
            </a:extLst>
          </p:cNvPr>
          <p:cNvSpPr txBox="1"/>
          <p:nvPr/>
        </p:nvSpPr>
        <p:spPr>
          <a:xfrm>
            <a:off x="30400419" y="6838508"/>
            <a:ext cx="12634813" cy="6001643"/>
          </a:xfrm>
          <a:prstGeom prst="rect">
            <a:avLst/>
          </a:prstGeom>
          <a:noFill/>
        </p:spPr>
        <p:txBody>
          <a:bodyPr wrap="square" rtlCol="0">
            <a:spAutoFit/>
          </a:bodyPr>
          <a:lstStyle/>
          <a:p>
            <a:r>
              <a:rPr lang="en-US" sz="2800" dirty="0">
                <a:solidFill>
                  <a:schemeClr val="bg1"/>
                </a:solidFill>
                <a:latin typeface="Arial" panose="020B0604020202020204" pitchFamily="34" charset="0"/>
                <a:cs typeface="Arial" panose="020B0604020202020204" pitchFamily="34" charset="0"/>
              </a:rPr>
              <a:t>The overall objective of the project during this semester was to take the already existing Numom app and focus on polishing the rough but mostly functional state in which we received it. During this development, which consisted of six sprints, we focused on numerous quality of life improvements that enhanced the overall user experience of the application. Some of my main contributions to this project were:</a:t>
            </a:r>
          </a:p>
          <a:p>
            <a:pPr marL="571500" indent="-571500">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Completely refactored and revamped the settings page, making it easier to utilize and edit the account data.</a:t>
            </a:r>
          </a:p>
          <a:p>
            <a:pPr marL="571500" indent="-571500">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Improved overall navigation experience of the app by removing unnecessary or redundant buttons that broke the natural flow of the app.</a:t>
            </a:r>
          </a:p>
          <a:p>
            <a:pPr marL="571500" indent="-571500">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Worked on preserving the design philosophy of the app that appeared to be incoherent in some pages and sections.</a:t>
            </a:r>
          </a:p>
          <a:p>
            <a:pPr marL="571500" indent="-571500">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Optimized the learn and resources tabs.</a:t>
            </a:r>
          </a:p>
          <a:p>
            <a:pPr marL="571500" indent="-571500">
              <a:buFont typeface="Arial" panose="020B0604020202020204" pitchFamily="34" charset="0"/>
              <a:buChar char="•"/>
            </a:pPr>
            <a:r>
              <a:rPr lang="en-US" sz="2400" dirty="0">
                <a:solidFill>
                  <a:schemeClr val="bg1"/>
                </a:solidFill>
                <a:latin typeface="Arial" panose="020B0604020202020204" pitchFamily="34" charset="0"/>
                <a:cs typeface="Arial" panose="020B0604020202020204" pitchFamily="34" charset="0"/>
              </a:rPr>
              <a:t>Additionally I also contributed towards maintaining a more organized code base by doing code cleanup and exercising good practices while developing.</a:t>
            </a:r>
          </a:p>
        </p:txBody>
      </p:sp>
      <p:pic>
        <p:nvPicPr>
          <p:cNvPr id="7" name="Picture 6" descr="Icon&#10;&#10;Description automatically generated">
            <a:extLst>
              <a:ext uri="{FF2B5EF4-FFF2-40B4-BE49-F238E27FC236}">
                <a16:creationId xmlns:a16="http://schemas.microsoft.com/office/drawing/2014/main" id="{5DB1E537-8B9D-BA47-929A-2AC7BFFE4EA1}"/>
              </a:ext>
            </a:extLst>
          </p:cNvPr>
          <p:cNvPicPr>
            <a:picLocks noChangeAspect="1"/>
          </p:cNvPicPr>
          <p:nvPr/>
        </p:nvPicPr>
        <p:blipFill>
          <a:blip r:embed="rId6"/>
          <a:stretch>
            <a:fillRect/>
          </a:stretch>
        </p:blipFill>
        <p:spPr>
          <a:xfrm>
            <a:off x="30552186" y="15570697"/>
            <a:ext cx="1777005" cy="1777005"/>
          </a:xfrm>
          <a:prstGeom prst="rect">
            <a:avLst/>
          </a:prstGeom>
        </p:spPr>
      </p:pic>
      <p:pic>
        <p:nvPicPr>
          <p:cNvPr id="11" name="Picture 10" descr="Shape&#10;&#10;Description automatically generated with medium confidence">
            <a:extLst>
              <a:ext uri="{FF2B5EF4-FFF2-40B4-BE49-F238E27FC236}">
                <a16:creationId xmlns:a16="http://schemas.microsoft.com/office/drawing/2014/main" id="{5CDE4C74-9E6C-4A4A-BFBF-A3F4A66D7AED}"/>
              </a:ext>
            </a:extLst>
          </p:cNvPr>
          <p:cNvPicPr>
            <a:picLocks noChangeAspect="1"/>
          </p:cNvPicPr>
          <p:nvPr/>
        </p:nvPicPr>
        <p:blipFill>
          <a:blip r:embed="rId7"/>
          <a:stretch>
            <a:fillRect/>
          </a:stretch>
        </p:blipFill>
        <p:spPr>
          <a:xfrm>
            <a:off x="32858203" y="15570697"/>
            <a:ext cx="3491345" cy="1963882"/>
          </a:xfrm>
          <a:prstGeom prst="rect">
            <a:avLst/>
          </a:prstGeom>
        </p:spPr>
      </p:pic>
      <p:pic>
        <p:nvPicPr>
          <p:cNvPr id="40" name="Google Shape;65;p1">
            <a:extLst>
              <a:ext uri="{FF2B5EF4-FFF2-40B4-BE49-F238E27FC236}">
                <a16:creationId xmlns:a16="http://schemas.microsoft.com/office/drawing/2014/main" id="{902A2F8F-38AB-D64D-9FF5-BD616C5AC4FE}"/>
              </a:ext>
            </a:extLst>
          </p:cNvPr>
          <p:cNvPicPr preferRelativeResize="0"/>
          <p:nvPr/>
        </p:nvPicPr>
        <p:blipFill rotWithShape="1">
          <a:blip r:embed="rId8">
            <a:alphaModFix/>
          </a:blip>
          <a:srcRect/>
          <a:stretch/>
        </p:blipFill>
        <p:spPr>
          <a:xfrm>
            <a:off x="37030328" y="15531853"/>
            <a:ext cx="1994535" cy="1994535"/>
          </a:xfrm>
          <a:prstGeom prst="rect">
            <a:avLst/>
          </a:prstGeom>
          <a:noFill/>
          <a:ln>
            <a:noFill/>
          </a:ln>
        </p:spPr>
      </p:pic>
      <p:pic>
        <p:nvPicPr>
          <p:cNvPr id="44" name="Google Shape;64;p1">
            <a:extLst>
              <a:ext uri="{FF2B5EF4-FFF2-40B4-BE49-F238E27FC236}">
                <a16:creationId xmlns:a16="http://schemas.microsoft.com/office/drawing/2014/main" id="{F0CDFE73-520C-234B-ACC0-73F5EF3A4A53}"/>
              </a:ext>
            </a:extLst>
          </p:cNvPr>
          <p:cNvPicPr preferRelativeResize="0"/>
          <p:nvPr/>
        </p:nvPicPr>
        <p:blipFill rotWithShape="1">
          <a:blip r:embed="rId9">
            <a:alphaModFix/>
          </a:blip>
          <a:srcRect/>
          <a:stretch/>
        </p:blipFill>
        <p:spPr>
          <a:xfrm>
            <a:off x="40405949" y="18047329"/>
            <a:ext cx="2138363" cy="2481263"/>
          </a:xfrm>
          <a:prstGeom prst="rect">
            <a:avLst/>
          </a:prstGeom>
          <a:noFill/>
          <a:ln>
            <a:noFill/>
          </a:ln>
        </p:spPr>
      </p:pic>
      <p:pic>
        <p:nvPicPr>
          <p:cNvPr id="1030" name="Picture 6" descr="Brand Guidelines | Android Open Source Project">
            <a:extLst>
              <a:ext uri="{FF2B5EF4-FFF2-40B4-BE49-F238E27FC236}">
                <a16:creationId xmlns:a16="http://schemas.microsoft.com/office/drawing/2014/main" id="{032A4B02-3807-F24F-851D-1BEBC9F15C9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470361" y="17928395"/>
            <a:ext cx="4150317" cy="2223308"/>
          </a:xfrm>
          <a:prstGeom prst="rect">
            <a:avLst/>
          </a:prstGeom>
          <a:noFill/>
          <a:extLst>
            <a:ext uri="{909E8E84-426E-40DD-AFC4-6F175D3DCCD1}">
              <a14:hiddenFill xmlns:a14="http://schemas.microsoft.com/office/drawing/2010/main">
                <a:solidFill>
                  <a:srgbClr val="FFFFFF"/>
                </a:solidFill>
              </a14:hiddenFill>
            </a:ext>
          </a:extLst>
        </p:spPr>
      </p:pic>
      <p:pic>
        <p:nvPicPr>
          <p:cNvPr id="47" name="Google Shape;60;p1">
            <a:extLst>
              <a:ext uri="{FF2B5EF4-FFF2-40B4-BE49-F238E27FC236}">
                <a16:creationId xmlns:a16="http://schemas.microsoft.com/office/drawing/2014/main" id="{F9E308DB-CEAC-5248-81CA-8B43708633D8}"/>
              </a:ext>
            </a:extLst>
          </p:cNvPr>
          <p:cNvPicPr preferRelativeResize="0"/>
          <p:nvPr/>
        </p:nvPicPr>
        <p:blipFill rotWithShape="1">
          <a:blip r:embed="rId11">
            <a:alphaModFix/>
          </a:blip>
          <a:srcRect/>
          <a:stretch/>
        </p:blipFill>
        <p:spPr>
          <a:xfrm>
            <a:off x="33063206" y="18413505"/>
            <a:ext cx="3081338" cy="1976438"/>
          </a:xfrm>
          <a:prstGeom prst="rect">
            <a:avLst/>
          </a:prstGeom>
          <a:noFill/>
          <a:ln>
            <a:noFill/>
          </a:ln>
        </p:spPr>
      </p:pic>
      <p:pic>
        <p:nvPicPr>
          <p:cNvPr id="1026" name="Picture 2" descr="Firebase Logo transparent PNG - StickPNG">
            <a:extLst>
              <a:ext uri="{FF2B5EF4-FFF2-40B4-BE49-F238E27FC236}">
                <a16:creationId xmlns:a16="http://schemas.microsoft.com/office/drawing/2014/main" id="{586CE6F4-CF93-FB4C-9D0B-DBA1901E433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080624" y="18047329"/>
            <a:ext cx="1807639" cy="248126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it - Logo Downloads">
            <a:extLst>
              <a:ext uri="{FF2B5EF4-FFF2-40B4-BE49-F238E27FC236}">
                <a16:creationId xmlns:a16="http://schemas.microsoft.com/office/drawing/2014/main" id="{DD51733C-4853-474E-90CB-2F6E8C9A68F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405949" y="15459873"/>
            <a:ext cx="2285207" cy="228520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Graphical user interface, text, application, chat or text message&#10;&#10;Description automatically generated">
            <a:extLst>
              <a:ext uri="{FF2B5EF4-FFF2-40B4-BE49-F238E27FC236}">
                <a16:creationId xmlns:a16="http://schemas.microsoft.com/office/drawing/2014/main" id="{AA8A6E4D-5D83-DF40-9385-54BE843DF4A1}"/>
              </a:ext>
            </a:extLst>
          </p:cNvPr>
          <p:cNvPicPr>
            <a:picLocks noChangeAspect="1"/>
          </p:cNvPicPr>
          <p:nvPr/>
        </p:nvPicPr>
        <p:blipFill>
          <a:blip r:embed="rId14"/>
          <a:stretch>
            <a:fillRect/>
          </a:stretch>
        </p:blipFill>
        <p:spPr>
          <a:xfrm>
            <a:off x="30187683" y="22687290"/>
            <a:ext cx="2506009" cy="5394166"/>
          </a:xfrm>
          <a:prstGeom prst="rect">
            <a:avLst/>
          </a:prstGeom>
        </p:spPr>
      </p:pic>
      <p:pic>
        <p:nvPicPr>
          <p:cNvPr id="13" name="Picture 12" descr="Graphical user interface, text, application, chat or text message&#10;&#10;Description automatically generated">
            <a:extLst>
              <a:ext uri="{FF2B5EF4-FFF2-40B4-BE49-F238E27FC236}">
                <a16:creationId xmlns:a16="http://schemas.microsoft.com/office/drawing/2014/main" id="{65B37486-BB1E-8548-A5C6-D979A85C609A}"/>
              </a:ext>
            </a:extLst>
          </p:cNvPr>
          <p:cNvPicPr>
            <a:picLocks noChangeAspect="1"/>
          </p:cNvPicPr>
          <p:nvPr/>
        </p:nvPicPr>
        <p:blipFill>
          <a:blip r:embed="rId15"/>
          <a:stretch>
            <a:fillRect/>
          </a:stretch>
        </p:blipFill>
        <p:spPr>
          <a:xfrm>
            <a:off x="33127634" y="23253394"/>
            <a:ext cx="2807509" cy="5331198"/>
          </a:xfrm>
          <a:prstGeom prst="rect">
            <a:avLst/>
          </a:prstGeom>
        </p:spPr>
      </p:pic>
      <p:pic>
        <p:nvPicPr>
          <p:cNvPr id="17" name="Picture 16" descr="Graphical user interface, text, application, chat or text message&#10;&#10;Description automatically generated">
            <a:extLst>
              <a:ext uri="{FF2B5EF4-FFF2-40B4-BE49-F238E27FC236}">
                <a16:creationId xmlns:a16="http://schemas.microsoft.com/office/drawing/2014/main" id="{70312E6A-B0FB-8749-9BC0-BD1D7D978361}"/>
              </a:ext>
            </a:extLst>
          </p:cNvPr>
          <p:cNvPicPr>
            <a:picLocks noChangeAspect="1"/>
          </p:cNvPicPr>
          <p:nvPr/>
        </p:nvPicPr>
        <p:blipFill>
          <a:blip r:embed="rId15"/>
          <a:stretch>
            <a:fillRect/>
          </a:stretch>
        </p:blipFill>
        <p:spPr>
          <a:xfrm>
            <a:off x="40405949" y="22496735"/>
            <a:ext cx="2854032" cy="5419542"/>
          </a:xfrm>
          <a:prstGeom prst="rect">
            <a:avLst/>
          </a:prstGeom>
        </p:spPr>
      </p:pic>
      <p:pic>
        <p:nvPicPr>
          <p:cNvPr id="32" name="Picture 31" descr="Graphical user interface, text, application, chat or text message&#10;&#10;Description automatically generated">
            <a:extLst>
              <a:ext uri="{FF2B5EF4-FFF2-40B4-BE49-F238E27FC236}">
                <a16:creationId xmlns:a16="http://schemas.microsoft.com/office/drawing/2014/main" id="{2273B926-BDD1-1744-8E0D-4051EC02DD9E}"/>
              </a:ext>
            </a:extLst>
          </p:cNvPr>
          <p:cNvPicPr>
            <a:picLocks noChangeAspect="1"/>
          </p:cNvPicPr>
          <p:nvPr/>
        </p:nvPicPr>
        <p:blipFill>
          <a:blip r:embed="rId16"/>
          <a:stretch>
            <a:fillRect/>
          </a:stretch>
        </p:blipFill>
        <p:spPr>
          <a:xfrm>
            <a:off x="37022371" y="23325220"/>
            <a:ext cx="2389378" cy="5027361"/>
          </a:xfrm>
          <a:prstGeom prst="rect">
            <a:avLst/>
          </a:prstGeom>
        </p:spPr>
      </p:pic>
      <p:pic>
        <p:nvPicPr>
          <p:cNvPr id="43" name="Picture 42" descr="Diagram&#10;&#10;Description automatically generated">
            <a:extLst>
              <a:ext uri="{FF2B5EF4-FFF2-40B4-BE49-F238E27FC236}">
                <a16:creationId xmlns:a16="http://schemas.microsoft.com/office/drawing/2014/main" id="{D21A6551-D3A6-514A-BC16-DA8E35DCBEC1}"/>
              </a:ext>
            </a:extLst>
          </p:cNvPr>
          <p:cNvPicPr>
            <a:picLocks noChangeAspect="1"/>
          </p:cNvPicPr>
          <p:nvPr/>
        </p:nvPicPr>
        <p:blipFill>
          <a:blip r:embed="rId17"/>
          <a:stretch>
            <a:fillRect/>
          </a:stretch>
        </p:blipFill>
        <p:spPr>
          <a:xfrm>
            <a:off x="18237200" y="14384588"/>
            <a:ext cx="8046720" cy="6613942"/>
          </a:xfrm>
          <a:prstGeom prst="rect">
            <a:avLst/>
          </a:prstGeom>
        </p:spPr>
      </p:pic>
      <p:pic>
        <p:nvPicPr>
          <p:cNvPr id="3" name="Picture 2">
            <a:extLst>
              <a:ext uri="{FF2B5EF4-FFF2-40B4-BE49-F238E27FC236}">
                <a16:creationId xmlns:a16="http://schemas.microsoft.com/office/drawing/2014/main" id="{D6F0CCBB-55B1-0544-ACAA-C19026DC988C}"/>
              </a:ext>
            </a:extLst>
          </p:cNvPr>
          <p:cNvPicPr>
            <a:picLocks noChangeAspect="1"/>
          </p:cNvPicPr>
          <p:nvPr/>
        </p:nvPicPr>
        <p:blipFill>
          <a:blip r:embed="rId18"/>
          <a:stretch>
            <a:fillRect/>
          </a:stretch>
        </p:blipFill>
        <p:spPr>
          <a:xfrm>
            <a:off x="2273034" y="14491875"/>
            <a:ext cx="10411991" cy="6773479"/>
          </a:xfrm>
          <a:prstGeom prst="rect">
            <a:avLst/>
          </a:prstGeom>
        </p:spPr>
      </p:pic>
      <p:sp>
        <p:nvSpPr>
          <p:cNvPr id="30" name="Rectangle 29">
            <a:extLst>
              <a:ext uri="{FF2B5EF4-FFF2-40B4-BE49-F238E27FC236}">
                <a16:creationId xmlns:a16="http://schemas.microsoft.com/office/drawing/2014/main" id="{6D925378-ABE7-A44C-9EEF-AFDB5AE2A5C7}"/>
              </a:ext>
            </a:extLst>
          </p:cNvPr>
          <p:cNvSpPr/>
          <p:nvPr/>
        </p:nvSpPr>
        <p:spPr>
          <a:xfrm>
            <a:off x="503024" y="22866678"/>
            <a:ext cx="13521047" cy="5016758"/>
          </a:xfrm>
          <a:prstGeom prst="rect">
            <a:avLst/>
          </a:prstGeom>
        </p:spPr>
        <p:txBody>
          <a:bodyPr wrap="square">
            <a:spAutoFit/>
          </a:bodyPr>
          <a:lstStyle/>
          <a:p>
            <a:r>
              <a:rPr lang="en-US" sz="4000" dirty="0">
                <a:solidFill>
                  <a:schemeClr val="bg1"/>
                </a:solidFill>
                <a:latin typeface="Arial" panose="020B0604020202020204" pitchFamily="34" charset="0"/>
              </a:rPr>
              <a:t>The testing for this app was done by executing the app through the terminal via the expo localhost application. Throughout my development process I thoroughly tested every new feature on both the iOS simulator and the Expo Go app on my mobile device. The source control service used for this project was </a:t>
            </a:r>
            <a:r>
              <a:rPr lang="en-US" sz="4000" dirty="0" err="1">
                <a:solidFill>
                  <a:schemeClr val="bg1"/>
                </a:solidFill>
                <a:latin typeface="Arial" panose="020B0604020202020204" pitchFamily="34" charset="0"/>
              </a:rPr>
              <a:t>Github</a:t>
            </a:r>
            <a:r>
              <a:rPr lang="en-US" sz="4000" dirty="0">
                <a:solidFill>
                  <a:schemeClr val="bg1"/>
                </a:solidFill>
                <a:latin typeface="Arial" panose="020B0604020202020204" pitchFamily="34" charset="0"/>
              </a:rPr>
              <a:t>, which was used daily to organize and assign the workload of the project during every sprint.</a:t>
            </a:r>
            <a:endParaRPr lang="en-US" sz="4000" dirty="0">
              <a:solidFill>
                <a:schemeClr val="bg1"/>
              </a:solidFill>
            </a:endParaRPr>
          </a:p>
        </p:txBody>
      </p:sp>
      <p:sp>
        <p:nvSpPr>
          <p:cNvPr id="36" name="Rectangle 35">
            <a:extLst>
              <a:ext uri="{FF2B5EF4-FFF2-40B4-BE49-F238E27FC236}">
                <a16:creationId xmlns:a16="http://schemas.microsoft.com/office/drawing/2014/main" id="{C0A65D2B-17E6-0A43-A466-81502DAD2112}"/>
              </a:ext>
            </a:extLst>
          </p:cNvPr>
          <p:cNvSpPr/>
          <p:nvPr/>
        </p:nvSpPr>
        <p:spPr>
          <a:xfrm>
            <a:off x="15633472" y="22729454"/>
            <a:ext cx="12958429" cy="5509200"/>
          </a:xfrm>
          <a:prstGeom prst="rect">
            <a:avLst/>
          </a:prstGeom>
        </p:spPr>
        <p:txBody>
          <a:bodyPr wrap="square">
            <a:spAutoFit/>
          </a:bodyPr>
          <a:lstStyle/>
          <a:p>
            <a:r>
              <a:rPr lang="en-US" sz="3200" dirty="0">
                <a:solidFill>
                  <a:schemeClr val="bg1"/>
                </a:solidFill>
                <a:latin typeface="Arial" panose="020B0604020202020204" pitchFamily="34" charset="0"/>
              </a:rPr>
              <a:t>After the end of this semester, we can confidently say that we as a team made a profound impact and contribution to this project. The work done during this semester resulted in a significant improvement to the user experience and an overall enhancement to the features already implemented in previous semesters. Additionally I was able to develop crucial teamwork skills that allowed me to manage and aid my team, which allowed us to tackle several technical challenges. I constantly reviewed my teammates' work to make sure that we were always on track and also providing help when needed while also helping our team lead in other areas such as managing our daily stand up meetings and sprint reviews.</a:t>
            </a:r>
            <a:endParaRPr lang="en-US" sz="3200" dirty="0">
              <a:solidFill>
                <a:schemeClr val="bg1"/>
              </a:solidFill>
            </a:endParaRPr>
          </a:p>
        </p:txBody>
      </p:sp>
    </p:spTree>
    <p:extLst>
      <p:ext uri="{BB962C8B-B14F-4D97-AF65-F5344CB8AC3E}">
        <p14:creationId xmlns:p14="http://schemas.microsoft.com/office/powerpoint/2010/main" val="302840603"/>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899C4F-194D-47FC-918D-4EED357B8EAD}">
  <ds:schemaRefs>
    <ds:schemaRef ds:uri="http://schemas.microsoft.com/office/2006/metadata/properties"/>
    <ds:schemaRef ds:uri="http://schemas.microsoft.com/office/infopath/2007/PartnerControls"/>
    <ds:schemaRef ds:uri="f1f308d3-4c92-402a-ab04-f7497706f561"/>
    <ds:schemaRef ds:uri="8234652b-4e88-4c30-a994-e272914a045d"/>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7B9E7F3C-73E8-4102-91E1-3C97CD8CD5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a830c1-7073-48e7-a623-528add45a120"/>
    <ds:schemaRef ds:uri="8234652b-4e88-4c30-a994-e272914a04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6117</TotalTime>
  <Words>579</Words>
  <Application>Microsoft Macintosh PowerPoint</Application>
  <PresentationFormat>Custom</PresentationFormat>
  <Paragraphs>31</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Neue Haas Grotesk Text Pro</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lastModifiedBy>Fernando Perez</cp:lastModifiedBy>
  <cp:revision>84</cp:revision>
  <dcterms:created xsi:type="dcterms:W3CDTF">2019-06-25T19:12:02Z</dcterms:created>
  <dcterms:modified xsi:type="dcterms:W3CDTF">2022-04-18T20:20:25Z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