
<file path=[Content_Types].xml><?xml version="1.0" encoding="utf-8"?>
<Types xmlns="http://schemas.openxmlformats.org/package/2006/content-types">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6" roundtripDataSignature="AMtx7mhArgo7Ckx+MIv6AtG3oaQIjRC+N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929" autoAdjust="0"/>
  </p:normalViewPr>
  <p:slideViewPr>
    <p:cSldViewPr snapToGrid="0">
      <p:cViewPr varScale="1">
        <p:scale>
          <a:sx n="113" d="100"/>
          <a:sy n="113" d="100"/>
        </p:scale>
        <p:origin x="474"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customschemas.google.com/relationships/presentationmetadata" Target="meta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Hello. My name is &lt;name&gt; and this is the introduction the the Ransomware Anomaly Detection project for Florida International University, Spring 2022. Our team consists 10 total members, in addition to our product owner, Carl Banzhof, and our instructor Dr Masoud Sadjadi. </a:t>
            </a:r>
            <a:endParaRPr/>
          </a:p>
        </p:txBody>
      </p:sp>
      <p:sp>
        <p:nvSpPr>
          <p:cNvPr id="221" name="Google Shape;22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12467cf3b02_0_3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order to maximize the capability of the algorithm, a lot more testing needs to be done. This will require the use of a much larger sample size and varying types of anomalies to find. To facilitate this, testing of the application needs to be automated. Once the results are confirmed with the testing, the Key Values and algorithm can be adjusted to increase the accuracy. Finally, the application </a:t>
            </a:r>
            <a:r>
              <a:rPr lang="en-US"/>
              <a:t>needs to test </a:t>
            </a:r>
            <a:r>
              <a:rPr lang="en-US" dirty="0"/>
              <a:t>indicators other than Sysmon Simulator to avoid biases and ensure all types of malware can the detected.</a:t>
            </a:r>
            <a:endParaRPr dirty="0"/>
          </a:p>
        </p:txBody>
      </p:sp>
      <p:sp>
        <p:nvSpPr>
          <p:cNvPr id="277" name="Google Shape;277;g12467cf3b02_0_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The application we developed runs within a Windows environment and its primary use to to identify anomalies within the Windows event logs for the purpose of detecting potential malware, specifically Ransomware.</a:t>
            </a:r>
            <a:endParaRPr/>
          </a:p>
        </p:txBody>
      </p:sp>
      <p:sp>
        <p:nvSpPr>
          <p:cNvPr id="228" name="Google Shape;22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So, the reason for our project stems from the increasing need for advanced forms of ransomware detection.</a:t>
            </a:r>
            <a:endParaRPr/>
          </a:p>
        </p:txBody>
      </p:sp>
      <p:sp>
        <p:nvSpPr>
          <p:cNvPr id="234" name="Google Shape;23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0" name="Google Shape;24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As mentioned before, the application is made to run the Windows Operating System and use the Sysmon application, developed my Microsoft, to log events on the system within the windows event log folder. The Python-based application that we created takes in these logs, parses them, passes the relevant attributes to the algorithm and returns a prediction of whether or not the event is considered anomalous. </a:t>
            </a:r>
            <a:endParaRPr/>
          </a:p>
        </p:txBody>
      </p:sp>
      <p:sp>
        <p:nvSpPr>
          <p:cNvPr id="246" name="Google Shape;24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Another application, called Sysmon Simulator, was use for testing the application. Sysmon Simulator is made to mimic Ransomware within a Sysmon event log for purposes of testing. The tests conducted showed a success rate of 75% with a false positive rate less than 1%. With this application being at its initial stages, we believe success rate can become much more efficient, while keeping the rate of false positives low. More testing and fine-tuning needs to be done in order to maximize the detection capabilities of the application.</a:t>
            </a:r>
            <a:endParaRPr/>
          </a:p>
        </p:txBody>
      </p:sp>
      <p:sp>
        <p:nvSpPr>
          <p:cNvPr id="252" name="Google Shape;25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There are four distinct parts to the application. The first being the Primary driver ‘RAD.py’, which uses a GETOPT-based input to control the application. We’ll talk more about that on the next slide. The second part is the Data Structure Definition, which takes in the events logs, parses the event data, and passes the relevant attributes to the next part. The third part, the Dissimilarity Algorithm, takes each event, individually, and determines its dissimilarity from all events that it has seen before. The last part, the model definition, contains modes for each unique event that the algorithm has seen before. It is separated into 26 distinct partitions, one for each Event ID defined by the Sysmon application.</a:t>
            </a:r>
            <a:endParaRPr/>
          </a:p>
        </p:txBody>
      </p:sp>
      <p:sp>
        <p:nvSpPr>
          <p:cNvPr id="258" name="Google Shape;25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The usage for the application is controlled using a GETOPT structure, with 5 different options. These options allow for the user to control where the logs files come from, when to train, and when to predict. The application also requires administrative access to the file location, which occurs automatically, if not originally run with admin rights. note: the default windows log location requires admin access.</a:t>
            </a:r>
            <a:endParaRPr/>
          </a:p>
        </p:txBody>
      </p:sp>
      <p:sp>
        <p:nvSpPr>
          <p:cNvPr id="264" name="Google Shape;26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Testing so far has shown a 75% success rate in detecting anomalies, with a false positive rate of less than 1%. Ideally, this algorithm needs to be closer to 90% effective in detecting these anomalies, while maintaining a low false positive rate.</a:t>
            </a:r>
            <a:endParaRPr dirty="0"/>
          </a:p>
        </p:txBody>
      </p:sp>
      <p:sp>
        <p:nvSpPr>
          <p:cNvPr id="271" name="Google Shape;27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24"/>
          <p:cNvSpPr txBox="1"/>
          <p:nvPr/>
        </p:nvSpPr>
        <p:spPr>
          <a:xfrm>
            <a:off x="4064295" y="418470"/>
            <a:ext cx="4072935" cy="261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0" i="0" u="none" strike="noStrike" cap="none">
                <a:solidFill>
                  <a:srgbClr val="F2F2F2"/>
                </a:solidFill>
                <a:latin typeface="Arial"/>
                <a:ea typeface="Arial"/>
                <a:cs typeface="Arial"/>
                <a:sym typeface="Arial"/>
              </a:rPr>
              <a:t>FLORIDA INTERNATIONAL UNIVERSITY</a:t>
            </a:r>
            <a:endParaRPr/>
          </a:p>
        </p:txBody>
      </p:sp>
      <p:sp>
        <p:nvSpPr>
          <p:cNvPr id="15" name="Google Shape;15;p24"/>
          <p:cNvSpPr txBox="1">
            <a:spLocks noGrp="1"/>
          </p:cNvSpPr>
          <p:nvPr>
            <p:ph type="title"/>
          </p:nvPr>
        </p:nvSpPr>
        <p:spPr>
          <a:xfrm>
            <a:off x="1603727" y="3721808"/>
            <a:ext cx="8984543"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86"/>
        <p:cNvGrpSpPr/>
        <p:nvPr/>
      </p:nvGrpSpPr>
      <p:grpSpPr>
        <a:xfrm>
          <a:off x="0" y="0"/>
          <a:ext cx="0" cy="0"/>
          <a:chOff x="0" y="0"/>
          <a:chExt cx="0" cy="0"/>
        </a:xfrm>
      </p:grpSpPr>
      <p:sp>
        <p:nvSpPr>
          <p:cNvPr id="87" name="Google Shape;87;p33"/>
          <p:cNvSpPr>
            <a:spLocks noGrp="1"/>
          </p:cNvSpPr>
          <p:nvPr>
            <p:ph type="pic" idx="2"/>
          </p:nvPr>
        </p:nvSpPr>
        <p:spPr>
          <a:xfrm>
            <a:off x="3843957" y="696340"/>
            <a:ext cx="7622001" cy="5015143"/>
          </a:xfrm>
          <a:prstGeom prst="corner">
            <a:avLst>
              <a:gd name="adj1" fmla="val 78408"/>
              <a:gd name="adj2" fmla="val 117748"/>
            </a:avLst>
          </a:prstGeom>
          <a:noFill/>
          <a:ln>
            <a:noFill/>
          </a:ln>
        </p:spPr>
      </p:sp>
      <p:pic>
        <p:nvPicPr>
          <p:cNvPr id="88" name="Google Shape;88;p33" descr="A close up of a sign&#10;&#10;Description automatically generated"/>
          <p:cNvPicPr preferRelativeResize="0"/>
          <p:nvPr/>
        </p:nvPicPr>
        <p:blipFill rotWithShape="1">
          <a:blip r:embed="rId2">
            <a:alphaModFix/>
          </a:blip>
          <a:srcRect/>
          <a:stretch/>
        </p:blipFill>
        <p:spPr>
          <a:xfrm>
            <a:off x="10129936" y="686124"/>
            <a:ext cx="1217550" cy="563880"/>
          </a:xfrm>
          <a:prstGeom prst="rect">
            <a:avLst/>
          </a:prstGeom>
          <a:noFill/>
          <a:ln>
            <a:noFill/>
          </a:ln>
        </p:spPr>
      </p:pic>
      <p:sp>
        <p:nvSpPr>
          <p:cNvPr id="89" name="Google Shape;89;p33"/>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0" name="Google Shape;90;p33"/>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91" name="Google Shape;91;p33"/>
          <p:cNvGrpSpPr/>
          <p:nvPr/>
        </p:nvGrpSpPr>
        <p:grpSpPr>
          <a:xfrm>
            <a:off x="3843957" y="582803"/>
            <a:ext cx="7628351" cy="1197932"/>
            <a:chOff x="3840781" y="580943"/>
            <a:chExt cx="7628351" cy="1197932"/>
          </a:xfrm>
        </p:grpSpPr>
        <p:sp>
          <p:nvSpPr>
            <p:cNvPr id="92" name="Google Shape;92;p33"/>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3" name="Google Shape;93;p33"/>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4" name="Google Shape;94;p33"/>
            <p:cNvSpPr/>
            <p:nvPr/>
          </p:nvSpPr>
          <p:spPr>
            <a:xfrm rot="5400000" flipH="1">
              <a:off x="9201318" y="1125045"/>
              <a:ext cx="1197932" cy="109728"/>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95" name="Google Shape;95;p33"/>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96" name="Google Shape;96;p33"/>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97"/>
        <p:cNvGrpSpPr/>
        <p:nvPr/>
      </p:nvGrpSpPr>
      <p:grpSpPr>
        <a:xfrm>
          <a:off x="0" y="0"/>
          <a:ext cx="0" cy="0"/>
          <a:chOff x="0" y="0"/>
          <a:chExt cx="0" cy="0"/>
        </a:xfrm>
      </p:grpSpPr>
      <p:pic>
        <p:nvPicPr>
          <p:cNvPr id="98" name="Google Shape;98;p34" descr="A picture containing flying, plane, bird&#10;&#10;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99" name="Google Shape;99;p34"/>
          <p:cNvSpPr>
            <a:spLocks noGrp="1"/>
          </p:cNvSpPr>
          <p:nvPr>
            <p:ph type="pic" idx="2"/>
          </p:nvPr>
        </p:nvSpPr>
        <p:spPr>
          <a:xfrm>
            <a:off x="3887648" y="546137"/>
            <a:ext cx="7578309" cy="5618863"/>
          </a:xfrm>
          <a:prstGeom prst="corner">
            <a:avLst>
              <a:gd name="adj1" fmla="val 80709"/>
              <a:gd name="adj2" fmla="val 104483"/>
            </a:avLst>
          </a:prstGeom>
          <a:noFill/>
          <a:ln>
            <a:noFill/>
          </a:ln>
        </p:spPr>
      </p:sp>
      <p:pic>
        <p:nvPicPr>
          <p:cNvPr id="100" name="Google Shape;100;p34" descr="A close up of a sign&#10;&#10;Description automatically generated"/>
          <p:cNvPicPr preferRelativeResize="0"/>
          <p:nvPr/>
        </p:nvPicPr>
        <p:blipFill rotWithShape="1">
          <a:blip r:embed="rId3">
            <a:alphaModFix/>
          </a:blip>
          <a:srcRect/>
          <a:stretch/>
        </p:blipFill>
        <p:spPr>
          <a:xfrm>
            <a:off x="10129936" y="686124"/>
            <a:ext cx="1217550" cy="563880"/>
          </a:xfrm>
          <a:prstGeom prst="rect">
            <a:avLst/>
          </a:prstGeom>
          <a:noFill/>
          <a:ln>
            <a:noFill/>
          </a:ln>
        </p:spPr>
      </p:pic>
      <p:sp>
        <p:nvSpPr>
          <p:cNvPr id="101" name="Google Shape;101;p34"/>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rgbClr val="3F3F3F"/>
              </a:buClr>
              <a:buSzPts val="1600"/>
              <a:buFont typeface="Arial"/>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02" name="Google Shape;102;p34"/>
          <p:cNvGrpSpPr/>
          <p:nvPr/>
        </p:nvGrpSpPr>
        <p:grpSpPr>
          <a:xfrm>
            <a:off x="3887648" y="438917"/>
            <a:ext cx="7578438" cy="1195570"/>
            <a:chOff x="3884346" y="453875"/>
            <a:chExt cx="7578438" cy="1195570"/>
          </a:xfrm>
        </p:grpSpPr>
        <p:sp>
          <p:nvSpPr>
            <p:cNvPr id="103" name="Google Shape;103;p34"/>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4" name="Google Shape;104;p34"/>
            <p:cNvSpPr/>
            <p:nvPr/>
          </p:nvSpPr>
          <p:spPr>
            <a:xfrm rot="5400000" flipH="1">
              <a:off x="9264368" y="944309"/>
              <a:ext cx="1080817" cy="111114"/>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5" name="Google Shape;105;p34"/>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06" name="Google Shape;106;p34"/>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34"/>
          <p:cNvSpPr txBox="1"/>
          <p:nvPr/>
        </p:nvSpPr>
        <p:spPr>
          <a:xfrm>
            <a:off x="245940" y="6483240"/>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108" name="Google Shape;108;p34"/>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109"/>
        <p:cNvGrpSpPr/>
        <p:nvPr/>
      </p:nvGrpSpPr>
      <p:grpSpPr>
        <a:xfrm>
          <a:off x="0" y="0"/>
          <a:ext cx="0" cy="0"/>
          <a:chOff x="0" y="0"/>
          <a:chExt cx="0" cy="0"/>
        </a:xfrm>
      </p:grpSpPr>
      <p:sp>
        <p:nvSpPr>
          <p:cNvPr id="110" name="Google Shape;110;p35"/>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1" name="Google Shape;111;p35"/>
          <p:cNvSpPr>
            <a:spLocks noGrp="1"/>
          </p:cNvSpPr>
          <p:nvPr>
            <p:ph type="pic" idx="2"/>
          </p:nvPr>
        </p:nvSpPr>
        <p:spPr>
          <a:xfrm>
            <a:off x="3893905" y="537158"/>
            <a:ext cx="7570949" cy="5799726"/>
          </a:xfrm>
          <a:prstGeom prst="corner">
            <a:avLst>
              <a:gd name="adj1" fmla="val 83572"/>
              <a:gd name="adj2" fmla="val 113968"/>
            </a:avLst>
          </a:prstGeom>
          <a:noFill/>
          <a:ln>
            <a:noFill/>
          </a:ln>
        </p:spPr>
      </p:sp>
      <p:pic>
        <p:nvPicPr>
          <p:cNvPr id="112" name="Google Shape;112;p35" descr="A close up of a sign&#10;&#10;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13" name="Google Shape;113;p35"/>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35"/>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15" name="Google Shape;115;p35"/>
          <p:cNvGrpSpPr/>
          <p:nvPr/>
        </p:nvGrpSpPr>
        <p:grpSpPr>
          <a:xfrm>
            <a:off x="3893905" y="434340"/>
            <a:ext cx="7570949" cy="1059565"/>
            <a:chOff x="3893905" y="434339"/>
            <a:chExt cx="7570949" cy="1059565"/>
          </a:xfrm>
        </p:grpSpPr>
        <p:sp>
          <p:nvSpPr>
            <p:cNvPr id="116" name="Google Shape;116;p35"/>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p35"/>
            <p:cNvSpPr/>
            <p:nvPr/>
          </p:nvSpPr>
          <p:spPr>
            <a:xfrm rot="5400000" flipH="1">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8" name="Google Shape;118;p35"/>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19" name="Google Shape;119;p35"/>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120"/>
        <p:cNvGrpSpPr/>
        <p:nvPr/>
      </p:nvGrpSpPr>
      <p:grpSpPr>
        <a:xfrm>
          <a:off x="0" y="0"/>
          <a:ext cx="0" cy="0"/>
          <a:chOff x="0" y="0"/>
          <a:chExt cx="0" cy="0"/>
        </a:xfrm>
      </p:grpSpPr>
      <p:sp>
        <p:nvSpPr>
          <p:cNvPr id="121" name="Google Shape;121;p36"/>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2" name="Google Shape;122;p36" descr="A close up of a sign&#10;&#10;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23" name="Google Shape;123;p36"/>
          <p:cNvSpPr txBox="1">
            <a:spLocks noGrp="1"/>
          </p:cNvSpPr>
          <p:nvPr>
            <p:ph type="title"/>
          </p:nvPr>
        </p:nvSpPr>
        <p:spPr>
          <a:xfrm>
            <a:off x="726040" y="544528"/>
            <a:ext cx="3358280"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36"/>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25" name="Google Shape;125;p36"/>
          <p:cNvPicPr preferRelativeResize="0">
            <a:picLocks noGrp="1"/>
          </p:cNvPicPr>
          <p:nvPr>
            <p:ph type="pic" idx="2"/>
          </p:nvPr>
        </p:nvPicPr>
        <p:blipFill/>
        <p:spPr>
          <a:xfrm flipH="1">
            <a:off x="3632199" y="743802"/>
            <a:ext cx="7976031" cy="5370396"/>
          </a:xfrm>
          <a:prstGeom prst="corner">
            <a:avLst>
              <a:gd name="adj1" fmla="val 57567"/>
              <a:gd name="adj2" fmla="val 95877"/>
            </a:avLst>
          </a:prstGeom>
          <a:blipFill rotWithShape="0">
            <a:blip r:embed="rId3">
              <a:alphaModFix/>
            </a:blip>
            <a:stretch>
              <a:fillRect/>
            </a:stretch>
          </a:blipFill>
          <a:ln>
            <a:noFill/>
          </a:ln>
        </p:spPr>
      </p:pic>
      <p:grpSp>
        <p:nvGrpSpPr>
          <p:cNvPr id="126" name="Google Shape;126;p36"/>
          <p:cNvGrpSpPr/>
          <p:nvPr/>
        </p:nvGrpSpPr>
        <p:grpSpPr>
          <a:xfrm>
            <a:off x="3632200" y="637953"/>
            <a:ext cx="7976031" cy="2393648"/>
            <a:chOff x="3683000" y="638356"/>
            <a:chExt cx="7976031" cy="2393648"/>
          </a:xfrm>
        </p:grpSpPr>
        <p:sp>
          <p:nvSpPr>
            <p:cNvPr id="127" name="Google Shape;127;p36"/>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p36"/>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9" name="Google Shape;129;p36"/>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30" name="Google Shape;130;p36"/>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131"/>
        <p:cNvGrpSpPr/>
        <p:nvPr/>
      </p:nvGrpSpPr>
      <p:grpSpPr>
        <a:xfrm>
          <a:off x="0" y="0"/>
          <a:ext cx="0" cy="0"/>
          <a:chOff x="0" y="0"/>
          <a:chExt cx="0" cy="0"/>
        </a:xfrm>
      </p:grpSpPr>
      <p:sp>
        <p:nvSpPr>
          <p:cNvPr id="132" name="Google Shape;132;p37"/>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33" name="Google Shape;133;p37"/>
          <p:cNvGrpSpPr/>
          <p:nvPr/>
        </p:nvGrpSpPr>
        <p:grpSpPr>
          <a:xfrm rot="10800000">
            <a:off x="10644674" y="5408676"/>
            <a:ext cx="735606" cy="746592"/>
            <a:chOff x="897887" y="745236"/>
            <a:chExt cx="735606" cy="746592"/>
          </a:xfrm>
        </p:grpSpPr>
        <p:sp>
          <p:nvSpPr>
            <p:cNvPr id="134" name="Google Shape;134;p37"/>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5" name="Google Shape;135;p3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36" name="Google Shape;136;p37"/>
          <p:cNvGrpSpPr/>
          <p:nvPr/>
        </p:nvGrpSpPr>
        <p:grpSpPr>
          <a:xfrm rot="10800000" flipH="1">
            <a:off x="789474" y="5408676"/>
            <a:ext cx="735606" cy="746592"/>
            <a:chOff x="897887" y="745236"/>
            <a:chExt cx="735606" cy="746592"/>
          </a:xfrm>
        </p:grpSpPr>
        <p:sp>
          <p:nvSpPr>
            <p:cNvPr id="137" name="Google Shape;137;p37"/>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8" name="Google Shape;138;p3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39" name="Google Shape;139;p37"/>
          <p:cNvGrpSpPr/>
          <p:nvPr/>
        </p:nvGrpSpPr>
        <p:grpSpPr>
          <a:xfrm flipH="1">
            <a:off x="10644674" y="745236"/>
            <a:ext cx="735606" cy="746592"/>
            <a:chOff x="897887" y="745236"/>
            <a:chExt cx="735606" cy="746592"/>
          </a:xfrm>
        </p:grpSpPr>
        <p:sp>
          <p:nvSpPr>
            <p:cNvPr id="140" name="Google Shape;140;p37"/>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1" name="Google Shape;141;p3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42" name="Google Shape;142;p37"/>
          <p:cNvSpPr txBox="1">
            <a:spLocks noGrp="1"/>
          </p:cNvSpPr>
          <p:nvPr>
            <p:ph type="body" idx="1"/>
          </p:nvPr>
        </p:nvSpPr>
        <p:spPr>
          <a:xfrm>
            <a:off x="2418591" y="2310784"/>
            <a:ext cx="7510717" cy="339445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800"/>
              <a:buNone/>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37"/>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44" name="Google Shape;144;p37"/>
          <p:cNvGrpSpPr/>
          <p:nvPr/>
        </p:nvGrpSpPr>
        <p:grpSpPr>
          <a:xfrm rot="-5400000" flipH="1">
            <a:off x="786644" y="682484"/>
            <a:ext cx="731520" cy="747831"/>
            <a:chOff x="897887" y="745236"/>
            <a:chExt cx="731520" cy="747831"/>
          </a:xfrm>
        </p:grpSpPr>
        <p:sp>
          <p:nvSpPr>
            <p:cNvPr id="145" name="Google Shape;145;p37"/>
            <p:cNvSpPr/>
            <p:nvPr/>
          </p:nvSpPr>
          <p:spPr>
            <a:xfrm rot="-5400000" flipH="1">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6" name="Google Shape;146;p3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47" name="Google Shape;147;p37"/>
          <p:cNvSpPr txBox="1"/>
          <p:nvPr/>
        </p:nvSpPr>
        <p:spPr>
          <a:xfrm>
            <a:off x="3849624"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BABABA"/>
                </a:solidFill>
                <a:latin typeface="Arial"/>
                <a:ea typeface="Arial"/>
                <a:cs typeface="Arial"/>
                <a:sym typeface="Arial"/>
              </a:rPr>
              <a:t>FLORIDA INTERNATIONAL UNIVERSITY</a:t>
            </a:r>
            <a:endParaRPr/>
          </a:p>
        </p:txBody>
      </p:sp>
      <p:sp>
        <p:nvSpPr>
          <p:cNvPr id="148" name="Google Shape;148;p37"/>
          <p:cNvSpPr txBox="1"/>
          <p:nvPr/>
        </p:nvSpPr>
        <p:spPr>
          <a:xfrm>
            <a:off x="3849623" y="640444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149"/>
        <p:cNvGrpSpPr/>
        <p:nvPr/>
      </p:nvGrpSpPr>
      <p:grpSpPr>
        <a:xfrm>
          <a:off x="0" y="0"/>
          <a:ext cx="0" cy="0"/>
          <a:chOff x="0" y="0"/>
          <a:chExt cx="0" cy="0"/>
        </a:xfrm>
      </p:grpSpPr>
      <p:pic>
        <p:nvPicPr>
          <p:cNvPr id="150" name="Google Shape;150;p38" descr="A picture containing screenshot&#10;&#10;Description automatically generated"/>
          <p:cNvPicPr preferRelativeResize="0"/>
          <p:nvPr/>
        </p:nvPicPr>
        <p:blipFill rotWithShape="1">
          <a:blip r:embed="rId2">
            <a:alphaModFix/>
          </a:blip>
          <a:srcRect/>
          <a:stretch/>
        </p:blipFill>
        <p:spPr>
          <a:xfrm>
            <a:off x="1" y="0"/>
            <a:ext cx="12192000" cy="6858000"/>
          </a:xfrm>
          <a:prstGeom prst="rect">
            <a:avLst/>
          </a:prstGeom>
          <a:noFill/>
          <a:ln>
            <a:noFill/>
          </a:ln>
        </p:spPr>
      </p:pic>
      <p:sp>
        <p:nvSpPr>
          <p:cNvPr id="151" name="Google Shape;151;p38"/>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38"/>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38"/>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154"/>
        <p:cNvGrpSpPr/>
        <p:nvPr/>
      </p:nvGrpSpPr>
      <p:grpSpPr>
        <a:xfrm>
          <a:off x="0" y="0"/>
          <a:ext cx="0" cy="0"/>
          <a:chOff x="0" y="0"/>
          <a:chExt cx="0" cy="0"/>
        </a:xfrm>
      </p:grpSpPr>
      <p:pic>
        <p:nvPicPr>
          <p:cNvPr id="155" name="Google Shape;155;p39" descr="A close up of a sign&#10;&#10;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56" name="Google Shape;156;p39"/>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39"/>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8" name="Google Shape;158;p39"/>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59" name="Google Shape;159;p39"/>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160"/>
        <p:cNvGrpSpPr/>
        <p:nvPr/>
      </p:nvGrpSpPr>
      <p:grpSpPr>
        <a:xfrm>
          <a:off x="0" y="0"/>
          <a:ext cx="0" cy="0"/>
          <a:chOff x="0" y="0"/>
          <a:chExt cx="0" cy="0"/>
        </a:xfrm>
      </p:grpSpPr>
      <p:pic>
        <p:nvPicPr>
          <p:cNvPr id="161" name="Google Shape;161;p40" descr="A picture containing holding, yellow, colorful, sign&#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62" name="Google Shape;162;p40"/>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0"/>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4" name="Google Shape;164;p40"/>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165" name="Google Shape;165;p40"/>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166"/>
        <p:cNvGrpSpPr/>
        <p:nvPr/>
      </p:nvGrpSpPr>
      <p:grpSpPr>
        <a:xfrm>
          <a:off x="0" y="0"/>
          <a:ext cx="0" cy="0"/>
          <a:chOff x="0" y="0"/>
          <a:chExt cx="0" cy="0"/>
        </a:xfrm>
      </p:grpSpPr>
      <p:sp>
        <p:nvSpPr>
          <p:cNvPr id="167" name="Google Shape;167;p41"/>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68" name="Google Shape;168;p41"/>
          <p:cNvGrpSpPr/>
          <p:nvPr/>
        </p:nvGrpSpPr>
        <p:grpSpPr>
          <a:xfrm rot="10800000" flipH="1">
            <a:off x="11185080" y="298640"/>
            <a:ext cx="735606" cy="746592"/>
            <a:chOff x="10666920" y="5421408"/>
            <a:chExt cx="735606" cy="746592"/>
          </a:xfrm>
        </p:grpSpPr>
        <p:sp>
          <p:nvSpPr>
            <p:cNvPr id="169" name="Google Shape;169;p41"/>
            <p:cNvSpPr/>
            <p:nvPr/>
          </p:nvSpPr>
          <p:spPr>
            <a:xfrm rot="5400000" flipH="1">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0" name="Google Shape;170;p41"/>
            <p:cNvSpPr/>
            <p:nvPr/>
          </p:nvSpPr>
          <p:spPr>
            <a:xfrm rot="10800000" flipH="1">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71" name="Google Shape;171;p41"/>
          <p:cNvSpPr txBox="1">
            <a:spLocks noGrp="1"/>
          </p:cNvSpPr>
          <p:nvPr>
            <p:ph type="body" idx="1"/>
          </p:nvPr>
        </p:nvSpPr>
        <p:spPr>
          <a:xfrm>
            <a:off x="3282203" y="1788668"/>
            <a:ext cx="7902877" cy="424948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41"/>
          <p:cNvSpPr txBox="1"/>
          <p:nvPr/>
        </p:nvSpPr>
        <p:spPr>
          <a:xfrm>
            <a:off x="3282203" y="894071"/>
            <a:ext cx="6105637" cy="72165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D92D8A"/>
              </a:buClr>
              <a:buSzPts val="3200"/>
              <a:buFont typeface="Arial"/>
              <a:buNone/>
            </a:pPr>
            <a:endParaRPr sz="3200" b="0" i="0">
              <a:solidFill>
                <a:srgbClr val="D92D8A"/>
              </a:solidFill>
              <a:latin typeface="Arial"/>
              <a:ea typeface="Arial"/>
              <a:cs typeface="Arial"/>
              <a:sym typeface="Arial"/>
            </a:endParaRPr>
          </a:p>
        </p:txBody>
      </p:sp>
      <p:sp>
        <p:nvSpPr>
          <p:cNvPr id="173" name="Google Shape;173;p41"/>
          <p:cNvSpPr txBox="1">
            <a:spLocks noGrp="1"/>
          </p:cNvSpPr>
          <p:nvPr>
            <p:ph type="title"/>
          </p:nvPr>
        </p:nvSpPr>
        <p:spPr>
          <a:xfrm>
            <a:off x="3282203" y="819848"/>
            <a:ext cx="7902877"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74" name="Google Shape;174;p41" descr="A blue sky&#10;&#10;Description automatically generated"/>
          <p:cNvPicPr preferRelativeResize="0"/>
          <p:nvPr/>
        </p:nvPicPr>
        <p:blipFill rotWithShape="1">
          <a:blip r:embed="rId2">
            <a:alphaModFix/>
          </a:blip>
          <a:srcRect/>
          <a:stretch/>
        </p:blipFill>
        <p:spPr>
          <a:xfrm>
            <a:off x="0" y="1"/>
            <a:ext cx="2465798" cy="6857999"/>
          </a:xfrm>
          <a:prstGeom prst="rect">
            <a:avLst/>
          </a:prstGeom>
          <a:noFill/>
          <a:ln>
            <a:noFill/>
          </a:ln>
        </p:spPr>
      </p:pic>
      <p:pic>
        <p:nvPicPr>
          <p:cNvPr id="175" name="Google Shape;175;p41"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176" name="Google Shape;176;p41"/>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177"/>
        <p:cNvGrpSpPr/>
        <p:nvPr/>
      </p:nvGrpSpPr>
      <p:grpSpPr>
        <a:xfrm>
          <a:off x="0" y="0"/>
          <a:ext cx="0" cy="0"/>
          <a:chOff x="0" y="0"/>
          <a:chExt cx="0" cy="0"/>
        </a:xfrm>
      </p:grpSpPr>
      <p:sp>
        <p:nvSpPr>
          <p:cNvPr id="178" name="Google Shape;178;p4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79" name="Google Shape;179;p42" descr="A close up of a sign&#10;&#10;Description automatically generated"/>
          <p:cNvPicPr preferRelativeResize="0"/>
          <p:nvPr/>
        </p:nvPicPr>
        <p:blipFill rotWithShape="1">
          <a:blip r:embed="rId2">
            <a:alphaModFix/>
          </a:blip>
          <a:srcRect/>
          <a:stretch/>
        </p:blipFill>
        <p:spPr>
          <a:xfrm>
            <a:off x="545290" y="5713629"/>
            <a:ext cx="1217550" cy="563880"/>
          </a:xfrm>
          <a:prstGeom prst="rect">
            <a:avLst/>
          </a:prstGeom>
          <a:noFill/>
          <a:ln>
            <a:noFill/>
          </a:ln>
        </p:spPr>
      </p:pic>
      <p:sp>
        <p:nvSpPr>
          <p:cNvPr id="180" name="Google Shape;180;p42"/>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42"/>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2" name="Google Shape;182;p42" descr="A blue sky&#10;&#10;Description automatically generated"/>
          <p:cNvPicPr preferRelativeResize="0"/>
          <p:nvPr/>
        </p:nvPicPr>
        <p:blipFill rotWithShape="1">
          <a:blip r:embed="rId3">
            <a:alphaModFix/>
          </a:blip>
          <a:srcRect/>
          <a:stretch/>
        </p:blipFill>
        <p:spPr>
          <a:xfrm>
            <a:off x="4977568" y="0"/>
            <a:ext cx="7214432" cy="6858000"/>
          </a:xfrm>
          <a:prstGeom prst="rect">
            <a:avLst/>
          </a:prstGeom>
          <a:noFill/>
          <a:ln>
            <a:noFill/>
          </a:ln>
        </p:spPr>
      </p:pic>
      <p:sp>
        <p:nvSpPr>
          <p:cNvPr id="183" name="Google Shape;183;p42"/>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84" name="Google Shape;184;p42"/>
          <p:cNvGrpSpPr/>
          <p:nvPr/>
        </p:nvGrpSpPr>
        <p:grpSpPr>
          <a:xfrm rot="10800000" flipH="1">
            <a:off x="5539549" y="5593682"/>
            <a:ext cx="522582" cy="530386"/>
            <a:chOff x="5537620" y="745237"/>
            <a:chExt cx="522582" cy="530387"/>
          </a:xfrm>
        </p:grpSpPr>
        <p:sp>
          <p:nvSpPr>
            <p:cNvPr id="185" name="Google Shape;185;p42"/>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6" name="Google Shape;186;p4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87" name="Google Shape;187;p42"/>
          <p:cNvGrpSpPr/>
          <p:nvPr/>
        </p:nvGrpSpPr>
        <p:grpSpPr>
          <a:xfrm>
            <a:off x="5539549" y="745237"/>
            <a:ext cx="522582" cy="529650"/>
            <a:chOff x="5537620" y="745237"/>
            <a:chExt cx="522582" cy="529650"/>
          </a:xfrm>
        </p:grpSpPr>
        <p:sp>
          <p:nvSpPr>
            <p:cNvPr id="188" name="Google Shape;188;p42"/>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9" name="Google Shape;189;p4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90" name="Google Shape;190;p42"/>
          <p:cNvGrpSpPr/>
          <p:nvPr/>
        </p:nvGrpSpPr>
        <p:grpSpPr>
          <a:xfrm>
            <a:off x="11086608" y="745237"/>
            <a:ext cx="522582" cy="530387"/>
            <a:chOff x="11140977" y="745237"/>
            <a:chExt cx="522582" cy="530387"/>
          </a:xfrm>
        </p:grpSpPr>
        <p:sp>
          <p:nvSpPr>
            <p:cNvPr id="191" name="Google Shape;191;p4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2" name="Google Shape;192;p4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93" name="Google Shape;193;p42"/>
          <p:cNvGrpSpPr/>
          <p:nvPr/>
        </p:nvGrpSpPr>
        <p:grpSpPr>
          <a:xfrm rot="10800000" flipH="1">
            <a:off x="11086608" y="5593682"/>
            <a:ext cx="522582" cy="530386"/>
            <a:chOff x="11140977" y="745237"/>
            <a:chExt cx="522582" cy="530387"/>
          </a:xfrm>
        </p:grpSpPr>
        <p:sp>
          <p:nvSpPr>
            <p:cNvPr id="194" name="Google Shape;194;p4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5" name="Google Shape;195;p4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96" name="Google Shape;196;p42"/>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197" name="Google Shape;197;p42"/>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16"/>
        <p:cNvGrpSpPr/>
        <p:nvPr/>
      </p:nvGrpSpPr>
      <p:grpSpPr>
        <a:xfrm>
          <a:off x="0" y="0"/>
          <a:ext cx="0" cy="0"/>
          <a:chOff x="0" y="0"/>
          <a:chExt cx="0" cy="0"/>
        </a:xfrm>
      </p:grpSpPr>
      <p:pic>
        <p:nvPicPr>
          <p:cNvPr id="17" name="Google Shape;17;p25" descr="A screenshot of a cell phone&#10;&#10;Description automatically generated"/>
          <p:cNvPicPr preferRelativeResize="0"/>
          <p:nvPr/>
        </p:nvPicPr>
        <p:blipFill rotWithShape="1">
          <a:blip r:embed="rId2">
            <a:alphaModFix/>
          </a:blip>
          <a:srcRect/>
          <a:stretch/>
        </p:blipFill>
        <p:spPr>
          <a:xfrm>
            <a:off x="-1" y="0"/>
            <a:ext cx="12192001" cy="6858000"/>
          </a:xfrm>
          <a:prstGeom prst="rect">
            <a:avLst/>
          </a:prstGeom>
          <a:noFill/>
          <a:ln>
            <a:noFill/>
          </a:ln>
        </p:spPr>
      </p:pic>
      <p:sp>
        <p:nvSpPr>
          <p:cNvPr id="18" name="Google Shape;18;p25"/>
          <p:cNvSpPr txBox="1"/>
          <p:nvPr/>
        </p:nvSpPr>
        <p:spPr>
          <a:xfrm>
            <a:off x="3244174" y="1626141"/>
            <a:ext cx="5791200" cy="931030"/>
          </a:xfrm>
          <a:prstGeom prst="rect">
            <a:avLst/>
          </a:prstGeom>
          <a:no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00000"/>
              <a:buFont typeface="Arial"/>
              <a:buNone/>
            </a:pPr>
            <a:endParaRPr sz="3600" b="0" i="0" u="none" strike="noStrike" cap="none">
              <a:solidFill>
                <a:srgbClr val="3F3F3F"/>
              </a:solidFill>
              <a:latin typeface="Arial"/>
              <a:ea typeface="Arial"/>
              <a:cs typeface="Arial"/>
              <a:sym typeface="Arial"/>
            </a:endParaRPr>
          </a:p>
        </p:txBody>
      </p:sp>
      <p:sp>
        <p:nvSpPr>
          <p:cNvPr id="19" name="Google Shape;19;p25"/>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5"/>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5"/>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198"/>
        <p:cNvGrpSpPr/>
        <p:nvPr/>
      </p:nvGrpSpPr>
      <p:grpSpPr>
        <a:xfrm>
          <a:off x="0" y="0"/>
          <a:ext cx="0" cy="0"/>
          <a:chOff x="0" y="0"/>
          <a:chExt cx="0" cy="0"/>
        </a:xfrm>
      </p:grpSpPr>
      <p:sp>
        <p:nvSpPr>
          <p:cNvPr id="199" name="Google Shape;199;p43"/>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200" name="Google Shape;200;p43"/>
          <p:cNvGrpSpPr/>
          <p:nvPr/>
        </p:nvGrpSpPr>
        <p:grpSpPr>
          <a:xfrm>
            <a:off x="5539549" y="745237"/>
            <a:ext cx="522582" cy="530387"/>
            <a:chOff x="5537620" y="745237"/>
            <a:chExt cx="522582" cy="530387"/>
          </a:xfrm>
        </p:grpSpPr>
        <p:sp>
          <p:nvSpPr>
            <p:cNvPr id="201" name="Google Shape;201;p43"/>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43"/>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03" name="Google Shape;203;p43"/>
          <p:cNvGrpSpPr/>
          <p:nvPr/>
        </p:nvGrpSpPr>
        <p:grpSpPr>
          <a:xfrm rot="10800000" flipH="1">
            <a:off x="5539549" y="5593682"/>
            <a:ext cx="522582" cy="530386"/>
            <a:chOff x="5537620" y="745237"/>
            <a:chExt cx="522582" cy="530387"/>
          </a:xfrm>
        </p:grpSpPr>
        <p:sp>
          <p:nvSpPr>
            <p:cNvPr id="204" name="Google Shape;204;p43"/>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5" name="Google Shape;205;p43"/>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06" name="Google Shape;206;p43"/>
          <p:cNvGrpSpPr/>
          <p:nvPr/>
        </p:nvGrpSpPr>
        <p:grpSpPr>
          <a:xfrm>
            <a:off x="11086608" y="745237"/>
            <a:ext cx="522582" cy="530387"/>
            <a:chOff x="11140977" y="745237"/>
            <a:chExt cx="522582" cy="530387"/>
          </a:xfrm>
        </p:grpSpPr>
        <p:sp>
          <p:nvSpPr>
            <p:cNvPr id="207" name="Google Shape;207;p4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8" name="Google Shape;208;p4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09" name="Google Shape;209;p43"/>
          <p:cNvGrpSpPr/>
          <p:nvPr/>
        </p:nvGrpSpPr>
        <p:grpSpPr>
          <a:xfrm rot="10800000" flipH="1">
            <a:off x="11086608" y="5593682"/>
            <a:ext cx="522582" cy="530386"/>
            <a:chOff x="11140977" y="745237"/>
            <a:chExt cx="522582" cy="530387"/>
          </a:xfrm>
        </p:grpSpPr>
        <p:sp>
          <p:nvSpPr>
            <p:cNvPr id="210" name="Google Shape;210;p4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1" name="Google Shape;211;p4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12" name="Google Shape;212;p43"/>
          <p:cNvSpPr txBox="1">
            <a:spLocks noGrp="1"/>
          </p:cNvSpPr>
          <p:nvPr>
            <p:ph type="body" idx="1"/>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3" name="Google Shape;213;p43" descr="A blue sky&#10;&#10;Description automatically generated"/>
          <p:cNvPicPr preferRelativeResize="0"/>
          <p:nvPr/>
        </p:nvPicPr>
        <p:blipFill rotWithShape="1">
          <a:blip r:embed="rId2">
            <a:alphaModFix/>
          </a:blip>
          <a:srcRect/>
          <a:stretch/>
        </p:blipFill>
        <p:spPr>
          <a:xfrm>
            <a:off x="0" y="1"/>
            <a:ext cx="5065873" cy="6858000"/>
          </a:xfrm>
          <a:prstGeom prst="rect">
            <a:avLst/>
          </a:prstGeom>
          <a:noFill/>
          <a:ln>
            <a:noFill/>
          </a:ln>
        </p:spPr>
      </p:pic>
      <p:pic>
        <p:nvPicPr>
          <p:cNvPr id="214" name="Google Shape;214;p43"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215" name="Google Shape;215;p43"/>
          <p:cNvSpPr txBox="1">
            <a:spLocks noGrp="1"/>
          </p:cNvSpPr>
          <p:nvPr>
            <p:ph type="body" idx="2"/>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3"/>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43"/>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218" name="Google Shape;218;p43"/>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22"/>
        <p:cNvGrpSpPr/>
        <p:nvPr/>
      </p:nvGrpSpPr>
      <p:grpSpPr>
        <a:xfrm>
          <a:off x="0" y="0"/>
          <a:ext cx="0" cy="0"/>
          <a:chOff x="0" y="0"/>
          <a:chExt cx="0" cy="0"/>
        </a:xfrm>
      </p:grpSpPr>
      <p:sp>
        <p:nvSpPr>
          <p:cNvPr id="23" name="Google Shape;23;p26"/>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26"/>
          <p:cNvSpPr txBox="1">
            <a:spLocks noGrp="1"/>
          </p:cNvSpPr>
          <p:nvPr>
            <p:ph type="body" idx="1"/>
          </p:nvPr>
        </p:nvSpPr>
        <p:spPr>
          <a:xfrm>
            <a:off x="3282203" y="1788667"/>
            <a:ext cx="7929604" cy="417526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6"/>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6" name="Google Shape;26;p26" descr="A blue sky&#10;&#10;Description automatically generated"/>
          <p:cNvPicPr preferRelativeResize="0"/>
          <p:nvPr/>
        </p:nvPicPr>
        <p:blipFill rotWithShape="1">
          <a:blip r:embed="rId2">
            <a:alphaModFix/>
          </a:blip>
          <a:srcRect/>
          <a:stretch/>
        </p:blipFill>
        <p:spPr>
          <a:xfrm>
            <a:off x="0" y="1"/>
            <a:ext cx="2465798" cy="6858000"/>
          </a:xfrm>
          <a:prstGeom prst="rect">
            <a:avLst/>
          </a:prstGeom>
          <a:noFill/>
          <a:ln>
            <a:noFill/>
          </a:ln>
        </p:spPr>
      </p:pic>
      <p:pic>
        <p:nvPicPr>
          <p:cNvPr id="27" name="Google Shape;27;p26"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grpSp>
        <p:nvGrpSpPr>
          <p:cNvPr id="28" name="Google Shape;28;p26"/>
          <p:cNvGrpSpPr/>
          <p:nvPr/>
        </p:nvGrpSpPr>
        <p:grpSpPr>
          <a:xfrm>
            <a:off x="2393879" y="0"/>
            <a:ext cx="9798121" cy="6889337"/>
            <a:chOff x="2421466" y="-1"/>
            <a:chExt cx="9810796" cy="6874007"/>
          </a:xfrm>
        </p:grpSpPr>
        <p:sp>
          <p:nvSpPr>
            <p:cNvPr id="29" name="Google Shape;29;p26"/>
            <p:cNvSpPr/>
            <p:nvPr/>
          </p:nvSpPr>
          <p:spPr>
            <a:xfrm rot="-5400000" flipH="1">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0" name="Google Shape;30;p26"/>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1" name="Google Shape;31;p26"/>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26"/>
            <p:cNvSpPr/>
            <p:nvPr/>
          </p:nvSpPr>
          <p:spPr>
            <a:xfrm rot="-5400000" flipH="1">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33" name="Google Shape;33;p26"/>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34"/>
        <p:cNvGrpSpPr/>
        <p:nvPr/>
      </p:nvGrpSpPr>
      <p:grpSpPr>
        <a:xfrm>
          <a:off x="0" y="0"/>
          <a:ext cx="0" cy="0"/>
          <a:chOff x="0" y="0"/>
          <a:chExt cx="0" cy="0"/>
        </a:xfrm>
      </p:grpSpPr>
      <p:sp>
        <p:nvSpPr>
          <p:cNvPr id="35" name="Google Shape;35;p27"/>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6" name="Google Shape;36;p27" descr="A blue sky&#10;&#10;Description automatically generated"/>
          <p:cNvPicPr preferRelativeResize="0"/>
          <p:nvPr/>
        </p:nvPicPr>
        <p:blipFill rotWithShape="1">
          <a:blip r:embed="rId2">
            <a:alphaModFix/>
          </a:blip>
          <a:srcRect/>
          <a:stretch/>
        </p:blipFill>
        <p:spPr>
          <a:xfrm>
            <a:off x="4977568" y="0"/>
            <a:ext cx="7214432" cy="6858000"/>
          </a:xfrm>
          <a:prstGeom prst="rect">
            <a:avLst/>
          </a:prstGeom>
          <a:noFill/>
          <a:ln>
            <a:noFill/>
          </a:ln>
        </p:spPr>
      </p:pic>
      <p:pic>
        <p:nvPicPr>
          <p:cNvPr id="37" name="Google Shape;37;p27"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38" name="Google Shape;38;p27"/>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7"/>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40" name="Google Shape;40;p27"/>
          <p:cNvGrpSpPr/>
          <p:nvPr/>
        </p:nvGrpSpPr>
        <p:grpSpPr>
          <a:xfrm rot="10800000">
            <a:off x="11087460" y="5596087"/>
            <a:ext cx="522582" cy="530386"/>
            <a:chOff x="2645664" y="2011680"/>
            <a:chExt cx="735606" cy="746592"/>
          </a:xfrm>
        </p:grpSpPr>
        <p:sp>
          <p:nvSpPr>
            <p:cNvPr id="41" name="Google Shape;41;p2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 name="Google Shape;42;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3" name="Google Shape;43;p27"/>
          <p:cNvGrpSpPr/>
          <p:nvPr/>
        </p:nvGrpSpPr>
        <p:grpSpPr>
          <a:xfrm rot="10800000" flipH="1">
            <a:off x="5539549" y="5593683"/>
            <a:ext cx="522582" cy="530386"/>
            <a:chOff x="2645664" y="2011680"/>
            <a:chExt cx="735606" cy="746592"/>
          </a:xfrm>
        </p:grpSpPr>
        <p:sp>
          <p:nvSpPr>
            <p:cNvPr id="44" name="Google Shape;44;p2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 name="Google Shape;4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6" name="Google Shape;46;p27"/>
          <p:cNvGrpSpPr/>
          <p:nvPr/>
        </p:nvGrpSpPr>
        <p:grpSpPr>
          <a:xfrm>
            <a:off x="5540614" y="745361"/>
            <a:ext cx="522582" cy="530386"/>
            <a:chOff x="2645664" y="2011680"/>
            <a:chExt cx="735606" cy="746592"/>
          </a:xfrm>
        </p:grpSpPr>
        <p:sp>
          <p:nvSpPr>
            <p:cNvPr id="47" name="Google Shape;47;p2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 name="Google Shape;48;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9" name="Google Shape;49;p27"/>
          <p:cNvGrpSpPr/>
          <p:nvPr/>
        </p:nvGrpSpPr>
        <p:grpSpPr>
          <a:xfrm flipH="1">
            <a:off x="11087460" y="742129"/>
            <a:ext cx="522582" cy="530386"/>
            <a:chOff x="2645664" y="2011680"/>
            <a:chExt cx="735606" cy="746592"/>
          </a:xfrm>
        </p:grpSpPr>
        <p:sp>
          <p:nvSpPr>
            <p:cNvPr id="50" name="Google Shape;50;p2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 name="Google Shape;51;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2" name="Google Shape;52;p27"/>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27"/>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54" name="Google Shape;54;p27"/>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55"/>
        <p:cNvGrpSpPr/>
        <p:nvPr/>
      </p:nvGrpSpPr>
      <p:grpSpPr>
        <a:xfrm>
          <a:off x="0" y="0"/>
          <a:ext cx="0" cy="0"/>
          <a:chOff x="0" y="0"/>
          <a:chExt cx="0" cy="0"/>
        </a:xfrm>
      </p:grpSpPr>
      <p:sp>
        <p:nvSpPr>
          <p:cNvPr id="56" name="Google Shape;56;p28"/>
          <p:cNvSpPr txBox="1">
            <a:spLocks noGrp="1"/>
          </p:cNvSpPr>
          <p:nvPr>
            <p:ph type="body" idx="1"/>
          </p:nvPr>
        </p:nvSpPr>
        <p:spPr>
          <a:xfrm>
            <a:off x="1590222" y="1939925"/>
            <a:ext cx="8984543" cy="43389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2800"/>
              <a:buNone/>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8"/>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8" name="Google Shape;58;p28" descr="A close up of a sign&#10;&#10;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59" name="Google Shape;59;p28"/>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60" name="Google Shape;60;p28"/>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61"/>
        <p:cNvGrpSpPr/>
        <p:nvPr/>
      </p:nvGrpSpPr>
      <p:grpSpPr>
        <a:xfrm>
          <a:off x="0" y="0"/>
          <a:ext cx="0" cy="0"/>
          <a:chOff x="0" y="0"/>
          <a:chExt cx="0" cy="0"/>
        </a:xfrm>
      </p:grpSpPr>
      <p:sp>
        <p:nvSpPr>
          <p:cNvPr id="62" name="Google Shape;62;p29"/>
          <p:cNvSpPr txBox="1">
            <a:spLocks noGrp="1"/>
          </p:cNvSpPr>
          <p:nvPr>
            <p:ph type="body" idx="1"/>
          </p:nvPr>
        </p:nvSpPr>
        <p:spPr>
          <a:xfrm>
            <a:off x="2994074" y="2799440"/>
            <a:ext cx="6203852" cy="125912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600"/>
              <a:buNone/>
              <a:defRPr sz="3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29"/>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64" name="Google Shape;64;p29"/>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ly Background">
  <p:cSld name="Only Background">
    <p:spTree>
      <p:nvGrpSpPr>
        <p:cNvPr id="1" name="Shape 65"/>
        <p:cNvGrpSpPr/>
        <p:nvPr/>
      </p:nvGrpSpPr>
      <p:grpSpPr>
        <a:xfrm>
          <a:off x="0" y="0"/>
          <a:ext cx="0" cy="0"/>
          <a:chOff x="0" y="0"/>
          <a:chExt cx="0" cy="0"/>
        </a:xfrm>
      </p:grpSpPr>
      <p:sp>
        <p:nvSpPr>
          <p:cNvPr id="66" name="Google Shape;66;p30"/>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67" name="Google Shape;67;p30"/>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68"/>
        <p:cNvGrpSpPr/>
        <p:nvPr/>
      </p:nvGrpSpPr>
      <p:grpSpPr>
        <a:xfrm>
          <a:off x="0" y="0"/>
          <a:ext cx="0" cy="0"/>
          <a:chOff x="0" y="0"/>
          <a:chExt cx="0" cy="0"/>
        </a:xfrm>
      </p:grpSpPr>
      <p:sp>
        <p:nvSpPr>
          <p:cNvPr id="69" name="Google Shape;69;p31"/>
          <p:cNvSpPr txBox="1">
            <a:spLocks noGrp="1"/>
          </p:cNvSpPr>
          <p:nvPr>
            <p:ph type="body" idx="1"/>
          </p:nvPr>
        </p:nvSpPr>
        <p:spPr>
          <a:xfrm>
            <a:off x="1590222"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0" name="Google Shape;70;p31" descr="A close up of a sign&#10;&#10;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71" name="Google Shape;71;p31"/>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31"/>
          <p:cNvSpPr txBox="1">
            <a:spLocks noGrp="1"/>
          </p:cNvSpPr>
          <p:nvPr>
            <p:ph type="body" idx="2"/>
          </p:nvPr>
        </p:nvSpPr>
        <p:spPr>
          <a:xfrm>
            <a:off x="6352016"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31"/>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74" name="Google Shape;74;p31"/>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75"/>
        <p:cNvGrpSpPr/>
        <p:nvPr/>
      </p:nvGrpSpPr>
      <p:grpSpPr>
        <a:xfrm>
          <a:off x="0" y="0"/>
          <a:ext cx="0" cy="0"/>
          <a:chOff x="0" y="0"/>
          <a:chExt cx="0" cy="0"/>
        </a:xfrm>
      </p:grpSpPr>
      <p:pic>
        <p:nvPicPr>
          <p:cNvPr id="76" name="Google Shape;76;p32"/>
          <p:cNvPicPr preferRelativeResize="0">
            <a:picLocks noGrp="1"/>
          </p:cNvPicPr>
          <p:nvPr>
            <p:ph type="pic" idx="2"/>
          </p:nvPr>
        </p:nvPicPr>
        <p:blipFill/>
        <p:spPr>
          <a:xfrm flipH="1">
            <a:off x="3721834" y="880677"/>
            <a:ext cx="7988142" cy="5366010"/>
          </a:xfrm>
          <a:prstGeom prst="corner">
            <a:avLst>
              <a:gd name="adj1" fmla="val 57242"/>
              <a:gd name="adj2" fmla="val 95740"/>
            </a:avLst>
          </a:prstGeom>
          <a:blipFill rotWithShape="0">
            <a:blip r:embed="rId2">
              <a:alphaModFix amt="0"/>
            </a:blip>
            <a:stretch>
              <a:fillRect/>
            </a:stretch>
          </a:blipFill>
          <a:ln>
            <a:noFill/>
          </a:ln>
        </p:spPr>
      </p:pic>
      <p:sp>
        <p:nvSpPr>
          <p:cNvPr id="77" name="Google Shape;77;p32"/>
          <p:cNvSpPr txBox="1">
            <a:spLocks noGrp="1"/>
          </p:cNvSpPr>
          <p:nvPr>
            <p:ph type="body" idx="1"/>
          </p:nvPr>
        </p:nvSpPr>
        <p:spPr>
          <a:xfrm>
            <a:off x="839788" y="2951929"/>
            <a:ext cx="2469469" cy="304136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1600"/>
              <a:buNone/>
              <a:defRPr sz="1600"/>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8" name="Google Shape;78;p32"/>
          <p:cNvSpPr txBox="1">
            <a:spLocks noGrp="1"/>
          </p:cNvSpPr>
          <p:nvPr>
            <p:ph type="title"/>
          </p:nvPr>
        </p:nvSpPr>
        <p:spPr>
          <a:xfrm>
            <a:off x="839788" y="748430"/>
            <a:ext cx="4720887" cy="185409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9" name="Google Shape;79;p32" descr="A close up of a sign&#10;&#10;Description automatically generated"/>
          <p:cNvPicPr preferRelativeResize="0"/>
          <p:nvPr/>
        </p:nvPicPr>
        <p:blipFill rotWithShape="1">
          <a:blip r:embed="rId3">
            <a:alphaModFix/>
          </a:blip>
          <a:srcRect/>
          <a:stretch/>
        </p:blipFill>
        <p:spPr>
          <a:xfrm>
            <a:off x="207654" y="6123851"/>
            <a:ext cx="1217550" cy="563880"/>
          </a:xfrm>
          <a:prstGeom prst="rect">
            <a:avLst/>
          </a:prstGeom>
          <a:noFill/>
          <a:ln>
            <a:noFill/>
          </a:ln>
        </p:spPr>
      </p:pic>
      <p:grpSp>
        <p:nvGrpSpPr>
          <p:cNvPr id="80" name="Google Shape;80;p32"/>
          <p:cNvGrpSpPr/>
          <p:nvPr/>
        </p:nvGrpSpPr>
        <p:grpSpPr>
          <a:xfrm>
            <a:off x="3721835" y="773552"/>
            <a:ext cx="7988141" cy="2408473"/>
            <a:chOff x="3673920" y="736031"/>
            <a:chExt cx="7988141" cy="2408473"/>
          </a:xfrm>
        </p:grpSpPr>
        <p:sp>
          <p:nvSpPr>
            <p:cNvPr id="81" name="Google Shape;81;p32"/>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2" name="Google Shape;82;p32"/>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3" name="Google Shape;83;p32"/>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4" name="Google Shape;84;p32"/>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85" name="Google Shape;85;p32"/>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3600"/>
              <a:buFont typeface="Arial"/>
              <a:buNone/>
              <a:defRPr sz="3600" b="0" i="0" u="none" strike="noStrike" cap="non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L="914400" marR="0" lvl="1" indent="-381000"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L="1371600" marR="0" lvl="2" indent="-355600"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L="1828800" marR="0" lvl="3"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L="2286000" marR="0" lvl="4"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2" name="Google Shape;12;p23" descr="A blue sky&#10;&#10;Description automatically generated"/>
          <p:cNvPicPr preferRelativeResize="0"/>
          <p:nvPr/>
        </p:nvPicPr>
        <p:blipFill rotWithShape="1">
          <a:blip r:embed="rId22">
            <a:alphaModFix/>
          </a:blip>
          <a:srcRect/>
          <a:stretch/>
        </p:blipFill>
        <p:spPr>
          <a:xfrm>
            <a:off x="0" y="3060"/>
            <a:ext cx="12192000" cy="685494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
          <p:cNvSpPr txBox="1">
            <a:spLocks noGrp="1"/>
          </p:cNvSpPr>
          <p:nvPr>
            <p:ph type="title"/>
          </p:nvPr>
        </p:nvSpPr>
        <p:spPr>
          <a:xfrm>
            <a:off x="1603726" y="2766218"/>
            <a:ext cx="8984543" cy="1325563"/>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FFFFFF"/>
              </a:buClr>
              <a:buSzPct val="100000"/>
              <a:buFont typeface="Arial"/>
              <a:buNone/>
            </a:pPr>
            <a:r>
              <a:rPr lang="en-US" sz="3600" b="1">
                <a:solidFill>
                  <a:srgbClr val="FFFFFF"/>
                </a:solidFill>
              </a:rPr>
              <a:t>Knight Foundation School of Computing and Information Sciences</a:t>
            </a:r>
            <a:br>
              <a:rPr lang="en-US" sz="3600" b="1">
                <a:solidFill>
                  <a:srgbClr val="FFFFFF"/>
                </a:solidFill>
              </a:rPr>
            </a:br>
            <a:r>
              <a:rPr lang="en-US" sz="2700" i="1">
                <a:solidFill>
                  <a:srgbClr val="FFFFFF"/>
                </a:solidFill>
              </a:rPr>
              <a:t>Spring 2022 Senior Design Project</a:t>
            </a:r>
            <a:br>
              <a:rPr lang="en-US" sz="3600" i="1">
                <a:solidFill>
                  <a:srgbClr val="FFFFFF"/>
                </a:solidFill>
              </a:rPr>
            </a:br>
            <a:r>
              <a:rPr lang="en-US" sz="3100" b="1" i="1">
                <a:solidFill>
                  <a:srgbClr val="FFFFFF"/>
                </a:solidFill>
              </a:rPr>
              <a:t>Ransomware Anomaly Detection</a:t>
            </a:r>
            <a:endParaRPr sz="3100"/>
          </a:p>
        </p:txBody>
      </p:sp>
      <p:pic>
        <p:nvPicPr>
          <p:cNvPr id="224" name="Google Shape;224;p1" descr="A picture containing drawing&#10;&#10;Description automatically generated"/>
          <p:cNvPicPr preferRelativeResize="0"/>
          <p:nvPr/>
        </p:nvPicPr>
        <p:blipFill rotWithShape="1">
          <a:blip r:embed="rId3">
            <a:alphaModFix/>
          </a:blip>
          <a:srcRect/>
          <a:stretch/>
        </p:blipFill>
        <p:spPr>
          <a:xfrm>
            <a:off x="3766601" y="957380"/>
            <a:ext cx="4658794" cy="895922"/>
          </a:xfrm>
          <a:prstGeom prst="rect">
            <a:avLst/>
          </a:prstGeom>
          <a:noFill/>
          <a:ln>
            <a:noFill/>
          </a:ln>
        </p:spPr>
      </p:pic>
      <p:sp>
        <p:nvSpPr>
          <p:cNvPr id="225" name="Google Shape;225;p1"/>
          <p:cNvSpPr txBox="1"/>
          <p:nvPr/>
        </p:nvSpPr>
        <p:spPr>
          <a:xfrm>
            <a:off x="0" y="5202300"/>
            <a:ext cx="9072900" cy="1655700"/>
          </a:xfrm>
          <a:prstGeom prst="rect">
            <a:avLst/>
          </a:prstGeom>
          <a:noFill/>
          <a:ln>
            <a:noFill/>
          </a:ln>
        </p:spPr>
        <p:txBody>
          <a:bodyPr spcFirstLastPara="1" wrap="square" lIns="91425" tIns="45700" rIns="91425" bIns="45700" anchor="t" anchorCtr="0">
            <a:normAutofit fontScale="85000" lnSpcReduction="20000"/>
          </a:bodyPr>
          <a:lstStyle/>
          <a:p>
            <a:pPr marL="0" marR="0" lvl="0" indent="0" algn="l" rtl="0">
              <a:lnSpc>
                <a:spcPct val="115000"/>
              </a:lnSpc>
              <a:spcBef>
                <a:spcPts val="0"/>
              </a:spcBef>
              <a:spcAft>
                <a:spcPts val="0"/>
              </a:spcAft>
              <a:buClr>
                <a:schemeClr val="dk1"/>
              </a:buClr>
              <a:buSzPct val="71895"/>
              <a:buFont typeface="Arial"/>
              <a:buNone/>
            </a:pPr>
            <a:endParaRPr sz="1800" b="1" i="0" u="none" strike="noStrike" cap="none">
              <a:solidFill>
                <a:srgbClr val="FFFFFF"/>
              </a:solidFill>
              <a:latin typeface="Arial"/>
              <a:ea typeface="Arial"/>
              <a:cs typeface="Arial"/>
              <a:sym typeface="Arial"/>
            </a:endParaRPr>
          </a:p>
          <a:p>
            <a:pPr marL="0" marR="0" lvl="0" indent="0" algn="l" rtl="0">
              <a:lnSpc>
                <a:spcPct val="115000"/>
              </a:lnSpc>
              <a:spcBef>
                <a:spcPts val="0"/>
              </a:spcBef>
              <a:spcAft>
                <a:spcPts val="0"/>
              </a:spcAft>
              <a:buClr>
                <a:schemeClr val="dk1"/>
              </a:buClr>
              <a:buSzPct val="71895"/>
              <a:buFont typeface="Arial"/>
              <a:buNone/>
            </a:pPr>
            <a:r>
              <a:rPr lang="en-US" sz="1800" b="1" i="0" u="none" strike="noStrike" cap="none">
                <a:solidFill>
                  <a:srgbClr val="FFFFFF"/>
                </a:solidFill>
                <a:latin typeface="Arial"/>
                <a:ea typeface="Arial"/>
                <a:cs typeface="Arial"/>
                <a:sym typeface="Arial"/>
              </a:rPr>
              <a:t>Team member(s): </a:t>
            </a:r>
            <a:r>
              <a:rPr lang="en-US" sz="1800">
                <a:solidFill>
                  <a:srgbClr val="FFFFFF"/>
                </a:solidFill>
              </a:rPr>
              <a:t>Bryan Simmons, Alwahab Mohammad, Sebastian Duenas, Daniel Riquelme Rebollar, Blake Prieto, Ivan Rosyaykin, Ricardo Tacconi, Ian Agrela De Freites, Yaohua Hu, Brendan Wojtczak</a:t>
            </a:r>
            <a:endParaRPr sz="1800">
              <a:solidFill>
                <a:srgbClr val="FFFFFF"/>
              </a:solidFill>
            </a:endParaRPr>
          </a:p>
          <a:p>
            <a:pPr marL="0" marR="0" lvl="0" indent="0" algn="l" rtl="0">
              <a:lnSpc>
                <a:spcPct val="115000"/>
              </a:lnSpc>
              <a:spcBef>
                <a:spcPts val="0"/>
              </a:spcBef>
              <a:spcAft>
                <a:spcPts val="0"/>
              </a:spcAft>
              <a:buClr>
                <a:schemeClr val="dk1"/>
              </a:buClr>
              <a:buSzPct val="71895"/>
              <a:buFont typeface="Arial"/>
              <a:buNone/>
            </a:pPr>
            <a:endParaRPr sz="1800" b="0" i="0" u="none" strike="noStrike" cap="none">
              <a:solidFill>
                <a:srgbClr val="FFFFFF"/>
              </a:solidFill>
              <a:latin typeface="Arial"/>
              <a:ea typeface="Arial"/>
              <a:cs typeface="Arial"/>
              <a:sym typeface="Arial"/>
            </a:endParaRPr>
          </a:p>
          <a:p>
            <a:pPr marL="0" marR="0" lvl="0" indent="0" algn="l" rtl="0">
              <a:lnSpc>
                <a:spcPct val="115000"/>
              </a:lnSpc>
              <a:spcBef>
                <a:spcPts val="0"/>
              </a:spcBef>
              <a:spcAft>
                <a:spcPts val="0"/>
              </a:spcAft>
              <a:buClr>
                <a:schemeClr val="dk1"/>
              </a:buClr>
              <a:buSzPct val="71895"/>
              <a:buFont typeface="Arial"/>
              <a:buNone/>
            </a:pPr>
            <a:r>
              <a:rPr lang="en-US" sz="1800" b="1" i="0" u="none" strike="noStrike" cap="none">
                <a:solidFill>
                  <a:srgbClr val="FFFFFF"/>
                </a:solidFill>
                <a:latin typeface="Arial"/>
                <a:ea typeface="Arial"/>
                <a:cs typeface="Arial"/>
                <a:sym typeface="Arial"/>
              </a:rPr>
              <a:t>Product Owner:</a:t>
            </a:r>
            <a:r>
              <a:rPr lang="en-US" sz="1800" b="1" i="1" u="none" strike="noStrike" cap="none">
                <a:solidFill>
                  <a:srgbClr val="FFFFFF"/>
                </a:solidFill>
                <a:latin typeface="Arial"/>
                <a:ea typeface="Arial"/>
                <a:cs typeface="Arial"/>
                <a:sym typeface="Arial"/>
              </a:rPr>
              <a:t> </a:t>
            </a:r>
            <a:r>
              <a:rPr lang="en-US" sz="1800" b="0" i="0" u="none" strike="noStrike" cap="none">
                <a:solidFill>
                  <a:srgbClr val="FFFFFF"/>
                </a:solidFill>
                <a:latin typeface="Arial"/>
                <a:ea typeface="Arial"/>
                <a:cs typeface="Arial"/>
                <a:sym typeface="Arial"/>
              </a:rPr>
              <a:t> </a:t>
            </a:r>
            <a:r>
              <a:rPr lang="en-US" sz="1800">
                <a:solidFill>
                  <a:srgbClr val="FFFFFF"/>
                </a:solidFill>
              </a:rPr>
              <a:t>Carl Banzhof</a:t>
            </a:r>
            <a:endParaRPr sz="1800" b="0" i="0" u="none" strike="noStrike" cap="none">
              <a:solidFill>
                <a:srgbClr val="FFFFFF"/>
              </a:solidFill>
              <a:latin typeface="Arial"/>
              <a:ea typeface="Arial"/>
              <a:cs typeface="Arial"/>
              <a:sym typeface="Arial"/>
            </a:endParaRPr>
          </a:p>
          <a:p>
            <a:pPr marL="0" marR="0" lvl="0" indent="0" algn="l" rtl="0">
              <a:lnSpc>
                <a:spcPct val="115000"/>
              </a:lnSpc>
              <a:spcBef>
                <a:spcPts val="0"/>
              </a:spcBef>
              <a:spcAft>
                <a:spcPts val="0"/>
              </a:spcAft>
              <a:buClr>
                <a:schemeClr val="dk1"/>
              </a:buClr>
              <a:buSzPct val="71895"/>
              <a:buFont typeface="Arial"/>
              <a:buNone/>
            </a:pPr>
            <a:endParaRPr sz="1800" b="0" i="0" u="none" strike="noStrike" cap="none">
              <a:solidFill>
                <a:srgbClr val="FFFFFF"/>
              </a:solidFill>
              <a:latin typeface="Arial"/>
              <a:ea typeface="Arial"/>
              <a:cs typeface="Arial"/>
              <a:sym typeface="Arial"/>
            </a:endParaRPr>
          </a:p>
          <a:p>
            <a:pPr marL="0" marR="0" lvl="0" indent="0" algn="l" rtl="0">
              <a:lnSpc>
                <a:spcPct val="115000"/>
              </a:lnSpc>
              <a:spcBef>
                <a:spcPts val="0"/>
              </a:spcBef>
              <a:spcAft>
                <a:spcPts val="0"/>
              </a:spcAft>
              <a:buClr>
                <a:schemeClr val="dk1"/>
              </a:buClr>
              <a:buSzPct val="71895"/>
              <a:buFont typeface="Arial"/>
              <a:buNone/>
            </a:pPr>
            <a:r>
              <a:rPr lang="en-US" sz="1800" b="1" i="0" u="none" strike="noStrike" cap="none">
                <a:solidFill>
                  <a:srgbClr val="FFFFFF"/>
                </a:solidFill>
                <a:latin typeface="Arial"/>
                <a:ea typeface="Arial"/>
                <a:cs typeface="Arial"/>
                <a:sym typeface="Arial"/>
              </a:rPr>
              <a:t>Instructor:</a:t>
            </a:r>
            <a:r>
              <a:rPr lang="en-US" sz="1800" b="1" i="1" u="none" strike="noStrike" cap="none">
                <a:solidFill>
                  <a:srgbClr val="FFFFFF"/>
                </a:solidFill>
                <a:latin typeface="Arial"/>
                <a:ea typeface="Arial"/>
                <a:cs typeface="Arial"/>
                <a:sym typeface="Arial"/>
              </a:rPr>
              <a:t> </a:t>
            </a:r>
            <a:r>
              <a:rPr lang="en-US" sz="1800" b="0" i="1" u="none" strike="noStrike" cap="none">
                <a:solidFill>
                  <a:srgbClr val="FFFFFF"/>
                </a:solidFill>
                <a:latin typeface="Arial"/>
                <a:ea typeface="Arial"/>
                <a:cs typeface="Arial"/>
                <a:sym typeface="Arial"/>
              </a:rPr>
              <a:t>Dr. Masoud Sadjadi</a:t>
            </a:r>
            <a:endParaRPr sz="1800" b="0" i="0" u="none" strike="noStrike" cap="none">
              <a:solidFill>
                <a:srgbClr val="FFFFFF"/>
              </a:solidFill>
              <a:latin typeface="Arial"/>
              <a:ea typeface="Arial"/>
              <a:cs typeface="Arial"/>
              <a:sym typeface="Arial"/>
            </a:endParaRPr>
          </a:p>
          <a:p>
            <a:pPr marL="0" marR="0" lvl="0" indent="0" algn="l" rtl="0">
              <a:lnSpc>
                <a:spcPct val="90000"/>
              </a:lnSpc>
              <a:spcBef>
                <a:spcPts val="0"/>
              </a:spcBef>
              <a:spcAft>
                <a:spcPts val="0"/>
              </a:spcAft>
              <a:buClr>
                <a:schemeClr val="lt1"/>
              </a:buClr>
              <a:buSzPct val="156862"/>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g12467cf3b02_0_34"/>
          <p:cNvSpPr txBox="1">
            <a:spLocks noGrp="1"/>
          </p:cNvSpPr>
          <p:nvPr>
            <p:ph type="body" idx="1"/>
          </p:nvPr>
        </p:nvSpPr>
        <p:spPr>
          <a:xfrm>
            <a:off x="3282202" y="1788667"/>
            <a:ext cx="8639400" cy="4175400"/>
          </a:xfrm>
          <a:prstGeom prst="rect">
            <a:avLst/>
          </a:prstGeom>
          <a:noFill/>
          <a:ln>
            <a:noFill/>
          </a:ln>
        </p:spPr>
        <p:txBody>
          <a:bodyPr spcFirstLastPara="1" wrap="square" lIns="91425" tIns="45700" rIns="91425" bIns="45700" anchor="t" anchorCtr="0">
            <a:normAutofit/>
          </a:bodyPr>
          <a:lstStyle/>
          <a:p>
            <a:pPr marL="228600" lvl="0" indent="-279400" algn="l" rtl="0">
              <a:lnSpc>
                <a:spcPct val="115000"/>
              </a:lnSpc>
              <a:spcBef>
                <a:spcPts val="300"/>
              </a:spcBef>
              <a:spcAft>
                <a:spcPts val="0"/>
              </a:spcAft>
              <a:buSzPts val="2600"/>
              <a:buChar char="•"/>
            </a:pPr>
            <a:r>
              <a:rPr lang="en-US" sz="2600" dirty="0"/>
              <a:t>A larger sample size needs to be created to verify the efficiency of the algorithm</a:t>
            </a:r>
            <a:endParaRPr sz="2600" dirty="0"/>
          </a:p>
          <a:p>
            <a:pPr marL="228600" lvl="0" indent="-279400" algn="l" rtl="0">
              <a:lnSpc>
                <a:spcPct val="115000"/>
              </a:lnSpc>
              <a:spcBef>
                <a:spcPts val="0"/>
              </a:spcBef>
              <a:spcAft>
                <a:spcPts val="0"/>
              </a:spcAft>
              <a:buSzPts val="2600"/>
              <a:buChar char="•"/>
            </a:pPr>
            <a:r>
              <a:rPr lang="en-US" sz="2600" dirty="0"/>
              <a:t>Key values need to be adjusted to catch the types of anomalies that are being missed</a:t>
            </a:r>
            <a:endParaRPr sz="2600" dirty="0"/>
          </a:p>
          <a:p>
            <a:pPr marL="228600" lvl="0" indent="-279400" algn="l" rtl="0">
              <a:lnSpc>
                <a:spcPct val="115000"/>
              </a:lnSpc>
              <a:spcBef>
                <a:spcPts val="0"/>
              </a:spcBef>
              <a:spcAft>
                <a:spcPts val="0"/>
              </a:spcAft>
              <a:buSzPts val="2600"/>
              <a:buChar char="•"/>
            </a:pPr>
            <a:r>
              <a:rPr lang="en-US" sz="2600" dirty="0"/>
              <a:t>Application needs to be tested with other applications or ransomware indicators to avoid biases in the detection</a:t>
            </a:r>
            <a:endParaRPr sz="2600" dirty="0"/>
          </a:p>
        </p:txBody>
      </p:sp>
      <p:sp>
        <p:nvSpPr>
          <p:cNvPr id="280" name="Google Shape;280;g12467cf3b02_0_34"/>
          <p:cNvSpPr txBox="1">
            <a:spLocks noGrp="1"/>
          </p:cNvSpPr>
          <p:nvPr>
            <p:ph type="title"/>
          </p:nvPr>
        </p:nvSpPr>
        <p:spPr>
          <a:xfrm>
            <a:off x="3282203" y="819848"/>
            <a:ext cx="7929600" cy="7476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3"/>
              </a:buClr>
              <a:buSzPts val="3200"/>
              <a:buFont typeface="Arial"/>
              <a:buNone/>
            </a:pPr>
            <a:r>
              <a:rPr lang="en-US"/>
              <a:t>Wishlist</a:t>
            </a:r>
            <a:endParaRPr/>
          </a:p>
        </p:txBody>
      </p:sp>
      <p:pic>
        <p:nvPicPr>
          <p:cNvPr id="6" name="Audio 5">
            <a:hlinkClick r:id="" action="ppaction://media"/>
            <a:extLst>
              <a:ext uri="{FF2B5EF4-FFF2-40B4-BE49-F238E27FC236}">
                <a16:creationId xmlns:a16="http://schemas.microsoft.com/office/drawing/2014/main" id="{E798E5ED-6170-4608-8D35-D13B89780DF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8230"/>
    </mc:Choice>
    <mc:Fallback>
      <p:transition spd="slow" advTm="382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2"/>
          <p:cNvSpPr txBox="1">
            <a:spLocks noGrp="1"/>
          </p:cNvSpPr>
          <p:nvPr>
            <p:ph type="body" idx="2"/>
          </p:nvPr>
        </p:nvSpPr>
        <p:spPr>
          <a:xfrm>
            <a:off x="6964751" y="3006090"/>
            <a:ext cx="3802775" cy="212704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US" sz="3600"/>
              <a:t>Q&amp;A SESSION</a:t>
            </a:r>
            <a:endParaRPr/>
          </a:p>
          <a:p>
            <a:pPr marL="0" lvl="0" indent="0" algn="l" rtl="0">
              <a:lnSpc>
                <a:spcPct val="90000"/>
              </a:lnSpc>
              <a:spcBef>
                <a:spcPts val="1000"/>
              </a:spcBef>
              <a:spcAft>
                <a:spcPts val="0"/>
              </a:spcAft>
              <a:buClr>
                <a:schemeClr val="lt1"/>
              </a:buClr>
              <a:buSzPts val="3600"/>
              <a:buNone/>
            </a:pPr>
            <a:endParaRPr sz="3600"/>
          </a:p>
        </p:txBody>
      </p:sp>
      <p:sp>
        <p:nvSpPr>
          <p:cNvPr id="286" name="Google Shape;286;p22"/>
          <p:cNvSpPr txBox="1">
            <a:spLocks noGrp="1"/>
          </p:cNvSpPr>
          <p:nvPr>
            <p:ph type="title"/>
          </p:nvPr>
        </p:nvSpPr>
        <p:spPr>
          <a:xfrm>
            <a:off x="545291" y="3006090"/>
            <a:ext cx="3626660" cy="56388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3"/>
              </a:buClr>
              <a:buSzPts val="2800"/>
              <a:buFont typeface="Arial"/>
              <a:buNone/>
            </a:pPr>
            <a:r>
              <a:rPr lang="en-US"/>
              <a:t>Thank You For Joining Us Today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
          <p:cNvSpPr txBox="1">
            <a:spLocks noGrp="1"/>
          </p:cNvSpPr>
          <p:nvPr>
            <p:ph type="body" idx="1"/>
          </p:nvPr>
        </p:nvSpPr>
        <p:spPr>
          <a:xfrm>
            <a:off x="609600" y="2817311"/>
            <a:ext cx="10972800" cy="2967038"/>
          </a:xfrm>
          <a:prstGeom prst="rect">
            <a:avLst/>
          </a:prstGeom>
          <a:noFill/>
          <a:ln>
            <a:noFill/>
          </a:ln>
        </p:spPr>
        <p:txBody>
          <a:bodyPr spcFirstLastPara="1" wrap="square" lIns="91425" tIns="45700" rIns="91425" bIns="45700" anchor="t" anchorCtr="0">
            <a:noAutofit/>
          </a:bodyPr>
          <a:lstStyle/>
          <a:p>
            <a:pPr marL="228600" lvl="0" indent="0" algn="ctr" rtl="0">
              <a:lnSpc>
                <a:spcPct val="90000"/>
              </a:lnSpc>
              <a:spcBef>
                <a:spcPts val="0"/>
              </a:spcBef>
              <a:spcAft>
                <a:spcPts val="0"/>
              </a:spcAft>
              <a:buNone/>
            </a:pPr>
            <a:r>
              <a:rPr lang="en-US" sz="2600"/>
              <a:t>An application that runs on a windows computer or server that detects anomalies in windows event logs for the purpose of alerting the user to a possible ransomware attack.</a:t>
            </a:r>
            <a:endParaRPr sz="2600"/>
          </a:p>
        </p:txBody>
      </p:sp>
      <p:sp>
        <p:nvSpPr>
          <p:cNvPr id="231" name="Google Shape;231;p2"/>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3"/>
              </a:buClr>
              <a:buSzPts val="3200"/>
              <a:buFont typeface="Arial"/>
              <a:buNone/>
            </a:pPr>
            <a:r>
              <a:rPr lang="en-US"/>
              <a:t>Introduction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a:spLocks noGrp="1"/>
          </p:cNvSpPr>
          <p:nvPr>
            <p:ph type="body" idx="1"/>
          </p:nvPr>
        </p:nvSpPr>
        <p:spPr>
          <a:xfrm>
            <a:off x="3282203" y="1788667"/>
            <a:ext cx="7929604" cy="4175261"/>
          </a:xfrm>
          <a:prstGeom prst="rect">
            <a:avLst/>
          </a:prstGeom>
          <a:noFill/>
          <a:ln>
            <a:noFill/>
          </a:ln>
        </p:spPr>
        <p:txBody>
          <a:bodyPr spcFirstLastPara="1" wrap="square" lIns="91425" tIns="45700" rIns="91425" bIns="45700" anchor="t" anchorCtr="0">
            <a:normAutofit/>
          </a:bodyPr>
          <a:lstStyle/>
          <a:p>
            <a:pPr marL="228600" lvl="0" indent="0" algn="ctr" rtl="0">
              <a:lnSpc>
                <a:spcPct val="115000"/>
              </a:lnSpc>
              <a:spcBef>
                <a:spcPts val="0"/>
              </a:spcBef>
              <a:spcAft>
                <a:spcPts val="0"/>
              </a:spcAft>
              <a:buNone/>
            </a:pPr>
            <a:r>
              <a:rPr lang="en-US" sz="2600"/>
              <a:t>With Ransomware being the fastest growing type of cyber crime in the world, the need for more advanced software capable of detecting ransomware has become increasingly important. This project was focused on using Machine Learning to find anomalies within Windows logs that may be signs of Ransomware.</a:t>
            </a:r>
            <a:endParaRPr sz="2600"/>
          </a:p>
        </p:txBody>
      </p:sp>
      <p:sp>
        <p:nvSpPr>
          <p:cNvPr id="237" name="Google Shape;237;p3"/>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Problem Definition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5"/>
          <p:cNvSpPr txBox="1">
            <a:spLocks noGrp="1"/>
          </p:cNvSpPr>
          <p:nvPr>
            <p:ph type="body" idx="1"/>
          </p:nvPr>
        </p:nvSpPr>
        <p:spPr>
          <a:xfrm>
            <a:off x="3282208" y="1817407"/>
            <a:ext cx="7929600" cy="4175400"/>
          </a:xfrm>
          <a:prstGeom prst="rect">
            <a:avLst/>
          </a:prstGeom>
          <a:noFill/>
          <a:ln>
            <a:noFill/>
          </a:ln>
        </p:spPr>
        <p:txBody>
          <a:bodyPr spcFirstLastPara="1" wrap="square" lIns="91425" tIns="45700" rIns="91425" bIns="45700" anchor="t" anchorCtr="0">
            <a:normAutofit/>
          </a:bodyPr>
          <a:lstStyle/>
          <a:p>
            <a:pPr marL="0" lvl="0" indent="0" algn="ctr" rtl="0">
              <a:lnSpc>
                <a:spcPct val="115000"/>
              </a:lnSpc>
              <a:spcBef>
                <a:spcPts val="0"/>
              </a:spcBef>
              <a:spcAft>
                <a:spcPts val="0"/>
              </a:spcAft>
              <a:buClr>
                <a:schemeClr val="dk1"/>
              </a:buClr>
              <a:buSzPts val="1100"/>
              <a:buNone/>
            </a:pPr>
            <a:r>
              <a:rPr lang="en-US" sz="2600"/>
              <a:t>Python-based application that reads .evtx Sysmon archive files, parses them to get event data, and passes that data to an algorithm that determines the event dissimilarity compared to previously seen events.</a:t>
            </a:r>
            <a:endParaRPr sz="2600"/>
          </a:p>
        </p:txBody>
      </p:sp>
      <p:sp>
        <p:nvSpPr>
          <p:cNvPr id="243" name="Google Shape;243;p5"/>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Current System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6"/>
          <p:cNvSpPr txBox="1">
            <a:spLocks noGrp="1"/>
          </p:cNvSpPr>
          <p:nvPr>
            <p:ph type="body" idx="1"/>
          </p:nvPr>
        </p:nvSpPr>
        <p:spPr>
          <a:xfrm>
            <a:off x="3282203" y="1788667"/>
            <a:ext cx="7929600" cy="4175400"/>
          </a:xfrm>
          <a:prstGeom prst="rect">
            <a:avLst/>
          </a:prstGeom>
          <a:noFill/>
          <a:ln>
            <a:noFill/>
          </a:ln>
        </p:spPr>
        <p:txBody>
          <a:bodyPr spcFirstLastPara="1" wrap="square" lIns="91425" tIns="45700" rIns="91425" bIns="45700" anchor="t" anchorCtr="0">
            <a:normAutofit/>
          </a:bodyPr>
          <a:lstStyle/>
          <a:p>
            <a:pPr marL="228600" marR="0" lvl="0" indent="-292100" algn="ctr" rtl="0">
              <a:lnSpc>
                <a:spcPct val="115000"/>
              </a:lnSpc>
              <a:spcBef>
                <a:spcPts val="0"/>
              </a:spcBef>
              <a:spcAft>
                <a:spcPts val="0"/>
              </a:spcAft>
              <a:buSzPts val="2800"/>
              <a:buChar char="•"/>
            </a:pPr>
            <a:r>
              <a:rPr lang="en-US" sz="2600"/>
              <a:t>Windows-based environment</a:t>
            </a:r>
            <a:endParaRPr sz="2600"/>
          </a:p>
          <a:p>
            <a:pPr marL="228600" marR="0" lvl="0" indent="-292100" algn="ctr" rtl="0">
              <a:lnSpc>
                <a:spcPct val="115000"/>
              </a:lnSpc>
              <a:spcBef>
                <a:spcPts val="0"/>
              </a:spcBef>
              <a:spcAft>
                <a:spcPts val="0"/>
              </a:spcAft>
              <a:buSzPts val="2800"/>
              <a:buChar char="•"/>
            </a:pPr>
            <a:r>
              <a:rPr lang="en-US" sz="2600"/>
              <a:t>Sysmon application for creating logs</a:t>
            </a:r>
            <a:endParaRPr sz="2600"/>
          </a:p>
          <a:p>
            <a:pPr marL="228600" marR="0" lvl="0" indent="-292100" algn="ctr" rtl="0">
              <a:lnSpc>
                <a:spcPct val="115000"/>
              </a:lnSpc>
              <a:spcBef>
                <a:spcPts val="0"/>
              </a:spcBef>
              <a:spcAft>
                <a:spcPts val="0"/>
              </a:spcAft>
              <a:buSzPts val="2800"/>
              <a:buChar char="•"/>
            </a:pPr>
            <a:r>
              <a:rPr lang="en-US" sz="2600"/>
              <a:t>Python runtime environment</a:t>
            </a:r>
            <a:endParaRPr sz="2600"/>
          </a:p>
          <a:p>
            <a:pPr marL="228600" marR="0" lvl="0" indent="-292100" algn="ctr" rtl="0">
              <a:lnSpc>
                <a:spcPct val="115000"/>
              </a:lnSpc>
              <a:spcBef>
                <a:spcPts val="0"/>
              </a:spcBef>
              <a:spcAft>
                <a:spcPts val="0"/>
              </a:spcAft>
              <a:buSzPts val="2800"/>
              <a:buChar char="•"/>
            </a:pPr>
            <a:r>
              <a:rPr lang="en-US" sz="2600"/>
              <a:t>Sysmon Simulator for testing</a:t>
            </a:r>
            <a:endParaRPr sz="2600"/>
          </a:p>
        </p:txBody>
      </p:sp>
      <p:sp>
        <p:nvSpPr>
          <p:cNvPr id="249" name="Google Shape;249;p6"/>
          <p:cNvSpPr txBox="1">
            <a:spLocks noGrp="1"/>
          </p:cNvSpPr>
          <p:nvPr>
            <p:ph type="title"/>
          </p:nvPr>
        </p:nvSpPr>
        <p:spPr>
          <a:xfrm>
            <a:off x="3282203" y="819848"/>
            <a:ext cx="7929600" cy="747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Requirements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7"/>
          <p:cNvSpPr txBox="1">
            <a:spLocks noGrp="1"/>
          </p:cNvSpPr>
          <p:nvPr>
            <p:ph type="body" idx="1"/>
          </p:nvPr>
        </p:nvSpPr>
        <p:spPr>
          <a:xfrm>
            <a:off x="3282203" y="1788667"/>
            <a:ext cx="7929604" cy="4175261"/>
          </a:xfrm>
          <a:prstGeom prst="rect">
            <a:avLst/>
          </a:prstGeom>
          <a:noFill/>
          <a:ln>
            <a:noFill/>
          </a:ln>
        </p:spPr>
        <p:txBody>
          <a:bodyPr spcFirstLastPara="1" wrap="square" lIns="91425" tIns="45700" rIns="91425" bIns="45700" anchor="t" anchorCtr="0">
            <a:normAutofit/>
          </a:bodyPr>
          <a:lstStyle/>
          <a:p>
            <a:pPr marL="457200" marR="0" lvl="0" indent="-393700" algn="ctr" rtl="0">
              <a:lnSpc>
                <a:spcPct val="115000"/>
              </a:lnSpc>
              <a:spcBef>
                <a:spcPts val="0"/>
              </a:spcBef>
              <a:spcAft>
                <a:spcPts val="0"/>
              </a:spcAft>
              <a:buSzPts val="2600"/>
              <a:buChar char="•"/>
            </a:pPr>
            <a:r>
              <a:rPr lang="en-US" sz="2600"/>
              <a:t>Application was tested using the Sysmon Simulator application that mimics ransomware events in the Sysmon log files.</a:t>
            </a:r>
            <a:endParaRPr sz="2600"/>
          </a:p>
          <a:p>
            <a:pPr marL="914400" marR="0" lvl="0" indent="0" algn="ctr" rtl="0">
              <a:lnSpc>
                <a:spcPct val="115000"/>
              </a:lnSpc>
              <a:spcBef>
                <a:spcPts val="0"/>
              </a:spcBef>
              <a:spcAft>
                <a:spcPts val="0"/>
              </a:spcAft>
              <a:buNone/>
            </a:pPr>
            <a:endParaRPr sz="2600"/>
          </a:p>
          <a:p>
            <a:pPr marL="457200" marR="0" lvl="0" indent="-393700" algn="ctr" rtl="0">
              <a:lnSpc>
                <a:spcPct val="115000"/>
              </a:lnSpc>
              <a:spcBef>
                <a:spcPts val="0"/>
              </a:spcBef>
              <a:spcAft>
                <a:spcPts val="0"/>
              </a:spcAft>
              <a:buSzPts val="2600"/>
              <a:buChar char="•"/>
            </a:pPr>
            <a:r>
              <a:rPr lang="en-US" sz="2600"/>
              <a:t>Application found the anomalies with a success rate of 75%, with less than 1% of the samples being false positives</a:t>
            </a:r>
            <a:endParaRPr sz="2600"/>
          </a:p>
        </p:txBody>
      </p:sp>
      <p:sp>
        <p:nvSpPr>
          <p:cNvPr id="255" name="Google Shape;255;p7"/>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Verification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8"/>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System Design</a:t>
            </a:r>
            <a:endParaRPr/>
          </a:p>
        </p:txBody>
      </p:sp>
      <p:pic>
        <p:nvPicPr>
          <p:cNvPr id="261" name="Google Shape;261;p8"/>
          <p:cNvPicPr preferRelativeResize="0"/>
          <p:nvPr/>
        </p:nvPicPr>
        <p:blipFill>
          <a:blip r:embed="rId3">
            <a:alphaModFix/>
          </a:blip>
          <a:stretch>
            <a:fillRect/>
          </a:stretch>
        </p:blipFill>
        <p:spPr>
          <a:xfrm>
            <a:off x="4225437" y="1665750"/>
            <a:ext cx="6043126" cy="4668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9"/>
          <p:cNvSpPr txBox="1">
            <a:spLocks noGrp="1"/>
          </p:cNvSpPr>
          <p:nvPr>
            <p:ph type="title"/>
          </p:nvPr>
        </p:nvSpPr>
        <p:spPr>
          <a:xfrm>
            <a:off x="3282203" y="819848"/>
            <a:ext cx="7929600" cy="747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Usage</a:t>
            </a:r>
            <a:endParaRPr/>
          </a:p>
        </p:txBody>
      </p:sp>
      <p:pic>
        <p:nvPicPr>
          <p:cNvPr id="267" name="Google Shape;267;p9"/>
          <p:cNvPicPr preferRelativeResize="0"/>
          <p:nvPr/>
        </p:nvPicPr>
        <p:blipFill>
          <a:blip r:embed="rId3">
            <a:alphaModFix/>
          </a:blip>
          <a:stretch>
            <a:fillRect/>
          </a:stretch>
        </p:blipFill>
        <p:spPr>
          <a:xfrm>
            <a:off x="2806838" y="4146425"/>
            <a:ext cx="8880323" cy="1842825"/>
          </a:xfrm>
          <a:prstGeom prst="rect">
            <a:avLst/>
          </a:prstGeom>
          <a:noFill/>
          <a:ln>
            <a:noFill/>
          </a:ln>
        </p:spPr>
      </p:pic>
      <p:sp>
        <p:nvSpPr>
          <p:cNvPr id="268" name="Google Shape;268;p9"/>
          <p:cNvSpPr txBox="1">
            <a:spLocks noGrp="1"/>
          </p:cNvSpPr>
          <p:nvPr>
            <p:ph type="body" idx="1"/>
          </p:nvPr>
        </p:nvSpPr>
        <p:spPr>
          <a:xfrm>
            <a:off x="3282200" y="1788671"/>
            <a:ext cx="7929600" cy="2148300"/>
          </a:xfrm>
          <a:prstGeom prst="rect">
            <a:avLst/>
          </a:prstGeom>
          <a:noFill/>
          <a:ln>
            <a:noFill/>
          </a:ln>
        </p:spPr>
        <p:txBody>
          <a:bodyPr spcFirstLastPara="1" wrap="square" lIns="91425" tIns="45700" rIns="91425" bIns="45700" anchor="t" anchorCtr="0">
            <a:normAutofit/>
          </a:bodyPr>
          <a:lstStyle/>
          <a:p>
            <a:pPr marL="914400" marR="0" lvl="0" indent="0" algn="ctr" rtl="0">
              <a:lnSpc>
                <a:spcPct val="115000"/>
              </a:lnSpc>
              <a:spcBef>
                <a:spcPts val="0"/>
              </a:spcBef>
              <a:spcAft>
                <a:spcPts val="0"/>
              </a:spcAft>
              <a:buNone/>
            </a:pPr>
            <a:r>
              <a:rPr lang="en-US" sz="2600"/>
              <a:t>GETOPT-based command line</a:t>
            </a:r>
            <a:endParaRPr sz="26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21"/>
          <p:cNvSpPr txBox="1">
            <a:spLocks noGrp="1"/>
          </p:cNvSpPr>
          <p:nvPr>
            <p:ph type="body" idx="1"/>
          </p:nvPr>
        </p:nvSpPr>
        <p:spPr>
          <a:xfrm>
            <a:off x="3282202" y="1788667"/>
            <a:ext cx="8639287" cy="4175261"/>
          </a:xfrm>
          <a:prstGeom prst="rect">
            <a:avLst/>
          </a:prstGeom>
          <a:noFill/>
          <a:ln>
            <a:noFill/>
          </a:ln>
        </p:spPr>
        <p:txBody>
          <a:bodyPr spcFirstLastPara="1" wrap="square" lIns="91425" tIns="45700" rIns="91425" bIns="45700" anchor="t" anchorCtr="0">
            <a:normAutofit/>
          </a:bodyPr>
          <a:lstStyle/>
          <a:p>
            <a:pPr marL="228600" lvl="0" indent="0" algn="l" rtl="0">
              <a:lnSpc>
                <a:spcPct val="90000"/>
              </a:lnSpc>
              <a:spcBef>
                <a:spcPts val="0"/>
              </a:spcBef>
              <a:spcAft>
                <a:spcPts val="0"/>
              </a:spcAft>
              <a:buNone/>
            </a:pPr>
            <a:r>
              <a:rPr lang="en-US" sz="2600"/>
              <a:t>The Ransomware Anomaly Detection application is still in its beginning stages, with this semester being a proof-of-concept for the algorithm that was created. Prior to use in an environment more testing needs to be done and additional features need to be added.</a:t>
            </a:r>
            <a:endParaRPr sz="2600"/>
          </a:p>
          <a:p>
            <a:pPr marL="228600" lvl="0" indent="0" algn="l" rtl="0">
              <a:lnSpc>
                <a:spcPct val="90000"/>
              </a:lnSpc>
              <a:spcBef>
                <a:spcPts val="0"/>
              </a:spcBef>
              <a:spcAft>
                <a:spcPts val="0"/>
              </a:spcAft>
              <a:buNone/>
            </a:pPr>
            <a:endParaRPr sz="2600"/>
          </a:p>
          <a:p>
            <a:pPr marL="165100" lvl="0" indent="0" algn="l" rtl="0">
              <a:lnSpc>
                <a:spcPct val="90000"/>
              </a:lnSpc>
              <a:spcBef>
                <a:spcPts val="1000"/>
              </a:spcBef>
              <a:spcAft>
                <a:spcPts val="0"/>
              </a:spcAft>
              <a:buClr>
                <a:srgbClr val="3F3F3F"/>
              </a:buClr>
              <a:buSzPts val="2600"/>
              <a:buNone/>
            </a:pPr>
            <a:endParaRPr sz="2600"/>
          </a:p>
        </p:txBody>
      </p:sp>
      <p:sp>
        <p:nvSpPr>
          <p:cNvPr id="274" name="Google Shape;274;p21"/>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Shortcomings</a:t>
            </a:r>
            <a:endParaRPr/>
          </a:p>
        </p:txBody>
      </p:sp>
      <p:pic>
        <p:nvPicPr>
          <p:cNvPr id="2" name="Audio 1">
            <a:hlinkClick r:id="" action="ppaction://media"/>
            <a:extLst>
              <a:ext uri="{FF2B5EF4-FFF2-40B4-BE49-F238E27FC236}">
                <a16:creationId xmlns:a16="http://schemas.microsoft.com/office/drawing/2014/main" id="{9198030C-4128-4627-9DF1-F3B36567AF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1310"/>
    </mc:Choice>
    <mc:Fallback>
      <p:transition spd="slow" advTm="213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985</Words>
  <Application>Microsoft Office PowerPoint</Application>
  <PresentationFormat>Widescreen</PresentationFormat>
  <Paragraphs>42</Paragraphs>
  <Slides>11</Slides>
  <Notes>11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FIU Real Triumphs Template</vt:lpstr>
      <vt:lpstr>Knight Foundation School of Computing and Information Sciences Spring 2022 Senior Design Project Ransomware Anomaly Detection</vt:lpstr>
      <vt:lpstr>Introduction</vt:lpstr>
      <vt:lpstr>Problem Definition</vt:lpstr>
      <vt:lpstr>Current System </vt:lpstr>
      <vt:lpstr>Requirements</vt:lpstr>
      <vt:lpstr>Verification</vt:lpstr>
      <vt:lpstr>System Design</vt:lpstr>
      <vt:lpstr>Usage</vt:lpstr>
      <vt:lpstr>Shortcomings</vt:lpstr>
      <vt:lpstr>Wishlist</vt:lpstr>
      <vt:lpstr>Thank You For Joining Us Today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Knight Foundation School of Computing and Information Sciences Spring 2022 Senior Design Project Ransomware Anomaly Detection</dc:title>
  <dc:creator>Andrea Plasencia</dc:creator>
  <cp:lastModifiedBy>Bryan Simmons</cp:lastModifiedBy>
  <cp:revision>4</cp:revision>
  <dcterms:created xsi:type="dcterms:W3CDTF">2020-08-12T18:54:24Z</dcterms:created>
  <dcterms:modified xsi:type="dcterms:W3CDTF">2022-04-29T14:13:54Z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