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43891200" cy="3291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 roundtripDataSignature="AMtx7mh0S4KeXx8aL9hFUWRMyqK1Lb+xl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3" d="100"/>
          <a:sy n="23" d="100"/>
        </p:scale>
        <p:origin x="1626"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customschemas.google.com/relationships/presentationmetadata" Target="metadata"/><Relationship Id="rId10" Type="http://schemas.openxmlformats.org/officeDocument/2006/relationships/tableStyles" Target="tableStyles.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 name="Google Shape;65;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2_Blank4" type="tx">
  <p:cSld name="TITLE_AND_BODY">
    <p:bg>
      <p:bgPr>
        <a:solidFill>
          <a:srgbClr val="F2F2F2"/>
        </a:solidFill>
        <a:effectLst/>
      </p:bgPr>
    </p:bg>
    <p:spTree>
      <p:nvGrpSpPr>
        <p:cNvPr id="1" name="Shape 16"/>
        <p:cNvGrpSpPr/>
        <p:nvPr/>
      </p:nvGrpSpPr>
      <p:grpSpPr>
        <a:xfrm>
          <a:off x="0" y="0"/>
          <a:ext cx="0" cy="0"/>
          <a:chOff x="0" y="0"/>
          <a:chExt cx="0" cy="0"/>
        </a:xfrm>
      </p:grpSpPr>
      <p:pic>
        <p:nvPicPr>
          <p:cNvPr id="17" name="Google Shape;17;p3" descr="Content Placeholder 4"/>
          <p:cNvPicPr preferRelativeResize="0"/>
          <p:nvPr/>
        </p:nvPicPr>
        <p:blipFill rotWithShape="1">
          <a:blip r:embed="rId2">
            <a:alphaModFix/>
          </a:blip>
          <a:srcRect/>
          <a:stretch/>
        </p:blipFill>
        <p:spPr>
          <a:xfrm>
            <a:off x="994220" y="30227619"/>
            <a:ext cx="2651532" cy="2276857"/>
          </a:xfrm>
          <a:prstGeom prst="rect">
            <a:avLst/>
          </a:prstGeom>
          <a:noFill/>
          <a:ln>
            <a:noFill/>
          </a:ln>
        </p:spPr>
      </p:pic>
      <p:sp>
        <p:nvSpPr>
          <p:cNvPr id="18" name="Google Shape;18;p3"/>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9" name="Google Shape;19;p3"/>
          <p:cNvSpPr/>
          <p:nvPr/>
        </p:nvSpPr>
        <p:spPr>
          <a:xfrm>
            <a:off x="0" y="29233913"/>
            <a:ext cx="43891199" cy="395022"/>
          </a:xfrm>
          <a:prstGeom prst="rect">
            <a:avLst/>
          </a:prstGeom>
          <a:solidFill>
            <a:srgbClr val="081E3F"/>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6400"/>
              <a:buFont typeface="Arial"/>
              <a:buNone/>
            </a:pPr>
            <a:endParaRPr sz="6400" b="0" i="0" u="none" strike="noStrike" cap="none">
              <a:solidFill>
                <a:srgbClr val="FFFFFF"/>
              </a:solidFill>
              <a:latin typeface="Arial"/>
              <a:ea typeface="Arial"/>
              <a:cs typeface="Arial"/>
              <a:sym typeface="Arial"/>
            </a:endParaRPr>
          </a:p>
        </p:txBody>
      </p:sp>
      <p:sp>
        <p:nvSpPr>
          <p:cNvPr id="20" name="Google Shape;20;p3"/>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6_Title and Content">
  <p:cSld name="6_Title and Content">
    <p:spTree>
      <p:nvGrpSpPr>
        <p:cNvPr id="1" name="Shape 21"/>
        <p:cNvGrpSpPr/>
        <p:nvPr/>
      </p:nvGrpSpPr>
      <p:grpSpPr>
        <a:xfrm>
          <a:off x="0" y="0"/>
          <a:ext cx="0" cy="0"/>
          <a:chOff x="0" y="0"/>
          <a:chExt cx="0" cy="0"/>
        </a:xfrm>
      </p:grpSpPr>
      <p:sp>
        <p:nvSpPr>
          <p:cNvPr id="22" name="Google Shape;22;p4"/>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Two Content">
  <p:cSld name="1_Two Content">
    <p:spTree>
      <p:nvGrpSpPr>
        <p:cNvPr id="1" name="Shape 23"/>
        <p:cNvGrpSpPr/>
        <p:nvPr/>
      </p:nvGrpSpPr>
      <p:grpSpPr>
        <a:xfrm>
          <a:off x="0" y="0"/>
          <a:ext cx="0" cy="0"/>
          <a:chOff x="0" y="0"/>
          <a:chExt cx="0" cy="0"/>
        </a:xfrm>
      </p:grpSpPr>
      <p:pic>
        <p:nvPicPr>
          <p:cNvPr id="24" name="Google Shape;24;p5" descr="Picture 16"/>
          <p:cNvPicPr preferRelativeResize="0"/>
          <p:nvPr/>
        </p:nvPicPr>
        <p:blipFill rotWithShape="1">
          <a:blip r:embed="rId2">
            <a:alphaModFix/>
          </a:blip>
          <a:srcRect l="13750" b="14609"/>
          <a:stretch/>
        </p:blipFill>
        <p:spPr>
          <a:xfrm>
            <a:off x="6035227" y="6"/>
            <a:ext cx="37855972" cy="32918395"/>
          </a:xfrm>
          <a:prstGeom prst="rect">
            <a:avLst/>
          </a:prstGeom>
          <a:noFill/>
          <a:ln>
            <a:noFill/>
          </a:ln>
        </p:spPr>
      </p:pic>
      <p:sp>
        <p:nvSpPr>
          <p:cNvPr id="25" name="Google Shape;25;p5"/>
          <p:cNvSpPr/>
          <p:nvPr/>
        </p:nvSpPr>
        <p:spPr>
          <a:xfrm rot="5400000" flipH="1">
            <a:off x="-10621488" y="16261689"/>
            <a:ext cx="32918401" cy="395022"/>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26" name="Google Shape;26;p5"/>
          <p:cNvGrpSpPr/>
          <p:nvPr/>
        </p:nvGrpSpPr>
        <p:grpSpPr>
          <a:xfrm>
            <a:off x="41216985" y="1016366"/>
            <a:ext cx="1881298" cy="2545857"/>
            <a:chOff x="-2" y="2"/>
            <a:chExt cx="1881297" cy="2545856"/>
          </a:xfrm>
        </p:grpSpPr>
        <p:sp>
          <p:nvSpPr>
            <p:cNvPr id="27" name="Google Shape;27;p5"/>
            <p:cNvSpPr/>
            <p:nvPr/>
          </p:nvSpPr>
          <p:spPr>
            <a:xfrm rot="5400000">
              <a:off x="670413" y="-670413"/>
              <a:ext cx="540466" cy="188129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8" name="Google Shape;28;p5"/>
            <p:cNvSpPr/>
            <p:nvPr/>
          </p:nvSpPr>
          <p:spPr>
            <a:xfrm>
              <a:off x="1475945" y="523329"/>
              <a:ext cx="405350" cy="2022529"/>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pic>
        <p:nvPicPr>
          <p:cNvPr id="29" name="Google Shape;29;p5" descr="Content Placeholder 4"/>
          <p:cNvPicPr preferRelativeResize="0"/>
          <p:nvPr/>
        </p:nvPicPr>
        <p:blipFill rotWithShape="1">
          <a:blip r:embed="rId3">
            <a:alphaModFix/>
          </a:blip>
          <a:srcRect/>
          <a:stretch/>
        </p:blipFill>
        <p:spPr>
          <a:xfrm>
            <a:off x="1097308" y="29227769"/>
            <a:ext cx="3641448" cy="3126895"/>
          </a:xfrm>
          <a:prstGeom prst="rect">
            <a:avLst/>
          </a:prstGeom>
          <a:noFill/>
          <a:ln>
            <a:noFill/>
          </a:ln>
        </p:spPr>
      </p:pic>
      <p:sp>
        <p:nvSpPr>
          <p:cNvPr id="30" name="Google Shape;30;p5"/>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31" name="Google Shape;31;p5"/>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5_Title and Content">
  <p:cSld name="5_Title and Content">
    <p:spTree>
      <p:nvGrpSpPr>
        <p:cNvPr id="1" name="Shape 32"/>
        <p:cNvGrpSpPr/>
        <p:nvPr/>
      </p:nvGrpSpPr>
      <p:grpSpPr>
        <a:xfrm>
          <a:off x="0" y="0"/>
          <a:ext cx="0" cy="0"/>
          <a:chOff x="0" y="0"/>
          <a:chExt cx="0" cy="0"/>
        </a:xfrm>
      </p:grpSpPr>
      <p:pic>
        <p:nvPicPr>
          <p:cNvPr id="33" name="Google Shape;33;p6" descr="Picture 11"/>
          <p:cNvPicPr preferRelativeResize="0"/>
          <p:nvPr/>
        </p:nvPicPr>
        <p:blipFill rotWithShape="1">
          <a:blip r:embed="rId2">
            <a:alphaModFix/>
          </a:blip>
          <a:srcRect l="13750" b="14609"/>
          <a:stretch/>
        </p:blipFill>
        <p:spPr>
          <a:xfrm>
            <a:off x="6035227" y="6"/>
            <a:ext cx="37855972" cy="32918395"/>
          </a:xfrm>
          <a:prstGeom prst="rect">
            <a:avLst/>
          </a:prstGeom>
          <a:noFill/>
          <a:ln>
            <a:noFill/>
          </a:ln>
        </p:spPr>
      </p:pic>
      <p:sp>
        <p:nvSpPr>
          <p:cNvPr id="34" name="Google Shape;34;p6"/>
          <p:cNvSpPr/>
          <p:nvPr/>
        </p:nvSpPr>
        <p:spPr>
          <a:xfrm rot="-5400000">
            <a:off x="-10588061" y="16261692"/>
            <a:ext cx="32918412" cy="395022"/>
          </a:xfrm>
          <a:prstGeom prst="rect">
            <a:avLst/>
          </a:prstGeom>
          <a:gradFill>
            <a:gsLst>
              <a:gs pos="0">
                <a:srgbClr val="D92D8A"/>
              </a:gs>
              <a:gs pos="64000">
                <a:srgbClr val="F8C93E"/>
              </a:gs>
              <a:gs pos="100000">
                <a:srgbClr val="F8C93E"/>
              </a:gs>
            </a:gsLst>
            <a:lin ang="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35" name="Google Shape;35;p6"/>
          <p:cNvGrpSpPr/>
          <p:nvPr/>
        </p:nvGrpSpPr>
        <p:grpSpPr>
          <a:xfrm>
            <a:off x="41218359" y="992178"/>
            <a:ext cx="1881297" cy="2545856"/>
            <a:chOff x="-1" y="0"/>
            <a:chExt cx="1881296" cy="2545853"/>
          </a:xfrm>
        </p:grpSpPr>
        <p:sp>
          <p:nvSpPr>
            <p:cNvPr id="36" name="Google Shape;36;p6"/>
            <p:cNvSpPr/>
            <p:nvPr/>
          </p:nvSpPr>
          <p:spPr>
            <a:xfrm rot="5400000">
              <a:off x="670414" y="-670415"/>
              <a:ext cx="540467" cy="188129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sp>
          <p:nvSpPr>
            <p:cNvPr id="37" name="Google Shape;37;p6"/>
            <p:cNvSpPr/>
            <p:nvPr/>
          </p:nvSpPr>
          <p:spPr>
            <a:xfrm>
              <a:off x="1475945" y="523330"/>
              <a:ext cx="405350" cy="2022523"/>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pic>
        <p:nvPicPr>
          <p:cNvPr id="38" name="Google Shape;38;p6" descr="Content Placeholder 4"/>
          <p:cNvPicPr preferRelativeResize="0"/>
          <p:nvPr/>
        </p:nvPicPr>
        <p:blipFill rotWithShape="1">
          <a:blip r:embed="rId3">
            <a:alphaModFix/>
          </a:blip>
          <a:srcRect/>
          <a:stretch/>
        </p:blipFill>
        <p:spPr>
          <a:xfrm>
            <a:off x="1097308" y="29227769"/>
            <a:ext cx="3641448" cy="3126895"/>
          </a:xfrm>
          <a:prstGeom prst="rect">
            <a:avLst/>
          </a:prstGeom>
          <a:noFill/>
          <a:ln>
            <a:noFill/>
          </a:ln>
        </p:spPr>
      </p:pic>
      <p:sp>
        <p:nvSpPr>
          <p:cNvPr id="39" name="Google Shape;39;p6"/>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40" name="Google Shape;40;p6"/>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2_Title and Content">
  <p:cSld name="2_Title and Content">
    <p:spTree>
      <p:nvGrpSpPr>
        <p:cNvPr id="1" name="Shape 41"/>
        <p:cNvGrpSpPr/>
        <p:nvPr/>
      </p:nvGrpSpPr>
      <p:grpSpPr>
        <a:xfrm>
          <a:off x="0" y="0"/>
          <a:ext cx="0" cy="0"/>
          <a:chOff x="0" y="0"/>
          <a:chExt cx="0" cy="0"/>
        </a:xfrm>
      </p:grpSpPr>
      <p:pic>
        <p:nvPicPr>
          <p:cNvPr id="42" name="Google Shape;42;p7" descr="Picture 7"/>
          <p:cNvPicPr preferRelativeResize="0"/>
          <p:nvPr/>
        </p:nvPicPr>
        <p:blipFill rotWithShape="1">
          <a:blip r:embed="rId2">
            <a:alphaModFix/>
          </a:blip>
          <a:srcRect r="88418" b="15701"/>
          <a:stretch/>
        </p:blipFill>
        <p:spPr>
          <a:xfrm>
            <a:off x="-1" y="0"/>
            <a:ext cx="5618096" cy="32918402"/>
          </a:xfrm>
          <a:prstGeom prst="rect">
            <a:avLst/>
          </a:prstGeom>
          <a:noFill/>
          <a:ln>
            <a:noFill/>
          </a:ln>
        </p:spPr>
      </p:pic>
      <p:sp>
        <p:nvSpPr>
          <p:cNvPr id="43" name="Google Shape;43;p7"/>
          <p:cNvSpPr/>
          <p:nvPr/>
        </p:nvSpPr>
        <p:spPr>
          <a:xfrm rot="5400000" flipH="1">
            <a:off x="-10665973" y="16261689"/>
            <a:ext cx="32918401" cy="395022"/>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44" name="Google Shape;44;p7"/>
          <p:cNvGrpSpPr/>
          <p:nvPr/>
        </p:nvGrpSpPr>
        <p:grpSpPr>
          <a:xfrm>
            <a:off x="41216985" y="1016366"/>
            <a:ext cx="1881298" cy="2545857"/>
            <a:chOff x="-2" y="2"/>
            <a:chExt cx="1881297" cy="2545856"/>
          </a:xfrm>
        </p:grpSpPr>
        <p:sp>
          <p:nvSpPr>
            <p:cNvPr id="45" name="Google Shape;45;p7"/>
            <p:cNvSpPr/>
            <p:nvPr/>
          </p:nvSpPr>
          <p:spPr>
            <a:xfrm rot="5400000">
              <a:off x="670413" y="-670413"/>
              <a:ext cx="540466" cy="188129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sp>
          <p:nvSpPr>
            <p:cNvPr id="46" name="Google Shape;46;p7"/>
            <p:cNvSpPr/>
            <p:nvPr/>
          </p:nvSpPr>
          <p:spPr>
            <a:xfrm>
              <a:off x="1475945" y="523329"/>
              <a:ext cx="405350" cy="2022529"/>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pic>
        <p:nvPicPr>
          <p:cNvPr id="47" name="Google Shape;47;p7" descr="Picture 1"/>
          <p:cNvPicPr preferRelativeResize="0"/>
          <p:nvPr/>
        </p:nvPicPr>
        <p:blipFill rotWithShape="1">
          <a:blip r:embed="rId3">
            <a:alphaModFix/>
          </a:blip>
          <a:srcRect/>
          <a:stretch/>
        </p:blipFill>
        <p:spPr>
          <a:xfrm>
            <a:off x="955097" y="28947038"/>
            <a:ext cx="3641446" cy="3126895"/>
          </a:xfrm>
          <a:prstGeom prst="rect">
            <a:avLst/>
          </a:prstGeom>
          <a:noFill/>
          <a:ln>
            <a:noFill/>
          </a:ln>
        </p:spPr>
      </p:pic>
      <p:sp>
        <p:nvSpPr>
          <p:cNvPr id="48" name="Google Shape;48;p7"/>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49" name="Google Shape;49;p7"/>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Slide">
  <p:cSld name="Title Slide">
    <p:bg>
      <p:bgPr>
        <a:blipFill>
          <a:blip r:embed="rId2">
            <a:alphaModFix/>
          </a:blip>
          <a:stretch>
            <a:fillRect/>
          </a:stretch>
        </a:blipFill>
        <a:effectLst/>
      </p:bgPr>
    </p:bg>
    <p:spTree>
      <p:nvGrpSpPr>
        <p:cNvPr id="1" name="Shape 50"/>
        <p:cNvGrpSpPr/>
        <p:nvPr/>
      </p:nvGrpSpPr>
      <p:grpSpPr>
        <a:xfrm>
          <a:off x="0" y="0"/>
          <a:ext cx="0" cy="0"/>
          <a:chOff x="0" y="0"/>
          <a:chExt cx="0" cy="0"/>
        </a:xfrm>
      </p:grpSpPr>
      <p:pic>
        <p:nvPicPr>
          <p:cNvPr id="51" name="Google Shape;51;p8" descr="Picture 6"/>
          <p:cNvPicPr preferRelativeResize="0"/>
          <p:nvPr/>
        </p:nvPicPr>
        <p:blipFill rotWithShape="1">
          <a:blip r:embed="rId3">
            <a:alphaModFix/>
          </a:blip>
          <a:srcRect/>
          <a:stretch/>
        </p:blipFill>
        <p:spPr>
          <a:xfrm>
            <a:off x="1196797" y="1016275"/>
            <a:ext cx="3641446" cy="3126895"/>
          </a:xfrm>
          <a:prstGeom prst="rect">
            <a:avLst/>
          </a:prstGeom>
          <a:noFill/>
          <a:ln>
            <a:noFill/>
          </a:ln>
        </p:spPr>
      </p:pic>
      <p:sp>
        <p:nvSpPr>
          <p:cNvPr id="52" name="Google Shape;52;p8"/>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53" name="Google Shape;53;p8"/>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1_Blank4">
  <p:cSld name="1_Blank4">
    <p:bg>
      <p:bgPr>
        <a:solidFill>
          <a:srgbClr val="F2F2F2"/>
        </a:solidFill>
        <a:effectLst/>
      </p:bgPr>
    </p:bg>
    <p:spTree>
      <p:nvGrpSpPr>
        <p:cNvPr id="1" name="Shape 54"/>
        <p:cNvGrpSpPr/>
        <p:nvPr/>
      </p:nvGrpSpPr>
      <p:grpSpPr>
        <a:xfrm>
          <a:off x="0" y="0"/>
          <a:ext cx="0" cy="0"/>
          <a:chOff x="0" y="0"/>
          <a:chExt cx="0" cy="0"/>
        </a:xfrm>
      </p:grpSpPr>
      <p:pic>
        <p:nvPicPr>
          <p:cNvPr id="55" name="Google Shape;55;p9" descr="Content Placeholder 4"/>
          <p:cNvPicPr preferRelativeResize="0"/>
          <p:nvPr/>
        </p:nvPicPr>
        <p:blipFill rotWithShape="1">
          <a:blip r:embed="rId2">
            <a:alphaModFix/>
          </a:blip>
          <a:srcRect/>
          <a:stretch/>
        </p:blipFill>
        <p:spPr>
          <a:xfrm>
            <a:off x="1097308" y="1089187"/>
            <a:ext cx="3641448" cy="3126895"/>
          </a:xfrm>
          <a:prstGeom prst="rect">
            <a:avLst/>
          </a:prstGeom>
          <a:noFill/>
          <a:ln>
            <a:noFill/>
          </a:ln>
        </p:spPr>
      </p:pic>
      <p:sp>
        <p:nvSpPr>
          <p:cNvPr id="56" name="Google Shape;56;p9"/>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57" name="Google Shape;57;p9"/>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Blank2">
  <p:cSld name="Blank2">
    <p:bg>
      <p:bgPr>
        <a:blipFill>
          <a:blip r:embed="rId2">
            <a:alphaModFix/>
          </a:blip>
          <a:stretch>
            <a:fillRect/>
          </a:stretch>
        </a:blipFill>
        <a:effectLst/>
      </p:bgPr>
    </p:bg>
    <p:spTree>
      <p:nvGrpSpPr>
        <p:cNvPr id="1" name="Shape 58"/>
        <p:cNvGrpSpPr/>
        <p:nvPr/>
      </p:nvGrpSpPr>
      <p:grpSpPr>
        <a:xfrm>
          <a:off x="0" y="0"/>
          <a:ext cx="0" cy="0"/>
          <a:chOff x="0" y="0"/>
          <a:chExt cx="0" cy="0"/>
        </a:xfrm>
      </p:grpSpPr>
      <p:sp>
        <p:nvSpPr>
          <p:cNvPr id="59" name="Google Shape;59;p10"/>
          <p:cNvSpPr/>
          <p:nvPr/>
        </p:nvSpPr>
        <p:spPr>
          <a:xfrm>
            <a:off x="0" y="29233913"/>
            <a:ext cx="43891199" cy="395022"/>
          </a:xfrm>
          <a:prstGeom prst="rect">
            <a:avLst/>
          </a:prstGeom>
          <a:solidFill>
            <a:srgbClr val="00FFFF"/>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6400"/>
              <a:buFont typeface="Arial"/>
              <a:buNone/>
            </a:pPr>
            <a:endParaRPr sz="6400" b="0" i="0" u="none" strike="noStrike" cap="none">
              <a:solidFill>
                <a:srgbClr val="FFFFFF"/>
              </a:solidFill>
              <a:latin typeface="Arial"/>
              <a:ea typeface="Arial"/>
              <a:cs typeface="Arial"/>
              <a:sym typeface="Arial"/>
            </a:endParaRPr>
          </a:p>
        </p:txBody>
      </p:sp>
      <p:sp>
        <p:nvSpPr>
          <p:cNvPr id="60" name="Google Shape;60;p10"/>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pic>
        <p:nvPicPr>
          <p:cNvPr id="61" name="Google Shape;61;p10" descr="Picture 9"/>
          <p:cNvPicPr preferRelativeResize="0"/>
          <p:nvPr/>
        </p:nvPicPr>
        <p:blipFill rotWithShape="1">
          <a:blip r:embed="rId3">
            <a:alphaModFix/>
          </a:blip>
          <a:srcRect/>
          <a:stretch/>
        </p:blipFill>
        <p:spPr>
          <a:xfrm>
            <a:off x="994220" y="30229647"/>
            <a:ext cx="2646814" cy="2272807"/>
          </a:xfrm>
          <a:prstGeom prst="rect">
            <a:avLst/>
          </a:prstGeom>
          <a:noFill/>
          <a:ln>
            <a:noFill/>
          </a:ln>
        </p:spPr>
      </p:pic>
      <p:sp>
        <p:nvSpPr>
          <p:cNvPr id="62" name="Google Shape;62;p10"/>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pic>
        <p:nvPicPr>
          <p:cNvPr id="6" name="Google Shape;6;p2" descr="Picture 7"/>
          <p:cNvPicPr preferRelativeResize="0"/>
          <p:nvPr/>
        </p:nvPicPr>
        <p:blipFill rotWithShape="1">
          <a:blip r:embed="rId10">
            <a:alphaModFix/>
          </a:blip>
          <a:srcRect r="88418" b="15701"/>
          <a:stretch/>
        </p:blipFill>
        <p:spPr>
          <a:xfrm>
            <a:off x="-1" y="0"/>
            <a:ext cx="5618096" cy="32918402"/>
          </a:xfrm>
          <a:prstGeom prst="rect">
            <a:avLst/>
          </a:prstGeom>
          <a:noFill/>
          <a:ln>
            <a:noFill/>
          </a:ln>
        </p:spPr>
      </p:pic>
      <p:sp>
        <p:nvSpPr>
          <p:cNvPr id="7" name="Google Shape;7;p2"/>
          <p:cNvSpPr/>
          <p:nvPr/>
        </p:nvSpPr>
        <p:spPr>
          <a:xfrm rot="-5400000">
            <a:off x="-10677029" y="16261694"/>
            <a:ext cx="32918409" cy="395022"/>
          </a:xfrm>
          <a:prstGeom prst="rect">
            <a:avLst/>
          </a:prstGeom>
          <a:gradFill>
            <a:gsLst>
              <a:gs pos="0">
                <a:srgbClr val="D92D8A"/>
              </a:gs>
              <a:gs pos="64000">
                <a:srgbClr val="F8C93E"/>
              </a:gs>
              <a:gs pos="100000">
                <a:srgbClr val="F8C93E"/>
              </a:gs>
            </a:gsLst>
            <a:lin ang="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8" name="Google Shape;8;p2"/>
          <p:cNvGrpSpPr/>
          <p:nvPr/>
        </p:nvGrpSpPr>
        <p:grpSpPr>
          <a:xfrm>
            <a:off x="41218359" y="992178"/>
            <a:ext cx="1881297" cy="2545856"/>
            <a:chOff x="-1" y="0"/>
            <a:chExt cx="1881296" cy="2545853"/>
          </a:xfrm>
        </p:grpSpPr>
        <p:sp>
          <p:nvSpPr>
            <p:cNvPr id="9" name="Google Shape;9;p2"/>
            <p:cNvSpPr/>
            <p:nvPr/>
          </p:nvSpPr>
          <p:spPr>
            <a:xfrm rot="5400000">
              <a:off x="670414" y="-670415"/>
              <a:ext cx="540467" cy="188129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sp>
          <p:nvSpPr>
            <p:cNvPr id="10" name="Google Shape;10;p2"/>
            <p:cNvSpPr/>
            <p:nvPr/>
          </p:nvSpPr>
          <p:spPr>
            <a:xfrm>
              <a:off x="1475945" y="523330"/>
              <a:ext cx="405350" cy="2022523"/>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sp>
        <p:nvSpPr>
          <p:cNvPr id="11" name="Google Shape;11;p2"/>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pic>
        <p:nvPicPr>
          <p:cNvPr id="12" name="Google Shape;12;p2" descr="Picture 1"/>
          <p:cNvPicPr preferRelativeResize="0"/>
          <p:nvPr/>
        </p:nvPicPr>
        <p:blipFill rotWithShape="1">
          <a:blip r:embed="rId11">
            <a:alphaModFix/>
          </a:blip>
          <a:srcRect/>
          <a:stretch/>
        </p:blipFill>
        <p:spPr>
          <a:xfrm>
            <a:off x="955097" y="28947038"/>
            <a:ext cx="3641446" cy="3126895"/>
          </a:xfrm>
          <a:prstGeom prst="rect">
            <a:avLst/>
          </a:prstGeom>
          <a:noFill/>
          <a:ln>
            <a:noFill/>
          </a:ln>
        </p:spPr>
      </p:pic>
      <p:sp>
        <p:nvSpPr>
          <p:cNvPr id="13" name="Google Shape;13;p2"/>
          <p:cNvSpPr txBox="1">
            <a:spLocks noGrp="1"/>
          </p:cNvSpPr>
          <p:nvPr>
            <p:ph type="title"/>
          </p:nvPr>
        </p:nvSpPr>
        <p:spPr>
          <a:xfrm>
            <a:off x="2194560" y="441959"/>
            <a:ext cx="39502078" cy="7239001"/>
          </a:xfrm>
          <a:prstGeom prst="rect">
            <a:avLst/>
          </a:prstGeom>
          <a:noFill/>
          <a:ln>
            <a:noFill/>
          </a:ln>
        </p:spPr>
        <p:txBody>
          <a:bodyPr spcFirstLastPara="1" wrap="square" lIns="45700" tIns="45700" rIns="45700" bIns="45700" anchor="ctr" anchorCtr="0">
            <a:noAutofit/>
          </a:bodyPr>
          <a:lstStyle>
            <a:lvl1pPr marR="0" lvl="0"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1pPr>
            <a:lvl2pPr marR="0" lvl="1"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2pPr>
            <a:lvl3pPr marR="0" lvl="2"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3pPr>
            <a:lvl4pPr marR="0" lvl="3"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4pPr>
            <a:lvl5pPr marR="0" lvl="4"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5pPr>
            <a:lvl6pPr marR="0" lvl="5"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6pPr>
            <a:lvl7pPr marR="0" lvl="6"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7pPr>
            <a:lvl8pPr marR="0" lvl="7"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8pPr>
            <a:lvl9pPr marR="0" lvl="8"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9pPr>
          </a:lstStyle>
          <a:p>
            <a:endParaRPr/>
          </a:p>
        </p:txBody>
      </p:sp>
      <p:sp>
        <p:nvSpPr>
          <p:cNvPr id="14" name="Google Shape;14;p2"/>
          <p:cNvSpPr txBox="1">
            <a:spLocks noGrp="1"/>
          </p:cNvSpPr>
          <p:nvPr>
            <p:ph type="body" idx="1"/>
          </p:nvPr>
        </p:nvSpPr>
        <p:spPr>
          <a:xfrm>
            <a:off x="2194560" y="7680959"/>
            <a:ext cx="39502078" cy="25237441"/>
          </a:xfrm>
          <a:prstGeom prst="rect">
            <a:avLst/>
          </a:prstGeom>
          <a:noFill/>
          <a:ln>
            <a:noFill/>
          </a:ln>
        </p:spPr>
        <p:txBody>
          <a:bodyPr spcFirstLastPara="1" wrap="square" lIns="45700" tIns="45700" rIns="45700" bIns="45700" anchor="t" anchorCtr="0">
            <a:noAutofit/>
          </a:bodyPr>
          <a:lstStyle>
            <a:lvl1pPr marL="457200" marR="0" lvl="0"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1pPr>
            <a:lvl2pPr marL="914400" marR="0" lvl="1"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2pPr>
            <a:lvl3pPr marL="1371600" marR="0" lvl="2"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3pPr>
            <a:lvl4pPr marL="1828800" marR="0" lvl="3"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4pPr>
            <a:lvl5pPr marL="2286000" marR="0" lvl="4"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5pPr>
            <a:lvl6pPr marL="2743200" marR="0" lvl="5"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6pPr>
            <a:lvl7pPr marL="3200400" marR="0" lvl="6"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7pPr>
            <a:lvl8pPr marL="3657600" marR="0" lvl="7"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8pPr>
            <a:lvl9pPr marL="4114800" marR="0" lvl="8"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9pPr>
          </a:lstStyle>
          <a:p>
            <a:endParaRPr/>
          </a:p>
        </p:txBody>
      </p:sp>
      <p:sp>
        <p:nvSpPr>
          <p:cNvPr id="15" name="Google Shape;15;p2"/>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 Type="http://schemas.openxmlformats.org/officeDocument/2006/relationships/notesSlide" Target="../notesSlides/notesSlide1.xml"/><Relationship Id="rId16" Type="http://schemas.openxmlformats.org/officeDocument/2006/relationships/image" Target="../media/image19.jpg"/><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jp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
          <p:cNvSpPr txBox="1"/>
          <p:nvPr/>
        </p:nvSpPr>
        <p:spPr>
          <a:xfrm>
            <a:off x="7769049" y="31318197"/>
            <a:ext cx="21370402" cy="725251"/>
          </a:xfrm>
          <a:prstGeom prst="rect">
            <a:avLst/>
          </a:prstGeom>
          <a:noFill/>
          <a:ln>
            <a:noFill/>
          </a:ln>
        </p:spPr>
        <p:txBody>
          <a:bodyPr spcFirstLastPara="1" wrap="square" lIns="36975" tIns="36975" rIns="36975" bIns="36975" anchor="t" anchorCtr="0">
            <a:spAutoFit/>
          </a:bodyPr>
          <a:lstStyle/>
          <a:p>
            <a:pPr marL="493712" marR="0" lvl="0" indent="-493712"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The material presented in this poster is based upon the work supported by </a:t>
            </a:r>
            <a:r>
              <a:rPr lang="en-US" sz="2200" b="0" i="0" u="none" strike="noStrike" cap="none">
                <a:solidFill>
                  <a:srgbClr val="FF0000"/>
                </a:solidFill>
                <a:latin typeface="Arial"/>
                <a:ea typeface="Arial"/>
                <a:cs typeface="Arial"/>
                <a:sym typeface="Arial"/>
              </a:rPr>
              <a:t>Dr. Cristina Palacios. </a:t>
            </a:r>
            <a:r>
              <a:rPr lang="en-US" sz="2200" b="0" i="0" u="none" strike="noStrike" cap="none">
                <a:solidFill>
                  <a:srgbClr val="000000"/>
                </a:solidFill>
                <a:latin typeface="Arial"/>
                <a:ea typeface="Arial"/>
                <a:cs typeface="Arial"/>
                <a:sym typeface="Arial"/>
              </a:rPr>
              <a:t>We/I thank </a:t>
            </a:r>
            <a:r>
              <a:rPr lang="en-US" sz="2200" b="0" i="0" u="none" strike="noStrike" cap="none">
                <a:solidFill>
                  <a:srgbClr val="FF0000"/>
                </a:solidFill>
                <a:latin typeface="Arial"/>
                <a:ea typeface="Arial"/>
                <a:cs typeface="Arial"/>
                <a:sym typeface="Arial"/>
              </a:rPr>
              <a:t>my teammates, Dr. Palacios, Jennifer Bolton, Wenjia Wang,</a:t>
            </a:r>
            <a:r>
              <a:rPr lang="en-US" sz="2200" b="0" i="0" u="none" strike="noStrike" cap="none">
                <a:solidFill>
                  <a:srgbClr val="000000"/>
                </a:solidFill>
                <a:latin typeface="Arial"/>
                <a:ea typeface="Arial"/>
                <a:cs typeface="Arial"/>
                <a:sym typeface="Arial"/>
              </a:rPr>
              <a:t> </a:t>
            </a:r>
            <a:r>
              <a:rPr lang="en-US" sz="2200" b="0" i="0" u="none" strike="noStrike" cap="none">
                <a:solidFill>
                  <a:srgbClr val="FF0000"/>
                </a:solidFill>
                <a:latin typeface="Arial"/>
                <a:ea typeface="Arial"/>
                <a:cs typeface="Arial"/>
                <a:sym typeface="Arial"/>
              </a:rPr>
              <a:t>Professor Masoud, and Sumesh Kumar</a:t>
            </a:r>
            <a:r>
              <a:rPr lang="en-US" sz="2200" b="0" i="0" u="none" strike="noStrike" cap="none">
                <a:solidFill>
                  <a:srgbClr val="000000"/>
                </a:solidFill>
                <a:latin typeface="Arial"/>
                <a:ea typeface="Arial"/>
                <a:cs typeface="Arial"/>
                <a:sym typeface="Arial"/>
              </a:rPr>
              <a:t> for assistance, cooperation and mentorship that I/we received throughout this process</a:t>
            </a:r>
            <a:endParaRPr sz="1400" b="0" i="0" u="none" strike="noStrike" cap="none">
              <a:solidFill>
                <a:srgbClr val="000000"/>
              </a:solidFill>
              <a:latin typeface="Arial"/>
              <a:ea typeface="Arial"/>
              <a:cs typeface="Arial"/>
              <a:sym typeface="Arial"/>
            </a:endParaRPr>
          </a:p>
        </p:txBody>
      </p:sp>
      <p:sp>
        <p:nvSpPr>
          <p:cNvPr id="68" name="Google Shape;68;p1"/>
          <p:cNvSpPr txBox="1"/>
          <p:nvPr/>
        </p:nvSpPr>
        <p:spPr>
          <a:xfrm>
            <a:off x="7769049" y="30770275"/>
            <a:ext cx="4504246" cy="493327"/>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081E3F"/>
              </a:buClr>
              <a:buSzPts val="3000"/>
              <a:buFont typeface="Arial"/>
              <a:buNone/>
            </a:pPr>
            <a:r>
              <a:rPr lang="en-US" sz="3000" b="1" i="0" u="none" strike="noStrike" cap="none">
                <a:solidFill>
                  <a:srgbClr val="081E3F"/>
                </a:solidFill>
                <a:latin typeface="Arial"/>
                <a:ea typeface="Arial"/>
                <a:cs typeface="Arial"/>
                <a:sym typeface="Arial"/>
              </a:rPr>
              <a:t>ACKNOWLEDGEMENT</a:t>
            </a:r>
            <a:endParaRPr sz="1400" b="0" i="0" u="none" strike="noStrike" cap="none">
              <a:solidFill>
                <a:srgbClr val="000000"/>
              </a:solidFill>
              <a:latin typeface="Arial"/>
              <a:ea typeface="Arial"/>
              <a:cs typeface="Arial"/>
              <a:sym typeface="Arial"/>
            </a:endParaRPr>
          </a:p>
        </p:txBody>
      </p:sp>
      <p:sp>
        <p:nvSpPr>
          <p:cNvPr id="69" name="Google Shape;69;p1"/>
          <p:cNvSpPr txBox="1"/>
          <p:nvPr/>
        </p:nvSpPr>
        <p:spPr>
          <a:xfrm>
            <a:off x="4380396" y="2243995"/>
            <a:ext cx="35130300" cy="32301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081E3F"/>
              </a:buClr>
              <a:buSzPts val="10000"/>
              <a:buFont typeface="Arial"/>
              <a:buNone/>
            </a:pPr>
            <a:r>
              <a:rPr lang="en-US" sz="10000" b="1" i="0" u="none" strike="noStrike" cap="none" dirty="0">
                <a:solidFill>
                  <a:srgbClr val="081E3F"/>
                </a:solidFill>
                <a:latin typeface="Arial"/>
                <a:ea typeface="Arial"/>
                <a:cs typeface="Arial"/>
                <a:sym typeface="Arial"/>
              </a:rPr>
              <a:t>Baby Feed</a:t>
            </a:r>
            <a:endParaRPr sz="112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404040"/>
              </a:buClr>
              <a:buSzPts val="3500"/>
              <a:buFont typeface="Arial"/>
              <a:buNone/>
            </a:pPr>
            <a:r>
              <a:rPr lang="en-US" sz="3500" b="1" i="0" u="none" strike="noStrike" cap="none" dirty="0">
                <a:solidFill>
                  <a:srgbClr val="404040"/>
                </a:solidFill>
                <a:latin typeface="Arial"/>
                <a:ea typeface="Arial"/>
                <a:cs typeface="Arial"/>
                <a:sym typeface="Arial"/>
              </a:rPr>
              <a:t>Students: Elias Consalvo, David </a:t>
            </a:r>
            <a:r>
              <a:rPr lang="en-US" sz="3500" b="1" i="0" u="none" strike="noStrike" cap="none" dirty="0" err="1">
                <a:solidFill>
                  <a:srgbClr val="404040"/>
                </a:solidFill>
                <a:latin typeface="Arial"/>
                <a:ea typeface="Arial"/>
                <a:cs typeface="Arial"/>
                <a:sym typeface="Arial"/>
              </a:rPr>
              <a:t>Jakimov</a:t>
            </a:r>
            <a:r>
              <a:rPr lang="en-US" sz="3500" b="1" i="0" u="none" strike="noStrike" cap="none" dirty="0">
                <a:solidFill>
                  <a:srgbClr val="404040"/>
                </a:solidFill>
                <a:latin typeface="Arial"/>
                <a:ea typeface="Arial"/>
                <a:cs typeface="Arial"/>
                <a:sym typeface="Arial"/>
              </a:rPr>
              <a:t>, Kristian Perez, </a:t>
            </a:r>
            <a:r>
              <a:rPr lang="en-US" sz="3500" b="1" i="0" u="none" strike="noStrike" cap="none" dirty="0" err="1">
                <a:solidFill>
                  <a:srgbClr val="404040"/>
                </a:solidFill>
                <a:latin typeface="Arial"/>
                <a:ea typeface="Arial"/>
                <a:cs typeface="Arial"/>
                <a:sym typeface="Arial"/>
              </a:rPr>
              <a:t>Yasmani</a:t>
            </a:r>
            <a:r>
              <a:rPr lang="en-US" sz="3500" b="1" i="0" u="none" strike="noStrike" cap="none" dirty="0">
                <a:solidFill>
                  <a:srgbClr val="404040"/>
                </a:solidFill>
                <a:latin typeface="Arial"/>
                <a:ea typeface="Arial"/>
                <a:cs typeface="Arial"/>
                <a:sym typeface="Arial"/>
              </a:rPr>
              <a:t> Rene Valdes</a:t>
            </a:r>
          </a:p>
          <a:p>
            <a:pPr marL="0" marR="0" lvl="0" indent="0" algn="ctr" rtl="0">
              <a:lnSpc>
                <a:spcPct val="100000"/>
              </a:lnSpc>
              <a:spcBef>
                <a:spcPts val="0"/>
              </a:spcBef>
              <a:spcAft>
                <a:spcPts val="0"/>
              </a:spcAft>
              <a:buClr>
                <a:srgbClr val="404040"/>
              </a:buClr>
              <a:buSzPts val="3500"/>
              <a:buFont typeface="Arial"/>
              <a:buNone/>
            </a:pPr>
            <a:r>
              <a:rPr lang="en-US" sz="3500" b="1" i="0" u="none" strike="noStrike" cap="none" dirty="0">
                <a:solidFill>
                  <a:srgbClr val="404040"/>
                </a:solidFill>
                <a:latin typeface="Arial"/>
                <a:ea typeface="Arial"/>
                <a:cs typeface="Arial"/>
                <a:sym typeface="Arial"/>
              </a:rPr>
              <a:t>Mentor:</a:t>
            </a:r>
            <a:r>
              <a:rPr lang="en-US" sz="3500" b="1" i="1" u="none" strike="noStrike" cap="none" dirty="0">
                <a:solidFill>
                  <a:srgbClr val="404040"/>
                </a:solidFill>
                <a:latin typeface="Arial"/>
                <a:ea typeface="Arial"/>
                <a:cs typeface="Arial"/>
                <a:sym typeface="Arial"/>
              </a:rPr>
              <a:t> </a:t>
            </a:r>
            <a:r>
              <a:rPr lang="en-US" sz="3500" b="0" i="1" u="none" strike="noStrike" cap="none" dirty="0">
                <a:solidFill>
                  <a:srgbClr val="404040"/>
                </a:solidFill>
                <a:latin typeface="Arial"/>
                <a:ea typeface="Arial"/>
                <a:cs typeface="Arial"/>
                <a:sym typeface="Arial"/>
              </a:rPr>
              <a:t>Dr. Cristina Palacios, Product Owner</a:t>
            </a:r>
            <a:endParaRPr lang="en-US" sz="112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404040"/>
              </a:buClr>
              <a:buSzPts val="3500"/>
              <a:buFont typeface="Arial"/>
              <a:buNone/>
            </a:pPr>
            <a:r>
              <a:rPr lang="en-US" sz="3500" b="1" i="0" u="none" strike="noStrike" cap="none" dirty="0">
                <a:solidFill>
                  <a:srgbClr val="404040"/>
                </a:solidFill>
                <a:latin typeface="Arial"/>
                <a:ea typeface="Arial"/>
                <a:cs typeface="Arial"/>
                <a:sym typeface="Arial"/>
              </a:rPr>
              <a:t>Instructor/Faculty:</a:t>
            </a:r>
            <a:r>
              <a:rPr lang="en-US" sz="3500" b="1" i="1" u="none" strike="noStrike" cap="none" dirty="0">
                <a:solidFill>
                  <a:srgbClr val="404040"/>
                </a:solidFill>
                <a:latin typeface="Arial"/>
                <a:ea typeface="Arial"/>
                <a:cs typeface="Arial"/>
                <a:sym typeface="Arial"/>
              </a:rPr>
              <a:t> </a:t>
            </a:r>
            <a:r>
              <a:rPr lang="en-US" sz="3500" b="0" i="1" u="none" strike="noStrike" cap="none" dirty="0">
                <a:solidFill>
                  <a:srgbClr val="404040"/>
                </a:solidFill>
                <a:latin typeface="Arial"/>
                <a:ea typeface="Arial"/>
                <a:cs typeface="Arial"/>
                <a:sym typeface="Arial"/>
              </a:rPr>
              <a:t>Dr. Masoud </a:t>
            </a:r>
            <a:r>
              <a:rPr lang="en-US" sz="3500" b="0" i="1" u="none" strike="noStrike" cap="none" dirty="0" err="1">
                <a:solidFill>
                  <a:srgbClr val="404040"/>
                </a:solidFill>
                <a:latin typeface="Arial"/>
                <a:ea typeface="Arial"/>
                <a:cs typeface="Arial"/>
                <a:sym typeface="Arial"/>
              </a:rPr>
              <a:t>Sadjadi</a:t>
            </a:r>
            <a:r>
              <a:rPr lang="en-US" sz="3500" b="0" i="1" u="none" strike="noStrike" cap="none" dirty="0">
                <a:solidFill>
                  <a:srgbClr val="404040"/>
                </a:solidFill>
                <a:latin typeface="Arial"/>
                <a:ea typeface="Arial"/>
                <a:cs typeface="Arial"/>
                <a:sym typeface="Arial"/>
              </a:rPr>
              <a:t> </a:t>
            </a:r>
            <a:r>
              <a:rPr lang="en-US" sz="3500" b="0" i="0" u="none" strike="noStrike" cap="none" dirty="0">
                <a:solidFill>
                  <a:srgbClr val="404040"/>
                </a:solidFill>
                <a:latin typeface="Arial"/>
                <a:ea typeface="Arial"/>
                <a:cs typeface="Arial"/>
                <a:sym typeface="Arial"/>
              </a:rPr>
              <a:t>,</a:t>
            </a:r>
            <a:r>
              <a:rPr lang="en-US" sz="3500" b="0" i="1" u="none" strike="noStrike" cap="none" dirty="0">
                <a:solidFill>
                  <a:srgbClr val="404040"/>
                </a:solidFill>
                <a:latin typeface="Arial"/>
                <a:ea typeface="Arial"/>
                <a:cs typeface="Arial"/>
                <a:sym typeface="Arial"/>
              </a:rPr>
              <a:t> </a:t>
            </a:r>
            <a:r>
              <a:rPr lang="en-US" sz="3500" b="0" i="0" u="none" strike="noStrike" cap="none" dirty="0">
                <a:solidFill>
                  <a:srgbClr val="404040"/>
                </a:solidFill>
                <a:latin typeface="Arial"/>
                <a:ea typeface="Arial"/>
                <a:cs typeface="Arial"/>
                <a:sym typeface="Arial"/>
              </a:rPr>
              <a:t>Florida International University</a:t>
            </a:r>
            <a:endParaRPr sz="1400" b="0" i="0" u="none" strike="noStrike" cap="none" dirty="0">
              <a:solidFill>
                <a:srgbClr val="000000"/>
              </a:solidFill>
              <a:latin typeface="Arial"/>
              <a:ea typeface="Arial"/>
              <a:cs typeface="Arial"/>
              <a:sym typeface="Arial"/>
            </a:endParaRPr>
          </a:p>
        </p:txBody>
      </p:sp>
      <p:sp>
        <p:nvSpPr>
          <p:cNvPr id="70" name="Google Shape;70;p1"/>
          <p:cNvSpPr txBox="1"/>
          <p:nvPr/>
        </p:nvSpPr>
        <p:spPr>
          <a:xfrm>
            <a:off x="2137656" y="5990265"/>
            <a:ext cx="4040809" cy="493327"/>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PROBLEM</a:t>
            </a:r>
            <a:endParaRPr sz="1400" b="0" i="0" u="none" strike="noStrike" cap="none">
              <a:solidFill>
                <a:srgbClr val="000000"/>
              </a:solidFill>
              <a:latin typeface="Arial"/>
              <a:ea typeface="Arial"/>
              <a:cs typeface="Arial"/>
              <a:sym typeface="Arial"/>
            </a:endParaRPr>
          </a:p>
        </p:txBody>
      </p:sp>
      <p:sp>
        <p:nvSpPr>
          <p:cNvPr id="71" name="Google Shape;71;p1"/>
          <p:cNvSpPr txBox="1"/>
          <p:nvPr/>
        </p:nvSpPr>
        <p:spPr>
          <a:xfrm>
            <a:off x="19925195" y="5990265"/>
            <a:ext cx="4040809" cy="493327"/>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CURRENT SYSTEM</a:t>
            </a:r>
            <a:endParaRPr sz="1400" b="0" i="0" u="none" strike="noStrike" cap="none">
              <a:solidFill>
                <a:srgbClr val="000000"/>
              </a:solidFill>
              <a:latin typeface="Arial"/>
              <a:ea typeface="Arial"/>
              <a:cs typeface="Arial"/>
              <a:sym typeface="Arial"/>
            </a:endParaRPr>
          </a:p>
        </p:txBody>
      </p:sp>
      <p:sp>
        <p:nvSpPr>
          <p:cNvPr id="72" name="Google Shape;72;p1"/>
          <p:cNvSpPr txBox="1"/>
          <p:nvPr/>
        </p:nvSpPr>
        <p:spPr>
          <a:xfrm>
            <a:off x="35469887" y="5407948"/>
            <a:ext cx="4040809" cy="493327"/>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dirty="0">
                <a:solidFill>
                  <a:srgbClr val="404040"/>
                </a:solidFill>
                <a:latin typeface="Arial"/>
                <a:ea typeface="Arial"/>
                <a:cs typeface="Arial"/>
                <a:sym typeface="Arial"/>
              </a:rPr>
              <a:t>REQUIREMENTS</a:t>
            </a:r>
            <a:endParaRPr sz="1400" b="0" i="0" u="none" strike="noStrike" cap="none" dirty="0">
              <a:solidFill>
                <a:srgbClr val="000000"/>
              </a:solidFill>
              <a:latin typeface="Arial"/>
              <a:ea typeface="Arial"/>
              <a:cs typeface="Arial"/>
              <a:sym typeface="Arial"/>
            </a:endParaRPr>
          </a:p>
        </p:txBody>
      </p:sp>
      <p:sp>
        <p:nvSpPr>
          <p:cNvPr id="73" name="Google Shape;73;p1"/>
          <p:cNvSpPr txBox="1"/>
          <p:nvPr/>
        </p:nvSpPr>
        <p:spPr>
          <a:xfrm>
            <a:off x="2459048" y="13689591"/>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dirty="0">
                <a:solidFill>
                  <a:srgbClr val="404040"/>
                </a:solidFill>
                <a:latin typeface="Arial"/>
                <a:ea typeface="Arial"/>
                <a:cs typeface="Arial"/>
                <a:sym typeface="Arial"/>
              </a:rPr>
              <a:t>SYSTEM DESIGN</a:t>
            </a:r>
            <a:endParaRPr sz="1400" b="0" i="0" u="none" strike="noStrike" cap="none" dirty="0">
              <a:solidFill>
                <a:srgbClr val="000000"/>
              </a:solidFill>
              <a:latin typeface="Arial"/>
              <a:ea typeface="Arial"/>
              <a:cs typeface="Arial"/>
              <a:sym typeface="Arial"/>
            </a:endParaRPr>
          </a:p>
        </p:txBody>
      </p:sp>
      <p:sp>
        <p:nvSpPr>
          <p:cNvPr id="74" name="Google Shape;74;p1"/>
          <p:cNvSpPr txBox="1"/>
          <p:nvPr/>
        </p:nvSpPr>
        <p:spPr>
          <a:xfrm>
            <a:off x="19925148" y="11109680"/>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OBJECT DESIGN</a:t>
            </a:r>
            <a:endParaRPr sz="1400" b="0" i="0" u="none" strike="noStrike" cap="none">
              <a:solidFill>
                <a:srgbClr val="000000"/>
              </a:solidFill>
              <a:latin typeface="Arial"/>
              <a:ea typeface="Arial"/>
              <a:cs typeface="Arial"/>
              <a:sym typeface="Arial"/>
            </a:endParaRPr>
          </a:p>
        </p:txBody>
      </p:sp>
      <p:sp>
        <p:nvSpPr>
          <p:cNvPr id="75" name="Google Shape;75;p1"/>
          <p:cNvSpPr txBox="1"/>
          <p:nvPr/>
        </p:nvSpPr>
        <p:spPr>
          <a:xfrm>
            <a:off x="35943129" y="12760764"/>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IMPLEMENTATION</a:t>
            </a:r>
            <a:endParaRPr sz="1400" b="0" i="0" u="none" strike="noStrike" cap="none">
              <a:solidFill>
                <a:srgbClr val="000000"/>
              </a:solidFill>
              <a:latin typeface="Arial"/>
              <a:ea typeface="Arial"/>
              <a:cs typeface="Arial"/>
              <a:sym typeface="Arial"/>
            </a:endParaRPr>
          </a:p>
        </p:txBody>
      </p:sp>
      <p:sp>
        <p:nvSpPr>
          <p:cNvPr id="76" name="Google Shape;76;p1"/>
          <p:cNvSpPr txBox="1"/>
          <p:nvPr/>
        </p:nvSpPr>
        <p:spPr>
          <a:xfrm>
            <a:off x="2907281" y="21279423"/>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VERIFICATION</a:t>
            </a:r>
            <a:endParaRPr sz="1400" b="0" i="0" u="none" strike="noStrike" cap="none">
              <a:solidFill>
                <a:srgbClr val="000000"/>
              </a:solidFill>
              <a:latin typeface="Arial"/>
              <a:ea typeface="Arial"/>
              <a:cs typeface="Arial"/>
              <a:sym typeface="Arial"/>
            </a:endParaRPr>
          </a:p>
        </p:txBody>
      </p:sp>
      <p:sp>
        <p:nvSpPr>
          <p:cNvPr id="77" name="Google Shape;77;p1"/>
          <p:cNvSpPr txBox="1"/>
          <p:nvPr/>
        </p:nvSpPr>
        <p:spPr>
          <a:xfrm>
            <a:off x="19925195" y="18149486"/>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SCREENSHOTS</a:t>
            </a:r>
            <a:endParaRPr sz="1400" b="0" i="0" u="none" strike="noStrike" cap="none">
              <a:solidFill>
                <a:srgbClr val="000000"/>
              </a:solidFill>
              <a:latin typeface="Arial"/>
              <a:ea typeface="Arial"/>
              <a:cs typeface="Arial"/>
              <a:sym typeface="Arial"/>
            </a:endParaRPr>
          </a:p>
        </p:txBody>
      </p:sp>
      <p:sp>
        <p:nvSpPr>
          <p:cNvPr id="78" name="Google Shape;78;p1"/>
          <p:cNvSpPr txBox="1"/>
          <p:nvPr/>
        </p:nvSpPr>
        <p:spPr>
          <a:xfrm>
            <a:off x="36048951" y="21419638"/>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dirty="0">
                <a:solidFill>
                  <a:srgbClr val="404040"/>
                </a:solidFill>
                <a:latin typeface="Arial"/>
                <a:ea typeface="Arial"/>
                <a:cs typeface="Arial"/>
                <a:sym typeface="Arial"/>
              </a:rPr>
              <a:t>SUMMARY</a:t>
            </a:r>
            <a:endParaRPr sz="1400" b="0" i="0" u="none" strike="noStrike" cap="none" dirty="0">
              <a:solidFill>
                <a:srgbClr val="000000"/>
              </a:solidFill>
              <a:latin typeface="Arial"/>
              <a:ea typeface="Arial"/>
              <a:cs typeface="Arial"/>
              <a:sym typeface="Arial"/>
            </a:endParaRPr>
          </a:p>
        </p:txBody>
      </p:sp>
      <p:pic>
        <p:nvPicPr>
          <p:cNvPr id="79" name="Google Shape;79;p1" descr="Graphic 6"/>
          <p:cNvPicPr preferRelativeResize="0"/>
          <p:nvPr/>
        </p:nvPicPr>
        <p:blipFill rotWithShape="1">
          <a:blip r:embed="rId3">
            <a:alphaModFix/>
          </a:blip>
          <a:srcRect/>
          <a:stretch/>
        </p:blipFill>
        <p:spPr>
          <a:xfrm>
            <a:off x="34855969" y="876036"/>
            <a:ext cx="2900364" cy="744274"/>
          </a:xfrm>
          <a:prstGeom prst="rect">
            <a:avLst/>
          </a:prstGeom>
          <a:noFill/>
          <a:ln>
            <a:noFill/>
          </a:ln>
        </p:spPr>
      </p:pic>
      <p:pic>
        <p:nvPicPr>
          <p:cNvPr id="80" name="Google Shape;80;p1" descr="Graphic 8"/>
          <p:cNvPicPr preferRelativeResize="0"/>
          <p:nvPr/>
        </p:nvPicPr>
        <p:blipFill rotWithShape="1">
          <a:blip r:embed="rId4">
            <a:alphaModFix/>
          </a:blip>
          <a:srcRect/>
          <a:stretch/>
        </p:blipFill>
        <p:spPr>
          <a:xfrm>
            <a:off x="38367578" y="954671"/>
            <a:ext cx="2373171" cy="587004"/>
          </a:xfrm>
          <a:prstGeom prst="rect">
            <a:avLst/>
          </a:prstGeom>
          <a:noFill/>
          <a:ln>
            <a:noFill/>
          </a:ln>
        </p:spPr>
      </p:pic>
      <p:pic>
        <p:nvPicPr>
          <p:cNvPr id="81" name="Google Shape;81;p1" descr="Picture 12"/>
          <p:cNvPicPr preferRelativeResize="0"/>
          <p:nvPr/>
        </p:nvPicPr>
        <p:blipFill rotWithShape="1">
          <a:blip r:embed="rId5">
            <a:alphaModFix/>
          </a:blip>
          <a:srcRect/>
          <a:stretch/>
        </p:blipFill>
        <p:spPr>
          <a:xfrm>
            <a:off x="41830647" y="695128"/>
            <a:ext cx="1106090" cy="1106090"/>
          </a:xfrm>
          <a:prstGeom prst="rect">
            <a:avLst/>
          </a:prstGeom>
          <a:noFill/>
          <a:ln>
            <a:noFill/>
          </a:ln>
        </p:spPr>
      </p:pic>
      <p:pic>
        <p:nvPicPr>
          <p:cNvPr id="82" name="Google Shape;82;p1" descr="Picture 2"/>
          <p:cNvPicPr preferRelativeResize="0"/>
          <p:nvPr/>
        </p:nvPicPr>
        <p:blipFill rotWithShape="1">
          <a:blip r:embed="rId6">
            <a:alphaModFix/>
          </a:blip>
          <a:srcRect/>
          <a:stretch/>
        </p:blipFill>
        <p:spPr>
          <a:xfrm>
            <a:off x="34855969" y="2036505"/>
            <a:ext cx="2900364" cy="838689"/>
          </a:xfrm>
          <a:prstGeom prst="rect">
            <a:avLst/>
          </a:prstGeom>
          <a:noFill/>
          <a:ln>
            <a:noFill/>
          </a:ln>
        </p:spPr>
      </p:pic>
      <p:pic>
        <p:nvPicPr>
          <p:cNvPr id="83" name="Google Shape;83;p1" descr="Picture 4"/>
          <p:cNvPicPr preferRelativeResize="0"/>
          <p:nvPr/>
        </p:nvPicPr>
        <p:blipFill rotWithShape="1">
          <a:blip r:embed="rId7">
            <a:alphaModFix/>
          </a:blip>
          <a:srcRect/>
          <a:stretch/>
        </p:blipFill>
        <p:spPr>
          <a:xfrm>
            <a:off x="38367578" y="1968999"/>
            <a:ext cx="3128965" cy="844793"/>
          </a:xfrm>
          <a:prstGeom prst="rect">
            <a:avLst/>
          </a:prstGeom>
          <a:noFill/>
          <a:ln>
            <a:noFill/>
          </a:ln>
        </p:spPr>
      </p:pic>
      <p:pic>
        <p:nvPicPr>
          <p:cNvPr id="84" name="Google Shape;84;p1" descr="Picture 10"/>
          <p:cNvPicPr preferRelativeResize="0"/>
          <p:nvPr/>
        </p:nvPicPr>
        <p:blipFill rotWithShape="1">
          <a:blip r:embed="rId8">
            <a:alphaModFix/>
          </a:blip>
          <a:srcRect/>
          <a:stretch/>
        </p:blipFill>
        <p:spPr>
          <a:xfrm>
            <a:off x="34920869" y="3291298"/>
            <a:ext cx="2373171" cy="1451759"/>
          </a:xfrm>
          <a:prstGeom prst="rect">
            <a:avLst/>
          </a:prstGeom>
          <a:noFill/>
          <a:ln>
            <a:noFill/>
          </a:ln>
        </p:spPr>
      </p:pic>
      <p:pic>
        <p:nvPicPr>
          <p:cNvPr id="85" name="Google Shape;85;p1" descr="Picture 14"/>
          <p:cNvPicPr preferRelativeResize="0"/>
          <p:nvPr/>
        </p:nvPicPr>
        <p:blipFill rotWithShape="1">
          <a:blip r:embed="rId9">
            <a:alphaModFix/>
          </a:blip>
          <a:srcRect/>
          <a:stretch/>
        </p:blipFill>
        <p:spPr>
          <a:xfrm>
            <a:off x="38368019" y="3716575"/>
            <a:ext cx="2373171" cy="601204"/>
          </a:xfrm>
          <a:prstGeom prst="rect">
            <a:avLst/>
          </a:prstGeom>
          <a:noFill/>
          <a:ln>
            <a:noFill/>
          </a:ln>
        </p:spPr>
      </p:pic>
      <p:pic>
        <p:nvPicPr>
          <p:cNvPr id="86" name="Google Shape;86;p1" descr="Image"/>
          <p:cNvPicPr preferRelativeResize="0"/>
          <p:nvPr/>
        </p:nvPicPr>
        <p:blipFill rotWithShape="1">
          <a:blip r:embed="rId10">
            <a:alphaModFix/>
          </a:blip>
          <a:srcRect/>
          <a:stretch/>
        </p:blipFill>
        <p:spPr>
          <a:xfrm>
            <a:off x="987723" y="761074"/>
            <a:ext cx="6947057" cy="3979169"/>
          </a:xfrm>
          <a:prstGeom prst="rect">
            <a:avLst/>
          </a:prstGeom>
          <a:noFill/>
          <a:ln>
            <a:noFill/>
          </a:ln>
        </p:spPr>
      </p:pic>
      <p:sp>
        <p:nvSpPr>
          <p:cNvPr id="87" name="Google Shape;87;p1"/>
          <p:cNvSpPr txBox="1"/>
          <p:nvPr/>
        </p:nvSpPr>
        <p:spPr>
          <a:xfrm>
            <a:off x="539555" y="6626622"/>
            <a:ext cx="9258900" cy="6093936"/>
          </a:xfrm>
          <a:prstGeom prst="rect">
            <a:avLst/>
          </a:prstGeom>
          <a:noFill/>
          <a:ln>
            <a:noFill/>
          </a:ln>
        </p:spPr>
        <p:txBody>
          <a:bodyPr spcFirstLastPara="1" wrap="square" lIns="45700" tIns="45700" rIns="45700" bIns="45700" anchor="t" anchorCtr="0">
            <a:spAutoFit/>
          </a:bodyPr>
          <a:lstStyle/>
          <a:p>
            <a:pPr marL="0" marR="0" lvl="0" indent="0" algn="just" rtl="0">
              <a:lnSpc>
                <a:spcPct val="100000"/>
              </a:lnSpc>
              <a:spcBef>
                <a:spcPts val="0"/>
              </a:spcBef>
              <a:spcAft>
                <a:spcPts val="0"/>
              </a:spcAft>
              <a:buClr>
                <a:srgbClr val="000000"/>
              </a:buClr>
              <a:buSzPts val="3900"/>
              <a:buFont typeface="Arial"/>
              <a:buNone/>
            </a:pPr>
            <a:r>
              <a:rPr lang="en-US" sz="3900" b="0" i="0" u="none" strike="noStrike" cap="none" dirty="0">
                <a:solidFill>
                  <a:srgbClr val="000000"/>
                </a:solidFill>
                <a:latin typeface="Arial"/>
                <a:ea typeface="Arial"/>
                <a:cs typeface="Arial"/>
                <a:sym typeface="Arial"/>
              </a:rPr>
              <a:t>Baby Feed is </a:t>
            </a:r>
            <a:r>
              <a:rPr lang="en-US" sz="3900" dirty="0"/>
              <a:t>an application </a:t>
            </a:r>
            <a:r>
              <a:rPr lang="en-US" sz="3900" b="0" i="0" u="none" strike="noStrike" cap="none" dirty="0">
                <a:solidFill>
                  <a:srgbClr val="000000"/>
                </a:solidFill>
                <a:latin typeface="Arial"/>
                <a:ea typeface="Arial"/>
                <a:cs typeface="Arial"/>
                <a:sym typeface="Arial"/>
              </a:rPr>
              <a:t>that allows </a:t>
            </a:r>
            <a:r>
              <a:rPr lang="en-US" sz="3900" dirty="0"/>
              <a:t>the</a:t>
            </a:r>
            <a:r>
              <a:rPr lang="en-US" sz="3900" b="0" i="0" u="none" strike="noStrike" cap="none" dirty="0">
                <a:solidFill>
                  <a:srgbClr val="000000"/>
                </a:solidFill>
                <a:latin typeface="Arial"/>
                <a:ea typeface="Arial"/>
                <a:cs typeface="Arial"/>
                <a:sym typeface="Arial"/>
              </a:rPr>
              <a:t> recording and evaluat</a:t>
            </a:r>
            <a:r>
              <a:rPr lang="en-US" sz="3900" dirty="0"/>
              <a:t>ing of</a:t>
            </a:r>
            <a:r>
              <a:rPr lang="en-US" sz="3900" b="0" i="0" u="none" strike="noStrike" cap="none" dirty="0">
                <a:solidFill>
                  <a:srgbClr val="000000"/>
                </a:solidFill>
                <a:latin typeface="Arial"/>
                <a:ea typeface="Arial"/>
                <a:cs typeface="Arial"/>
                <a:sym typeface="Arial"/>
              </a:rPr>
              <a:t> infants’ nutrient intake</a:t>
            </a:r>
            <a:r>
              <a:rPr lang="en-US" sz="3900" dirty="0"/>
              <a:t> in order to</a:t>
            </a:r>
            <a:r>
              <a:rPr lang="en-US" sz="3900" b="0" i="0" u="none" strike="noStrike" cap="none" dirty="0">
                <a:solidFill>
                  <a:srgbClr val="000000"/>
                </a:solidFill>
                <a:latin typeface="Arial"/>
                <a:ea typeface="Arial"/>
                <a:cs typeface="Arial"/>
                <a:sym typeface="Arial"/>
              </a:rPr>
              <a:t> ensure it is within </a:t>
            </a:r>
            <a:r>
              <a:rPr lang="en-US" sz="3900" dirty="0"/>
              <a:t>the</a:t>
            </a:r>
            <a:r>
              <a:rPr lang="en-US" sz="3900" b="0" i="0" u="none" strike="noStrike" cap="none" dirty="0">
                <a:solidFill>
                  <a:srgbClr val="000000"/>
                </a:solidFill>
                <a:latin typeface="Arial"/>
                <a:ea typeface="Arial"/>
                <a:cs typeface="Arial"/>
                <a:sym typeface="Arial"/>
              </a:rPr>
              <a:t> range deemed healthy.</a:t>
            </a:r>
            <a:endParaRPr sz="1400" b="0" i="0" u="none" strike="noStrike" cap="none" dirty="0">
              <a:solidFill>
                <a:srgbClr val="000000"/>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3900"/>
              <a:buFont typeface="Arial"/>
              <a:buNone/>
            </a:pPr>
            <a:br>
              <a:rPr lang="en-US" sz="3900" b="0" i="0" u="none" strike="noStrike" cap="none" dirty="0">
                <a:solidFill>
                  <a:srgbClr val="000000"/>
                </a:solidFill>
                <a:latin typeface="Arial"/>
                <a:ea typeface="Arial"/>
                <a:cs typeface="Arial"/>
                <a:sym typeface="Arial"/>
              </a:rPr>
            </a:br>
            <a:r>
              <a:rPr lang="en-US" sz="3900" dirty="0"/>
              <a:t>In this </a:t>
            </a:r>
            <a:r>
              <a:rPr lang="en-US" sz="3900" b="0" i="0" u="none" strike="noStrike" cap="none" dirty="0">
                <a:solidFill>
                  <a:srgbClr val="000000"/>
                </a:solidFill>
                <a:latin typeface="Arial"/>
                <a:ea typeface="Arial"/>
                <a:cs typeface="Arial"/>
                <a:sym typeface="Arial"/>
              </a:rPr>
              <a:t>development cycle, </a:t>
            </a:r>
            <a:r>
              <a:rPr lang="en-US" sz="3900" dirty="0">
                <a:solidFill>
                  <a:schemeClr val="dk1"/>
                </a:solidFill>
              </a:rPr>
              <a:t>the primary objective </a:t>
            </a:r>
            <a:r>
              <a:rPr lang="en-US" sz="3900" b="0" i="0" u="none" strike="noStrike" cap="none" dirty="0">
                <a:solidFill>
                  <a:srgbClr val="000000"/>
                </a:solidFill>
                <a:latin typeface="Arial"/>
                <a:ea typeface="Arial"/>
                <a:cs typeface="Arial"/>
                <a:sym typeface="Arial"/>
              </a:rPr>
              <a:t>was to do maintenance of the website by changing basic functionalities, quality of life changes, and adaptation for mobile users. </a:t>
            </a:r>
            <a:endParaRPr sz="1400" b="0" i="0" u="none" strike="noStrike" cap="none" dirty="0">
              <a:solidFill>
                <a:srgbClr val="000000"/>
              </a:solidFill>
              <a:latin typeface="Arial"/>
              <a:ea typeface="Arial"/>
              <a:cs typeface="Arial"/>
              <a:sym typeface="Arial"/>
            </a:endParaRPr>
          </a:p>
        </p:txBody>
      </p:sp>
      <p:pic>
        <p:nvPicPr>
          <p:cNvPr id="88" name="Google Shape;88;p1" descr="Picture 22"/>
          <p:cNvPicPr preferRelativeResize="0"/>
          <p:nvPr/>
        </p:nvPicPr>
        <p:blipFill rotWithShape="1">
          <a:blip r:embed="rId11">
            <a:alphaModFix/>
          </a:blip>
          <a:srcRect/>
          <a:stretch/>
        </p:blipFill>
        <p:spPr>
          <a:xfrm>
            <a:off x="10292390" y="1801218"/>
            <a:ext cx="2373177" cy="2455665"/>
          </a:xfrm>
          <a:prstGeom prst="rect">
            <a:avLst/>
          </a:prstGeom>
          <a:noFill/>
          <a:ln>
            <a:noFill/>
          </a:ln>
        </p:spPr>
      </p:pic>
      <p:sp>
        <p:nvSpPr>
          <p:cNvPr id="89" name="Google Shape;89;p1"/>
          <p:cNvSpPr txBox="1"/>
          <p:nvPr/>
        </p:nvSpPr>
        <p:spPr>
          <a:xfrm>
            <a:off x="14436825" y="6541600"/>
            <a:ext cx="14766000" cy="4293443"/>
          </a:xfrm>
          <a:prstGeom prst="rect">
            <a:avLst/>
          </a:prstGeom>
          <a:noFill/>
          <a:ln>
            <a:noFill/>
          </a:ln>
        </p:spPr>
        <p:txBody>
          <a:bodyPr spcFirstLastPara="1" wrap="square" lIns="45700" tIns="45700" rIns="45700" bIns="45700" anchor="t" anchorCtr="0">
            <a:spAutoFit/>
          </a:bodyPr>
          <a:lstStyle/>
          <a:p>
            <a:pPr marL="0" marR="0" lvl="0" indent="0" algn="just" rtl="0">
              <a:lnSpc>
                <a:spcPct val="100000"/>
              </a:lnSpc>
              <a:spcBef>
                <a:spcPts val="0"/>
              </a:spcBef>
              <a:spcAft>
                <a:spcPts val="0"/>
              </a:spcAft>
              <a:buNone/>
            </a:pPr>
            <a:r>
              <a:rPr lang="en-US" sz="3900" b="0" i="0" u="none" strike="noStrike" cap="none" dirty="0">
                <a:solidFill>
                  <a:srgbClr val="000000"/>
                </a:solidFill>
                <a:latin typeface="Arial"/>
                <a:ea typeface="Arial"/>
                <a:cs typeface="Arial"/>
                <a:sym typeface="Arial"/>
              </a:rPr>
              <a:t>The </a:t>
            </a:r>
            <a:r>
              <a:rPr lang="en-US" sz="3900" dirty="0" err="1"/>
              <a:t>BabyFeed</a:t>
            </a:r>
            <a:r>
              <a:rPr lang="en-US" sz="3900" dirty="0"/>
              <a:t> </a:t>
            </a:r>
            <a:r>
              <a:rPr lang="en-US" sz="3900" b="0" i="0" u="none" strike="noStrike" cap="none" dirty="0">
                <a:solidFill>
                  <a:srgbClr val="000000"/>
                </a:solidFill>
                <a:latin typeface="Arial"/>
                <a:ea typeface="Arial"/>
                <a:cs typeface="Arial"/>
                <a:sym typeface="Arial"/>
              </a:rPr>
              <a:t>application, </a:t>
            </a:r>
            <a:r>
              <a:rPr lang="en-US" sz="3900" dirty="0"/>
              <a:t>allows </a:t>
            </a:r>
            <a:r>
              <a:rPr lang="en-US" sz="3900" b="0" i="0" u="none" strike="noStrike" cap="none" dirty="0">
                <a:solidFill>
                  <a:srgbClr val="000000"/>
                </a:solidFill>
                <a:latin typeface="Arial"/>
                <a:ea typeface="Arial"/>
                <a:cs typeface="Arial"/>
                <a:sym typeface="Arial"/>
              </a:rPr>
              <a:t> admins, clinicians, and parents, as well as researchers and participants</a:t>
            </a:r>
            <a:r>
              <a:rPr lang="en-US" sz="3900" dirty="0"/>
              <a:t> to</a:t>
            </a:r>
            <a:r>
              <a:rPr lang="en-US" sz="3900" b="0" i="0" u="none" strike="noStrike" cap="none" dirty="0">
                <a:solidFill>
                  <a:srgbClr val="000000"/>
                </a:solidFill>
                <a:latin typeface="Arial"/>
                <a:ea typeface="Arial"/>
                <a:cs typeface="Arial"/>
                <a:sym typeface="Arial"/>
              </a:rPr>
              <a:t> be able to connect by performing specific tasks dependent on t</a:t>
            </a:r>
            <a:r>
              <a:rPr lang="en-US" sz="3900" dirty="0"/>
              <a:t>he user type</a:t>
            </a:r>
            <a:r>
              <a:rPr lang="en-US" sz="3900" b="0" i="0" u="none" strike="noStrike" cap="none" dirty="0">
                <a:solidFill>
                  <a:srgbClr val="000000"/>
                </a:solidFill>
                <a:latin typeface="Arial"/>
                <a:ea typeface="Arial"/>
                <a:cs typeface="Arial"/>
                <a:sym typeface="Arial"/>
              </a:rPr>
              <a:t>.</a:t>
            </a:r>
            <a:r>
              <a:rPr lang="en-US" sz="3900" dirty="0"/>
              <a:t> These tasks include but are not limited to, taking questionnaire, creating researchers, checking results, creating new clinics. The design of the application has been improved for mobile users and added better design to the overall page.</a:t>
            </a:r>
            <a:endParaRPr sz="1400" b="0" i="0" u="none" strike="noStrike" cap="none" dirty="0">
              <a:solidFill>
                <a:srgbClr val="000000"/>
              </a:solidFill>
              <a:latin typeface="Arial"/>
              <a:ea typeface="Arial"/>
              <a:cs typeface="Arial"/>
              <a:sym typeface="Arial"/>
            </a:endParaRPr>
          </a:p>
        </p:txBody>
      </p:sp>
      <p:sp>
        <p:nvSpPr>
          <p:cNvPr id="90" name="Google Shape;90;p1"/>
          <p:cNvSpPr txBox="1"/>
          <p:nvPr/>
        </p:nvSpPr>
        <p:spPr>
          <a:xfrm>
            <a:off x="33415033" y="6129073"/>
            <a:ext cx="8682600" cy="6093936"/>
          </a:xfrm>
          <a:prstGeom prst="rect">
            <a:avLst/>
          </a:prstGeom>
          <a:noFill/>
          <a:ln>
            <a:noFill/>
          </a:ln>
        </p:spPr>
        <p:txBody>
          <a:bodyPr spcFirstLastPara="1" wrap="square" lIns="45700" tIns="45700" rIns="45700" bIns="45700" anchor="t" anchorCtr="0">
            <a:spAutoFit/>
          </a:bodyPr>
          <a:lstStyle/>
          <a:p>
            <a:pPr marL="571500" marR="0" lvl="0" indent="-590550" algn="l" rtl="0">
              <a:lnSpc>
                <a:spcPct val="100000"/>
              </a:lnSpc>
              <a:spcBef>
                <a:spcPts val="0"/>
              </a:spcBef>
              <a:spcAft>
                <a:spcPts val="0"/>
              </a:spcAft>
              <a:buSzPts val="3900"/>
              <a:buChar char="•"/>
            </a:pPr>
            <a:r>
              <a:rPr lang="en-US" sz="3900" dirty="0"/>
              <a:t>Bug fixes to ensure the application runs smoothly</a:t>
            </a:r>
            <a:endParaRPr sz="3900" dirty="0"/>
          </a:p>
          <a:p>
            <a:pPr marL="571500" marR="0" lvl="0" indent="-590550" algn="l" rtl="0">
              <a:lnSpc>
                <a:spcPct val="100000"/>
              </a:lnSpc>
              <a:spcBef>
                <a:spcPts val="0"/>
              </a:spcBef>
              <a:spcAft>
                <a:spcPts val="0"/>
              </a:spcAft>
              <a:buSzPts val="3900"/>
              <a:buChar char="•"/>
            </a:pPr>
            <a:r>
              <a:rPr lang="en-US" sz="3900" dirty="0"/>
              <a:t>Option to reset password available</a:t>
            </a:r>
            <a:endParaRPr sz="3900" dirty="0"/>
          </a:p>
          <a:p>
            <a:pPr marL="571500" marR="0" lvl="0" indent="-590550" algn="l" rtl="0">
              <a:lnSpc>
                <a:spcPct val="100000"/>
              </a:lnSpc>
              <a:spcBef>
                <a:spcPts val="0"/>
              </a:spcBef>
              <a:spcAft>
                <a:spcPts val="0"/>
              </a:spcAft>
              <a:buSzPts val="3900"/>
              <a:buChar char="•"/>
            </a:pPr>
            <a:r>
              <a:rPr lang="en-US" sz="3900" dirty="0"/>
              <a:t>Database information up to date for quality assurance</a:t>
            </a:r>
          </a:p>
          <a:p>
            <a:pPr marL="571500" marR="0" lvl="0" indent="-590550" algn="l" rtl="0">
              <a:lnSpc>
                <a:spcPct val="100000"/>
              </a:lnSpc>
              <a:spcBef>
                <a:spcPts val="0"/>
              </a:spcBef>
              <a:spcAft>
                <a:spcPts val="0"/>
              </a:spcAft>
              <a:buSzPts val="3900"/>
              <a:buChar char="•"/>
            </a:pPr>
            <a:r>
              <a:rPr lang="en-US" sz="3900" dirty="0"/>
              <a:t>Include better UI</a:t>
            </a:r>
          </a:p>
          <a:p>
            <a:pPr marL="571500" marR="0" lvl="0" indent="-590550" algn="l" rtl="0">
              <a:lnSpc>
                <a:spcPct val="100000"/>
              </a:lnSpc>
              <a:spcBef>
                <a:spcPts val="0"/>
              </a:spcBef>
              <a:spcAft>
                <a:spcPts val="0"/>
              </a:spcAft>
              <a:buSzPts val="3900"/>
              <a:buChar char="•"/>
            </a:pPr>
            <a:r>
              <a:rPr lang="en-US" sz="3900" dirty="0"/>
              <a:t>Include logical deletion for admins deletions</a:t>
            </a:r>
          </a:p>
          <a:p>
            <a:pPr marL="571500" marR="0" lvl="0" indent="-590550" algn="l" rtl="0">
              <a:lnSpc>
                <a:spcPct val="100000"/>
              </a:lnSpc>
              <a:spcBef>
                <a:spcPts val="0"/>
              </a:spcBef>
              <a:spcAft>
                <a:spcPts val="0"/>
              </a:spcAft>
              <a:buSzPts val="3900"/>
              <a:buChar char="•"/>
            </a:pPr>
            <a:r>
              <a:rPr lang="en-US" sz="3900" dirty="0"/>
              <a:t>Submission buttons working accordingly</a:t>
            </a:r>
            <a:endParaRPr sz="3900" dirty="0"/>
          </a:p>
        </p:txBody>
      </p:sp>
      <p:sp>
        <p:nvSpPr>
          <p:cNvPr id="91" name="Google Shape;91;p1"/>
          <p:cNvSpPr txBox="1"/>
          <p:nvPr/>
        </p:nvSpPr>
        <p:spPr>
          <a:xfrm>
            <a:off x="987723" y="21914422"/>
            <a:ext cx="7879800" cy="7326600"/>
          </a:xfrm>
          <a:prstGeom prst="rect">
            <a:avLst/>
          </a:prstGeom>
          <a:noFill/>
          <a:ln>
            <a:noFill/>
          </a:ln>
        </p:spPr>
        <p:txBody>
          <a:bodyPr spcFirstLastPara="1" wrap="square" lIns="45700" tIns="45700" rIns="45700" bIns="45700" anchor="t" anchorCtr="0">
            <a:spAutoFit/>
          </a:bodyPr>
          <a:lstStyle/>
          <a:p>
            <a:pPr marL="571500" marR="0" lvl="0" indent="-584200" algn="l" rtl="0">
              <a:lnSpc>
                <a:spcPct val="100000"/>
              </a:lnSpc>
              <a:spcBef>
                <a:spcPts val="0"/>
              </a:spcBef>
              <a:spcAft>
                <a:spcPts val="0"/>
              </a:spcAft>
              <a:buClr>
                <a:srgbClr val="000000"/>
              </a:buClr>
              <a:buSzPts val="3900"/>
              <a:buFont typeface="Arial"/>
              <a:buChar char="•"/>
            </a:pPr>
            <a:r>
              <a:rPr lang="en-US" sz="3900" b="0" i="0" u="none" strike="noStrike" cap="none" dirty="0">
                <a:solidFill>
                  <a:srgbClr val="000000"/>
                </a:solidFill>
                <a:latin typeface="Arial"/>
                <a:ea typeface="Arial"/>
                <a:cs typeface="Arial"/>
                <a:sym typeface="Arial"/>
              </a:rPr>
              <a:t>Automated Azure Pipelines checks.</a:t>
            </a: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900"/>
              <a:buFont typeface="Arial"/>
              <a:buNone/>
            </a:pPr>
            <a:r>
              <a:rPr lang="en-US" sz="3900" b="0" i="0" u="none" strike="noStrike" cap="none" dirty="0">
                <a:solidFill>
                  <a:srgbClr val="000000"/>
                </a:solidFill>
                <a:latin typeface="Arial"/>
                <a:ea typeface="Arial"/>
                <a:cs typeface="Arial"/>
                <a:sym typeface="Arial"/>
              </a:rPr>
              <a:t>Backend service modifications were tested using Postman (Postman </a:t>
            </a:r>
            <a:r>
              <a:rPr lang="en-US" sz="4100" dirty="0"/>
              <a:t>collections</a:t>
            </a:r>
            <a:r>
              <a:rPr lang="en-US" sz="3900" b="0" i="0" u="none" strike="noStrike" cap="none" dirty="0">
                <a:solidFill>
                  <a:srgbClr val="000000"/>
                </a:solidFill>
                <a:latin typeface="Arial"/>
                <a:ea typeface="Arial"/>
                <a:cs typeface="Arial"/>
                <a:sym typeface="Arial"/>
              </a:rPr>
              <a:t> available for testing).</a:t>
            </a:r>
            <a:endParaRPr sz="1600" b="0" i="0" u="none" strike="noStrike" cap="none" dirty="0">
              <a:solidFill>
                <a:srgbClr val="000000"/>
              </a:solidFill>
              <a:latin typeface="Arial"/>
              <a:ea typeface="Arial"/>
              <a:cs typeface="Arial"/>
              <a:sym typeface="Arial"/>
            </a:endParaRPr>
          </a:p>
          <a:p>
            <a:pPr marL="571500" marR="0" lvl="0" indent="-584200" algn="l" rtl="0">
              <a:lnSpc>
                <a:spcPct val="100000"/>
              </a:lnSpc>
              <a:spcBef>
                <a:spcPts val="0"/>
              </a:spcBef>
              <a:spcAft>
                <a:spcPts val="0"/>
              </a:spcAft>
              <a:buClr>
                <a:srgbClr val="000000"/>
              </a:buClr>
              <a:buSzPts val="3900"/>
              <a:buFont typeface="Arial"/>
              <a:buChar char="•"/>
            </a:pPr>
            <a:r>
              <a:rPr lang="en-US" sz="3900" b="0" i="0" u="none" strike="noStrike" cap="none" dirty="0">
                <a:solidFill>
                  <a:srgbClr val="000000"/>
                </a:solidFill>
                <a:latin typeface="Arial"/>
                <a:ea typeface="Arial"/>
                <a:cs typeface="Arial"/>
                <a:sym typeface="Arial"/>
              </a:rPr>
              <a:t>Google Chrome and Chrome Developer Tools used to test the Web App and UI.</a:t>
            </a:r>
            <a:endParaRPr sz="1600" b="0" i="0" u="none" strike="noStrike" cap="none" dirty="0">
              <a:solidFill>
                <a:srgbClr val="000000"/>
              </a:solidFill>
              <a:latin typeface="Arial"/>
              <a:ea typeface="Arial"/>
              <a:cs typeface="Arial"/>
              <a:sym typeface="Arial"/>
            </a:endParaRPr>
          </a:p>
          <a:p>
            <a:pPr marL="571500" marR="0" lvl="0" indent="-584200" algn="l" rtl="0">
              <a:lnSpc>
                <a:spcPct val="100000"/>
              </a:lnSpc>
              <a:spcBef>
                <a:spcPts val="0"/>
              </a:spcBef>
              <a:spcAft>
                <a:spcPts val="0"/>
              </a:spcAft>
              <a:buClr>
                <a:srgbClr val="000000"/>
              </a:buClr>
              <a:buSzPts val="3900"/>
              <a:buFont typeface="Arial"/>
              <a:buChar char="•"/>
            </a:pPr>
            <a:r>
              <a:rPr lang="en-US" sz="3900" b="0" i="0" u="none" strike="noStrike" cap="none" dirty="0">
                <a:solidFill>
                  <a:srgbClr val="000000"/>
                </a:solidFill>
                <a:latin typeface="Arial"/>
                <a:ea typeface="Arial"/>
                <a:cs typeface="Arial"/>
                <a:sym typeface="Arial"/>
              </a:rPr>
              <a:t>Integration, Regression and Exploratory testing techniques were utilized.</a:t>
            </a:r>
            <a:endParaRPr sz="1600" b="0" i="0" u="none" strike="noStrike" cap="none" dirty="0">
              <a:solidFill>
                <a:srgbClr val="000000"/>
              </a:solidFill>
              <a:latin typeface="Arial"/>
              <a:ea typeface="Arial"/>
              <a:cs typeface="Arial"/>
              <a:sym typeface="Arial"/>
            </a:endParaRPr>
          </a:p>
        </p:txBody>
      </p:sp>
      <p:sp>
        <p:nvSpPr>
          <p:cNvPr id="92" name="Google Shape;92;p1"/>
          <p:cNvSpPr txBox="1"/>
          <p:nvPr/>
        </p:nvSpPr>
        <p:spPr>
          <a:xfrm>
            <a:off x="7663862" y="337370"/>
            <a:ext cx="26903240" cy="1821605"/>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B6862C"/>
              </a:buClr>
              <a:buSzPts val="6600"/>
              <a:buFont typeface="Arial"/>
              <a:buNone/>
            </a:pPr>
            <a:r>
              <a:rPr lang="en-US" sz="6600" b="1" i="0" u="none" strike="noStrike" cap="none">
                <a:solidFill>
                  <a:srgbClr val="B6862C"/>
                </a:solidFill>
                <a:latin typeface="Arial"/>
                <a:ea typeface="Arial"/>
                <a:cs typeface="Arial"/>
                <a:sym typeface="Arial"/>
              </a:rPr>
              <a:t>Knight Foundation School of Computing and Information Sciences</a:t>
            </a:r>
            <a:endParaRPr sz="72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B6862C"/>
              </a:buClr>
              <a:buSzPts val="5400"/>
              <a:buFont typeface="Arial"/>
              <a:buNone/>
            </a:pPr>
            <a:r>
              <a:rPr lang="en-US" sz="5400" b="0" i="1" u="none" strike="noStrike" cap="none">
                <a:solidFill>
                  <a:srgbClr val="B6862C"/>
                </a:solidFill>
                <a:latin typeface="Arial"/>
                <a:ea typeface="Arial"/>
                <a:cs typeface="Arial"/>
                <a:sym typeface="Arial"/>
              </a:rPr>
              <a:t>Summer 2021 Capstone 2 Project</a:t>
            </a:r>
            <a:endParaRPr sz="1400" b="0" i="0" u="none" strike="noStrike" cap="none">
              <a:solidFill>
                <a:srgbClr val="000000"/>
              </a:solidFill>
              <a:latin typeface="Arial"/>
              <a:ea typeface="Arial"/>
              <a:cs typeface="Arial"/>
              <a:sym typeface="Arial"/>
            </a:endParaRPr>
          </a:p>
        </p:txBody>
      </p:sp>
      <p:sp>
        <p:nvSpPr>
          <p:cNvPr id="93" name="Google Shape;93;p1"/>
          <p:cNvSpPr txBox="1"/>
          <p:nvPr/>
        </p:nvSpPr>
        <p:spPr>
          <a:xfrm>
            <a:off x="33918578" y="13372555"/>
            <a:ext cx="8898000" cy="7896300"/>
          </a:xfrm>
          <a:prstGeom prst="rect">
            <a:avLst/>
          </a:prstGeom>
          <a:noFill/>
          <a:ln>
            <a:noFill/>
          </a:ln>
        </p:spPr>
        <p:txBody>
          <a:bodyPr spcFirstLastPara="1" wrap="square" lIns="45700" tIns="45700" rIns="45700" bIns="45700" anchor="t" anchorCtr="0">
            <a:spAutoFit/>
          </a:bodyPr>
          <a:lstStyle/>
          <a:p>
            <a:pPr marL="857250" marR="0" lvl="0" indent="-869950" algn="l" rtl="0">
              <a:lnSpc>
                <a:spcPct val="100000"/>
              </a:lnSpc>
              <a:spcBef>
                <a:spcPts val="0"/>
              </a:spcBef>
              <a:spcAft>
                <a:spcPts val="0"/>
              </a:spcAft>
              <a:buClr>
                <a:srgbClr val="000000"/>
              </a:buClr>
              <a:buSzPts val="3900"/>
              <a:buFont typeface="Arial"/>
              <a:buChar char="•"/>
            </a:pPr>
            <a:r>
              <a:rPr lang="en-US" sz="3900" b="0" i="0" u="none" strike="noStrike" cap="none" dirty="0">
                <a:solidFill>
                  <a:srgbClr val="000000"/>
                </a:solidFill>
                <a:latin typeface="Arial"/>
                <a:ea typeface="Arial"/>
                <a:cs typeface="Arial"/>
                <a:sym typeface="Arial"/>
              </a:rPr>
              <a:t>Web app implemented using Angular, Microservices are using Spring Java framework.</a:t>
            </a:r>
            <a:endParaRPr sz="1600" b="0" i="0" u="none" strike="noStrike" cap="none" dirty="0">
              <a:solidFill>
                <a:srgbClr val="000000"/>
              </a:solidFill>
              <a:latin typeface="Arial"/>
              <a:ea typeface="Arial"/>
              <a:cs typeface="Arial"/>
              <a:sym typeface="Arial"/>
            </a:endParaRPr>
          </a:p>
          <a:p>
            <a:pPr marL="857250" marR="0" lvl="0" indent="-869950" algn="l" rtl="0">
              <a:lnSpc>
                <a:spcPct val="100000"/>
              </a:lnSpc>
              <a:spcBef>
                <a:spcPts val="0"/>
              </a:spcBef>
              <a:spcAft>
                <a:spcPts val="0"/>
              </a:spcAft>
              <a:buClr>
                <a:srgbClr val="000000"/>
              </a:buClr>
              <a:buSzPts val="3900"/>
              <a:buFont typeface="Arial"/>
              <a:buChar char="•"/>
            </a:pPr>
            <a:r>
              <a:rPr lang="en-US" sz="3900" b="0" i="0" u="none" strike="noStrike" cap="none" dirty="0">
                <a:solidFill>
                  <a:srgbClr val="000000"/>
                </a:solidFill>
                <a:latin typeface="Arial"/>
                <a:ea typeface="Arial"/>
                <a:cs typeface="Arial"/>
                <a:sym typeface="Arial"/>
              </a:rPr>
              <a:t>Web App deployed as Azure Storage Account with custom domain and Azure CDN in front</a:t>
            </a:r>
            <a:endParaRPr sz="1600" b="0" i="0" u="none" strike="noStrike" cap="none" dirty="0">
              <a:solidFill>
                <a:srgbClr val="000000"/>
              </a:solidFill>
              <a:latin typeface="Arial"/>
              <a:ea typeface="Arial"/>
              <a:cs typeface="Arial"/>
              <a:sym typeface="Arial"/>
            </a:endParaRPr>
          </a:p>
          <a:p>
            <a:pPr marL="857250" marR="0" lvl="0" indent="-869950" algn="l" rtl="0">
              <a:lnSpc>
                <a:spcPct val="100000"/>
              </a:lnSpc>
              <a:spcBef>
                <a:spcPts val="0"/>
              </a:spcBef>
              <a:spcAft>
                <a:spcPts val="0"/>
              </a:spcAft>
              <a:buClr>
                <a:srgbClr val="000000"/>
              </a:buClr>
              <a:buSzPts val="3900"/>
              <a:buFont typeface="Arial"/>
              <a:buChar char="•"/>
            </a:pPr>
            <a:r>
              <a:rPr lang="en-US" sz="3900" b="0" i="0" u="none" strike="noStrike" cap="none" dirty="0">
                <a:solidFill>
                  <a:srgbClr val="000000"/>
                </a:solidFill>
                <a:latin typeface="Arial"/>
                <a:ea typeface="Arial"/>
                <a:cs typeface="Arial"/>
                <a:sym typeface="Arial"/>
              </a:rPr>
              <a:t>Microservices deployed on Azure Services.</a:t>
            </a:r>
            <a:endParaRPr sz="1600" b="0" i="0" u="none" strike="noStrike" cap="none" dirty="0">
              <a:solidFill>
                <a:srgbClr val="000000"/>
              </a:solidFill>
              <a:latin typeface="Arial"/>
              <a:ea typeface="Arial"/>
              <a:cs typeface="Arial"/>
              <a:sym typeface="Arial"/>
            </a:endParaRPr>
          </a:p>
          <a:p>
            <a:pPr marL="857250" marR="0" lvl="0" indent="-869950" algn="l" rtl="0">
              <a:lnSpc>
                <a:spcPct val="100000"/>
              </a:lnSpc>
              <a:spcBef>
                <a:spcPts val="0"/>
              </a:spcBef>
              <a:spcAft>
                <a:spcPts val="0"/>
              </a:spcAft>
              <a:buClr>
                <a:srgbClr val="000000"/>
              </a:buClr>
              <a:buSzPts val="3900"/>
              <a:buFont typeface="Arial"/>
              <a:buChar char="•"/>
            </a:pPr>
            <a:r>
              <a:rPr lang="en-US" sz="3900" b="0" i="0" u="none" strike="noStrike" cap="none" dirty="0">
                <a:solidFill>
                  <a:srgbClr val="000000"/>
                </a:solidFill>
                <a:latin typeface="Arial"/>
                <a:ea typeface="Arial"/>
                <a:cs typeface="Arial"/>
                <a:sym typeface="Arial"/>
              </a:rPr>
              <a:t>Web app modifications Implemented using TypeScript and Angular.</a:t>
            </a:r>
            <a:endParaRPr sz="1600" b="0" i="0" u="none" strike="noStrike" cap="none" dirty="0">
              <a:solidFill>
                <a:srgbClr val="000000"/>
              </a:solidFill>
              <a:latin typeface="Arial"/>
              <a:ea typeface="Arial"/>
              <a:cs typeface="Arial"/>
              <a:sym typeface="Arial"/>
            </a:endParaRPr>
          </a:p>
          <a:p>
            <a:pPr marL="857250" marR="0" lvl="0" indent="-869950" algn="l" rtl="0">
              <a:lnSpc>
                <a:spcPct val="100000"/>
              </a:lnSpc>
              <a:spcBef>
                <a:spcPts val="0"/>
              </a:spcBef>
              <a:spcAft>
                <a:spcPts val="0"/>
              </a:spcAft>
              <a:buClr>
                <a:srgbClr val="000000"/>
              </a:buClr>
              <a:buSzPts val="3900"/>
              <a:buFont typeface="Arial"/>
              <a:buChar char="•"/>
            </a:pPr>
            <a:r>
              <a:rPr lang="en-US" sz="3900" b="0" i="0" u="none" strike="noStrike" cap="none" dirty="0">
                <a:solidFill>
                  <a:srgbClr val="000000"/>
                </a:solidFill>
                <a:latin typeface="Arial"/>
                <a:ea typeface="Arial"/>
                <a:cs typeface="Arial"/>
                <a:sym typeface="Arial"/>
              </a:rPr>
              <a:t>Data creation and manipulation implemented using MongoDB.</a:t>
            </a:r>
            <a:endParaRPr sz="1600" b="0" i="0" u="none" strike="noStrike" cap="none" dirty="0">
              <a:solidFill>
                <a:srgbClr val="000000"/>
              </a:solidFill>
              <a:latin typeface="Arial"/>
              <a:ea typeface="Arial"/>
              <a:cs typeface="Arial"/>
              <a:sym typeface="Arial"/>
            </a:endParaRPr>
          </a:p>
        </p:txBody>
      </p:sp>
      <p:sp>
        <p:nvSpPr>
          <p:cNvPr id="94" name="Google Shape;94;p1"/>
          <p:cNvSpPr txBox="1"/>
          <p:nvPr/>
        </p:nvSpPr>
        <p:spPr>
          <a:xfrm>
            <a:off x="34110195" y="22106821"/>
            <a:ext cx="9662400" cy="3785611"/>
          </a:xfrm>
          <a:prstGeom prst="rect">
            <a:avLst/>
          </a:prstGeom>
          <a:noFill/>
          <a:ln>
            <a:noFill/>
          </a:ln>
        </p:spPr>
        <p:txBody>
          <a:bodyPr spcFirstLastPara="1" wrap="square" lIns="45700" tIns="45700" rIns="45700" bIns="45700" anchor="t" anchorCtr="0">
            <a:spAutoFit/>
          </a:bodyPr>
          <a:lstStyle/>
          <a:p>
            <a:pPr marL="571500" marR="0" lvl="0" indent="-584200" algn="l" rtl="0">
              <a:lnSpc>
                <a:spcPct val="100000"/>
              </a:lnSpc>
              <a:spcBef>
                <a:spcPts val="0"/>
              </a:spcBef>
              <a:spcAft>
                <a:spcPts val="0"/>
              </a:spcAft>
              <a:buClr>
                <a:srgbClr val="000000"/>
              </a:buClr>
              <a:buSzPts val="4000"/>
              <a:buFont typeface="Arial"/>
              <a:buChar char="•"/>
            </a:pPr>
            <a:r>
              <a:rPr lang="en-US" sz="4000" dirty="0"/>
              <a:t>Website styling had a refresh</a:t>
            </a:r>
            <a:endParaRPr sz="4000" dirty="0"/>
          </a:p>
          <a:p>
            <a:pPr marL="571500" marR="0" lvl="0" indent="-584200" algn="l" rtl="0">
              <a:lnSpc>
                <a:spcPct val="100000"/>
              </a:lnSpc>
              <a:spcBef>
                <a:spcPts val="0"/>
              </a:spcBef>
              <a:spcAft>
                <a:spcPts val="0"/>
              </a:spcAft>
              <a:buSzPts val="4000"/>
              <a:buChar char="•"/>
            </a:pPr>
            <a:r>
              <a:rPr lang="en-US" sz="4000" dirty="0"/>
              <a:t>Added logical deletion for admin deletions</a:t>
            </a:r>
            <a:endParaRPr sz="1600" b="0" i="0" u="none" strike="noStrike" cap="none" dirty="0">
              <a:solidFill>
                <a:srgbClr val="000000"/>
              </a:solidFill>
              <a:latin typeface="Arial"/>
              <a:ea typeface="Arial"/>
              <a:cs typeface="Arial"/>
              <a:sym typeface="Arial"/>
            </a:endParaRPr>
          </a:p>
          <a:p>
            <a:pPr marL="571500" marR="0" lvl="0" indent="-584200" algn="l" rtl="0">
              <a:lnSpc>
                <a:spcPct val="100000"/>
              </a:lnSpc>
              <a:spcBef>
                <a:spcPts val="0"/>
              </a:spcBef>
              <a:spcAft>
                <a:spcPts val="0"/>
              </a:spcAft>
              <a:buClr>
                <a:srgbClr val="000000"/>
              </a:buClr>
              <a:buSzPts val="4000"/>
              <a:buFont typeface="Arial"/>
              <a:buChar char="•"/>
            </a:pPr>
            <a:r>
              <a:rPr lang="en-US" sz="4000" dirty="0"/>
              <a:t>Multiple bug fixes implemented</a:t>
            </a:r>
          </a:p>
          <a:p>
            <a:pPr marL="571500" marR="0" lvl="0" indent="-584200" algn="l" rtl="0">
              <a:lnSpc>
                <a:spcPct val="100000"/>
              </a:lnSpc>
              <a:spcBef>
                <a:spcPts val="0"/>
              </a:spcBef>
              <a:spcAft>
                <a:spcPts val="0"/>
              </a:spcAft>
              <a:buClr>
                <a:srgbClr val="000000"/>
              </a:buClr>
              <a:buSzPts val="4000"/>
              <a:buFont typeface="Arial"/>
              <a:buChar char="•"/>
            </a:pPr>
            <a:r>
              <a:rPr lang="en-US" sz="4000" dirty="0"/>
              <a:t>Made it easier to navigate with mobile devices</a:t>
            </a:r>
            <a:endParaRPr sz="1600" b="0" i="0" u="none" strike="noStrike" cap="none" dirty="0">
              <a:solidFill>
                <a:srgbClr val="000000"/>
              </a:solidFill>
              <a:latin typeface="Arial"/>
              <a:ea typeface="Arial"/>
              <a:cs typeface="Arial"/>
              <a:sym typeface="Arial"/>
            </a:endParaRPr>
          </a:p>
        </p:txBody>
      </p:sp>
      <p:pic>
        <p:nvPicPr>
          <p:cNvPr id="3" name="Picture 2">
            <a:extLst>
              <a:ext uri="{FF2B5EF4-FFF2-40B4-BE49-F238E27FC236}">
                <a16:creationId xmlns:a16="http://schemas.microsoft.com/office/drawing/2014/main" id="{11B821D8-C396-427A-BA73-AB4F1FA68042}"/>
              </a:ext>
            </a:extLst>
          </p:cNvPr>
          <p:cNvPicPr>
            <a:picLocks noChangeAspect="1"/>
          </p:cNvPicPr>
          <p:nvPr/>
        </p:nvPicPr>
        <p:blipFill>
          <a:blip r:embed="rId12"/>
          <a:stretch>
            <a:fillRect/>
          </a:stretch>
        </p:blipFill>
        <p:spPr>
          <a:xfrm>
            <a:off x="11076511" y="19029367"/>
            <a:ext cx="6813821" cy="3965366"/>
          </a:xfrm>
          <a:prstGeom prst="rect">
            <a:avLst/>
          </a:prstGeom>
        </p:spPr>
      </p:pic>
      <p:pic>
        <p:nvPicPr>
          <p:cNvPr id="5" name="Picture 4">
            <a:extLst>
              <a:ext uri="{FF2B5EF4-FFF2-40B4-BE49-F238E27FC236}">
                <a16:creationId xmlns:a16="http://schemas.microsoft.com/office/drawing/2014/main" id="{1E44D63F-7255-4304-8D1F-CC6CEB0CE646}"/>
              </a:ext>
            </a:extLst>
          </p:cNvPr>
          <p:cNvPicPr>
            <a:picLocks noChangeAspect="1"/>
          </p:cNvPicPr>
          <p:nvPr/>
        </p:nvPicPr>
        <p:blipFill>
          <a:blip r:embed="rId13"/>
          <a:stretch>
            <a:fillRect/>
          </a:stretch>
        </p:blipFill>
        <p:spPr>
          <a:xfrm>
            <a:off x="18042231" y="19029367"/>
            <a:ext cx="15372802" cy="3965366"/>
          </a:xfrm>
          <a:prstGeom prst="rect">
            <a:avLst/>
          </a:prstGeom>
        </p:spPr>
      </p:pic>
      <p:pic>
        <p:nvPicPr>
          <p:cNvPr id="7" name="Picture 6">
            <a:extLst>
              <a:ext uri="{FF2B5EF4-FFF2-40B4-BE49-F238E27FC236}">
                <a16:creationId xmlns:a16="http://schemas.microsoft.com/office/drawing/2014/main" id="{2E9600FE-4EFA-4028-9D93-EEC3B61B5247}"/>
              </a:ext>
            </a:extLst>
          </p:cNvPr>
          <p:cNvPicPr>
            <a:picLocks noChangeAspect="1"/>
          </p:cNvPicPr>
          <p:nvPr/>
        </p:nvPicPr>
        <p:blipFill>
          <a:blip r:embed="rId14"/>
          <a:stretch>
            <a:fillRect/>
          </a:stretch>
        </p:blipFill>
        <p:spPr>
          <a:xfrm>
            <a:off x="13439297" y="23336501"/>
            <a:ext cx="14702626" cy="4860466"/>
          </a:xfrm>
          <a:prstGeom prst="rect">
            <a:avLst/>
          </a:prstGeom>
        </p:spPr>
      </p:pic>
      <p:pic>
        <p:nvPicPr>
          <p:cNvPr id="11" name="Picture 10" descr="Diagram&#10;&#10;Description automatically generated">
            <a:extLst>
              <a:ext uri="{FF2B5EF4-FFF2-40B4-BE49-F238E27FC236}">
                <a16:creationId xmlns:a16="http://schemas.microsoft.com/office/drawing/2014/main" id="{5F54B911-39BA-49E6-96B0-6C47F75B9EB1}"/>
              </a:ext>
            </a:extLst>
          </p:cNvPr>
          <p:cNvPicPr>
            <a:picLocks noChangeAspect="1"/>
          </p:cNvPicPr>
          <p:nvPr/>
        </p:nvPicPr>
        <p:blipFill>
          <a:blip r:embed="rId15"/>
          <a:stretch>
            <a:fillRect/>
          </a:stretch>
        </p:blipFill>
        <p:spPr>
          <a:xfrm>
            <a:off x="14436825" y="12507639"/>
            <a:ext cx="6063311" cy="5224362"/>
          </a:xfrm>
          <a:prstGeom prst="rect">
            <a:avLst/>
          </a:prstGeom>
        </p:spPr>
      </p:pic>
      <p:pic>
        <p:nvPicPr>
          <p:cNvPr id="45" name="Google Shape;102;p1" descr="Google Shape;113;p1">
            <a:extLst>
              <a:ext uri="{FF2B5EF4-FFF2-40B4-BE49-F238E27FC236}">
                <a16:creationId xmlns:a16="http://schemas.microsoft.com/office/drawing/2014/main" id="{D15EE6B6-E564-4415-9E0C-30FE173696DA}"/>
              </a:ext>
            </a:extLst>
          </p:cNvPr>
          <p:cNvPicPr preferRelativeResize="0"/>
          <p:nvPr/>
        </p:nvPicPr>
        <p:blipFill rotWithShape="1">
          <a:blip r:embed="rId16">
            <a:alphaModFix/>
          </a:blip>
          <a:srcRect/>
          <a:stretch/>
        </p:blipFill>
        <p:spPr>
          <a:xfrm>
            <a:off x="1729772" y="14525328"/>
            <a:ext cx="6063311" cy="5859841"/>
          </a:xfrm>
          <a:prstGeom prst="rect">
            <a:avLst/>
          </a:prstGeom>
          <a:noFill/>
          <a:ln>
            <a:noFill/>
          </a:ln>
        </p:spPr>
      </p:pic>
      <p:pic>
        <p:nvPicPr>
          <p:cNvPr id="13" name="Picture 12" descr="Diagram&#10;&#10;Description automatically generated">
            <a:extLst>
              <a:ext uri="{FF2B5EF4-FFF2-40B4-BE49-F238E27FC236}">
                <a16:creationId xmlns:a16="http://schemas.microsoft.com/office/drawing/2014/main" id="{438B8D91-9DA0-4498-8C41-DCA1667C92E5}"/>
              </a:ext>
            </a:extLst>
          </p:cNvPr>
          <p:cNvPicPr>
            <a:picLocks noChangeAspect="1"/>
          </p:cNvPicPr>
          <p:nvPr/>
        </p:nvPicPr>
        <p:blipFill>
          <a:blip r:embed="rId17"/>
          <a:stretch>
            <a:fillRect/>
          </a:stretch>
        </p:blipFill>
        <p:spPr>
          <a:xfrm>
            <a:off x="22605057" y="12506023"/>
            <a:ext cx="7463316" cy="5767107"/>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326</TotalTime>
  <Words>405</Words>
  <Application>Microsoft Office PowerPoint</Application>
  <PresentationFormat>Custom</PresentationFormat>
  <Paragraphs>39</Paragraphs>
  <Slides>1</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vt:i4>
      </vt:variant>
    </vt:vector>
  </HeadingPairs>
  <TitlesOfParts>
    <vt:vector size="3" baseType="lpstr">
      <vt:lpstr>Arial</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elias consalvo</cp:lastModifiedBy>
  <cp:revision>7</cp:revision>
  <dcterms:modified xsi:type="dcterms:W3CDTF">2021-11-27T23:19:08Z</dcterms:modified>
</cp:coreProperties>
</file>