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177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jp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tif"/><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725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marL="493712" indent="-493712" algn="ctr" defTabSz="985837">
              <a:defRPr sz="2200">
                <a:latin typeface="Arial"/>
                <a:ea typeface="Arial"/>
                <a:cs typeface="Arial"/>
                <a:sym typeface="Arial"/>
              </a:defRPr>
            </a:pPr>
            <a:r>
              <a:t>The material presented in this poster is based upon the work supported by </a:t>
            </a:r>
            <a:r>
              <a:rPr>
                <a:solidFill>
                  <a:srgbClr val="FF0000"/>
                </a:solidFill>
              </a:rPr>
              <a:t>Dr. Cristina Palacios. </a:t>
            </a:r>
            <a:r>
              <a:t>We/I thank </a:t>
            </a:r>
            <a:r>
              <a:rPr>
                <a:solidFill>
                  <a:srgbClr val="FF0000"/>
                </a:solidFill>
              </a:rPr>
              <a:t>my teammates, Dr. Palacios, Jennifer Bolton, Wenjia Wang,</a:t>
            </a:r>
            <a:r>
              <a:t> </a:t>
            </a:r>
            <a:r>
              <a:rPr>
                <a:solidFill>
                  <a:srgbClr val="FF0000"/>
                </a:solidFill>
              </a:rPr>
              <a:t>Professor Masoud, and Sumesh Kumar</a:t>
            </a:r>
            <a:r>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4380396" y="2243995"/>
            <a:ext cx="35130408" cy="3229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algn="ctr" defTabSz="985837">
              <a:defRPr sz="10000" b="1">
                <a:solidFill>
                  <a:srgbClr val="081E3F"/>
                </a:solidFill>
                <a:latin typeface="Arial"/>
                <a:ea typeface="Arial"/>
                <a:cs typeface="Arial"/>
                <a:sym typeface="Arial"/>
              </a:defRPr>
            </a:pPr>
            <a:r>
              <a:rPr dirty="0"/>
              <a:t>Baby Feed</a:t>
            </a:r>
            <a:endParaRPr sz="11200" dirty="0"/>
          </a:p>
          <a:p>
            <a:pPr algn="ctr" defTabSz="985837">
              <a:defRPr sz="3500" b="1">
                <a:solidFill>
                  <a:srgbClr val="404040"/>
                </a:solidFill>
                <a:latin typeface="Arial"/>
                <a:ea typeface="Arial"/>
                <a:cs typeface="Arial"/>
                <a:sym typeface="Arial"/>
              </a:defRPr>
            </a:pPr>
            <a:r>
              <a:rPr lang="es-ES" dirty="0" err="1"/>
              <a:t>Students</a:t>
            </a:r>
            <a:r>
              <a:rPr lang="es-ES" dirty="0"/>
              <a:t>: </a:t>
            </a:r>
            <a:r>
              <a:rPr lang="es-ES" dirty="0" err="1"/>
              <a:t>Elias</a:t>
            </a:r>
            <a:r>
              <a:rPr lang="es-ES" dirty="0"/>
              <a:t> </a:t>
            </a:r>
            <a:r>
              <a:rPr lang="es-ES" dirty="0" err="1"/>
              <a:t>Consalvo</a:t>
            </a:r>
            <a:r>
              <a:rPr lang="es-ES" dirty="0"/>
              <a:t>, David </a:t>
            </a:r>
            <a:r>
              <a:rPr lang="es-ES" dirty="0" err="1"/>
              <a:t>Jakimov</a:t>
            </a:r>
            <a:r>
              <a:rPr lang="es-ES" dirty="0"/>
              <a:t>, Kristian Perez, Yasmani Rene </a:t>
            </a:r>
            <a:r>
              <a:rPr lang="es-ES" dirty="0" err="1"/>
              <a:t>Valdes</a:t>
            </a:r>
            <a:endParaRPr lang="es-ES" sz="11200" dirty="0"/>
          </a:p>
          <a:p>
            <a:pPr algn="ctr" defTabSz="985837">
              <a:defRPr sz="3500" b="1">
                <a:solidFill>
                  <a:srgbClr val="404040"/>
                </a:solidFill>
                <a:latin typeface="Arial"/>
                <a:ea typeface="Arial"/>
                <a:cs typeface="Arial"/>
                <a:sym typeface="Arial"/>
              </a:defRPr>
            </a:pPr>
            <a:r>
              <a:rPr dirty="0"/>
              <a:t>Mentor:</a:t>
            </a:r>
            <a:r>
              <a:rPr i="1" dirty="0"/>
              <a:t> </a:t>
            </a:r>
            <a:r>
              <a:rPr b="0" i="1" dirty="0"/>
              <a:t>Dr. Cristina Palacios, Product Owner</a:t>
            </a:r>
            <a:endParaRPr sz="11200" dirty="0"/>
          </a:p>
          <a:p>
            <a:pPr algn="ctr" defTabSz="985837">
              <a:defRPr sz="3500" b="1">
                <a:solidFill>
                  <a:srgbClr val="404040"/>
                </a:solidFill>
                <a:latin typeface="Arial"/>
                <a:ea typeface="Arial"/>
                <a:cs typeface="Arial"/>
                <a:sym typeface="Arial"/>
              </a:defRPr>
            </a:pPr>
            <a:r>
              <a:rPr dirty="0"/>
              <a:t>Instructor/Faculty:</a:t>
            </a:r>
            <a:r>
              <a:rPr i="1" dirty="0"/>
              <a:t> </a:t>
            </a:r>
            <a:r>
              <a:rPr b="0" i="1" dirty="0"/>
              <a:t>Dr. Masoud </a:t>
            </a:r>
            <a:r>
              <a:rPr b="0" i="1" dirty="0" err="1"/>
              <a:t>Sadjadi</a:t>
            </a:r>
            <a:r>
              <a:rPr b="0" i="1" dirty="0"/>
              <a:t> </a:t>
            </a:r>
            <a:r>
              <a:rPr b="0" dirty="0"/>
              <a:t>,</a:t>
            </a:r>
            <a:r>
              <a:rPr b="0" i="1" dirty="0"/>
              <a:t> </a:t>
            </a:r>
            <a:r>
              <a:rPr b="0" dirty="0"/>
              <a:t>Florida International University</a:t>
            </a:r>
          </a:p>
        </p:txBody>
      </p:sp>
      <p:sp>
        <p:nvSpPr>
          <p:cNvPr id="110" name="Text Box 19"/>
          <p:cNvSpPr txBox="1"/>
          <p:nvPr/>
        </p:nvSpPr>
        <p:spPr>
          <a:xfrm>
            <a:off x="213765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137656" y="13733130"/>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99424" y="13733130"/>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137656" y="219803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VERIFICATION</a:t>
            </a:r>
          </a:p>
        </p:txBody>
      </p:sp>
      <p:sp>
        <p:nvSpPr>
          <p:cNvPr id="117" name="Text Box 19"/>
          <p:cNvSpPr txBox="1"/>
          <p:nvPr/>
        </p:nvSpPr>
        <p:spPr>
          <a:xfrm>
            <a:off x="19925196" y="21385289"/>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rPr dirty="0"/>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19" name="Graphic 6" descr="Graphic 6"/>
          <p:cNvPicPr>
            <a:picLocks noChangeAspect="1"/>
          </p:cNvPicPr>
          <p:nvPr/>
        </p:nvPicPr>
        <p:blipFill>
          <a:blip r:embed="rId2"/>
          <a:stretch>
            <a:fillRect/>
          </a:stretch>
        </p:blipFill>
        <p:spPr>
          <a:xfrm>
            <a:off x="34855968" y="876036"/>
            <a:ext cx="2900364" cy="744274"/>
          </a:xfrm>
          <a:prstGeom prst="rect">
            <a:avLst/>
          </a:prstGeom>
          <a:ln w="12700">
            <a:miter lim="400000"/>
          </a:ln>
        </p:spPr>
      </p:pic>
      <p:pic>
        <p:nvPicPr>
          <p:cNvPr id="120" name="Graphic 8" descr="Graphic 8"/>
          <p:cNvPicPr>
            <a:picLocks noChangeAspect="1"/>
          </p:cNvPicPr>
          <p:nvPr/>
        </p:nvPicPr>
        <p:blipFill>
          <a:blip r:embed="rId3"/>
          <a:stretch>
            <a:fillRect/>
          </a:stretch>
        </p:blipFill>
        <p:spPr>
          <a:xfrm>
            <a:off x="38367577" y="954671"/>
            <a:ext cx="2373171" cy="587004"/>
          </a:xfrm>
          <a:prstGeom prst="rect">
            <a:avLst/>
          </a:prstGeom>
          <a:ln w="12700">
            <a:miter lim="400000"/>
          </a:ln>
        </p:spPr>
      </p:pic>
      <p:pic>
        <p:nvPicPr>
          <p:cNvPr id="121" name="Picture 12" descr="Picture 12"/>
          <p:cNvPicPr>
            <a:picLocks noChangeAspect="1"/>
          </p:cNvPicPr>
          <p:nvPr/>
        </p:nvPicPr>
        <p:blipFill>
          <a:blip r:embed="rId4"/>
          <a:stretch>
            <a:fillRect/>
          </a:stretch>
        </p:blipFill>
        <p:spPr>
          <a:xfrm>
            <a:off x="41830646" y="695128"/>
            <a:ext cx="1106090" cy="1106090"/>
          </a:xfrm>
          <a:prstGeom prst="rect">
            <a:avLst/>
          </a:prstGeom>
          <a:ln w="12700">
            <a:miter lim="400000"/>
          </a:ln>
        </p:spPr>
      </p:pic>
      <p:pic>
        <p:nvPicPr>
          <p:cNvPr id="122" name="Picture 2" descr="Picture 2"/>
          <p:cNvPicPr>
            <a:picLocks noChangeAspect="1"/>
          </p:cNvPicPr>
          <p:nvPr/>
        </p:nvPicPr>
        <p:blipFill>
          <a:blip r:embed="rId5"/>
          <a:stretch>
            <a:fillRect/>
          </a:stretch>
        </p:blipFill>
        <p:spPr>
          <a:xfrm>
            <a:off x="34855968" y="2036505"/>
            <a:ext cx="2900364" cy="838689"/>
          </a:xfrm>
          <a:prstGeom prst="rect">
            <a:avLst/>
          </a:prstGeom>
          <a:ln w="12700">
            <a:miter lim="400000"/>
          </a:ln>
        </p:spPr>
      </p:pic>
      <p:pic>
        <p:nvPicPr>
          <p:cNvPr id="123" name="Picture 4" descr="Picture 4"/>
          <p:cNvPicPr>
            <a:picLocks noChangeAspect="1"/>
          </p:cNvPicPr>
          <p:nvPr/>
        </p:nvPicPr>
        <p:blipFill>
          <a:blip r:embed="rId6"/>
          <a:stretch>
            <a:fillRect/>
          </a:stretch>
        </p:blipFill>
        <p:spPr>
          <a:xfrm>
            <a:off x="38367577" y="1968999"/>
            <a:ext cx="3128965" cy="844793"/>
          </a:xfrm>
          <a:prstGeom prst="rect">
            <a:avLst/>
          </a:prstGeom>
          <a:ln w="12700">
            <a:miter lim="400000"/>
          </a:ln>
        </p:spPr>
      </p:pic>
      <p:pic>
        <p:nvPicPr>
          <p:cNvPr id="124" name="Picture 10" descr="Picture 10"/>
          <p:cNvPicPr>
            <a:picLocks noChangeAspect="1"/>
          </p:cNvPicPr>
          <p:nvPr/>
        </p:nvPicPr>
        <p:blipFill>
          <a:blip r:embed="rId7"/>
          <a:stretch>
            <a:fillRect/>
          </a:stretch>
        </p:blipFill>
        <p:spPr>
          <a:xfrm>
            <a:off x="34920870" y="3291298"/>
            <a:ext cx="2373171" cy="1451759"/>
          </a:xfrm>
          <a:prstGeom prst="rect">
            <a:avLst/>
          </a:prstGeom>
          <a:ln w="12700">
            <a:miter lim="400000"/>
          </a:ln>
        </p:spPr>
      </p:pic>
      <p:pic>
        <p:nvPicPr>
          <p:cNvPr id="125" name="Picture 14" descr="Picture 14"/>
          <p:cNvPicPr>
            <a:picLocks noChangeAspect="1"/>
          </p:cNvPicPr>
          <p:nvPr/>
        </p:nvPicPr>
        <p:blipFill>
          <a:blip r:embed="rId8"/>
          <a:stretch>
            <a:fillRect/>
          </a:stretch>
        </p:blipFill>
        <p:spPr>
          <a:xfrm>
            <a:off x="38368020" y="3716575"/>
            <a:ext cx="2373171" cy="601204"/>
          </a:xfrm>
          <a:prstGeom prst="rect">
            <a:avLst/>
          </a:prstGeom>
          <a:ln w="12700">
            <a:miter lim="400000"/>
          </a:ln>
        </p:spPr>
      </p:pic>
      <p:pic>
        <p:nvPicPr>
          <p:cNvPr id="126" name="Image" descr="Image"/>
          <p:cNvPicPr>
            <a:picLocks noChangeAspect="1"/>
          </p:cNvPicPr>
          <p:nvPr/>
        </p:nvPicPr>
        <p:blipFill>
          <a:blip r:embed="rId9"/>
          <a:stretch>
            <a:fillRect/>
          </a:stretch>
        </p:blipFill>
        <p:spPr>
          <a:xfrm>
            <a:off x="987723" y="761074"/>
            <a:ext cx="6947057" cy="3979169"/>
          </a:xfrm>
          <a:prstGeom prst="rect">
            <a:avLst/>
          </a:prstGeom>
          <a:ln w="12700">
            <a:miter lim="400000"/>
          </a:ln>
        </p:spPr>
      </p:pic>
      <p:sp>
        <p:nvSpPr>
          <p:cNvPr id="127" name="TextBox 20"/>
          <p:cNvSpPr txBox="1"/>
          <p:nvPr/>
        </p:nvSpPr>
        <p:spPr>
          <a:xfrm>
            <a:off x="853711" y="6538185"/>
            <a:ext cx="9780102" cy="72943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914400">
              <a:defRPr sz="3900">
                <a:latin typeface="Arial"/>
                <a:ea typeface="Arial"/>
                <a:cs typeface="Arial"/>
                <a:sym typeface="Arial"/>
              </a:defRPr>
            </a:pPr>
            <a:r>
              <a:rPr lang="en-US" dirty="0"/>
              <a:t>	Baby Feed is a website primarily developed for the tracking of food and its nutrients intake for infants and to give healthy insight and recommendations to their parents.</a:t>
            </a:r>
            <a:endParaRPr dirty="0"/>
          </a:p>
          <a:p>
            <a:pPr defTabSz="914400">
              <a:defRPr sz="3900">
                <a:latin typeface="Arial"/>
                <a:ea typeface="Arial"/>
                <a:cs typeface="Arial"/>
                <a:sym typeface="Arial"/>
              </a:defRPr>
            </a:pPr>
            <a:br>
              <a:rPr dirty="0"/>
            </a:br>
            <a:r>
              <a:rPr lang="en-US" dirty="0"/>
              <a:t>	One of the primary goals in this project cycle was to fully integrate it with Spanish language; make it responsive for smaller devices other than laptop and fix all the primary bugs that are found throughout the way that can interfere with user-experience. </a:t>
            </a:r>
            <a:endParaRPr dirty="0"/>
          </a:p>
        </p:txBody>
      </p:sp>
      <p:pic>
        <p:nvPicPr>
          <p:cNvPr id="128" name="Picture 22" descr="Picture 22"/>
          <p:cNvPicPr>
            <a:picLocks noChangeAspect="1"/>
          </p:cNvPicPr>
          <p:nvPr/>
        </p:nvPicPr>
        <p:blipFill>
          <a:blip r:embed="rId10"/>
          <a:stretch>
            <a:fillRect/>
          </a:stretch>
        </p:blipFill>
        <p:spPr>
          <a:xfrm>
            <a:off x="10752512" y="7151453"/>
            <a:ext cx="4687831" cy="4850791"/>
          </a:xfrm>
          <a:prstGeom prst="rect">
            <a:avLst/>
          </a:prstGeom>
          <a:ln w="12700">
            <a:miter lim="400000"/>
          </a:ln>
        </p:spPr>
      </p:pic>
      <p:sp>
        <p:nvSpPr>
          <p:cNvPr id="129" name="TextBox 23"/>
          <p:cNvSpPr txBox="1"/>
          <p:nvPr/>
        </p:nvSpPr>
        <p:spPr>
          <a:xfrm>
            <a:off x="18004928" y="6626622"/>
            <a:ext cx="11569494" cy="66941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defTabSz="914400">
              <a:defRPr sz="3900">
                <a:latin typeface="Arial"/>
                <a:ea typeface="Arial"/>
                <a:cs typeface="Arial"/>
                <a:sym typeface="Arial"/>
              </a:defRPr>
            </a:lvl1pPr>
          </a:lstStyle>
          <a:p>
            <a:r>
              <a:rPr lang="en-US" dirty="0"/>
              <a:t>	</a:t>
            </a:r>
            <a:r>
              <a:rPr lang="en-US" dirty="0" err="1"/>
              <a:t>BabyFeed</a:t>
            </a:r>
            <a:r>
              <a:rPr lang="en-US" dirty="0"/>
              <a:t> website has fully functional portals that interact with each other and are fully responsive for different-sized devices. Everything that is inputted based on the portal type cab be or will be sent and interchanged within the other portals based on their permission types and levels. </a:t>
            </a:r>
          </a:p>
          <a:p>
            <a:r>
              <a:rPr lang="en-US" dirty="0"/>
              <a:t>	For example, “a clinician portal can set recommendations for parents based on their submissions, but parent can only see recommendations for their baby and questionnaire to be submitted in their portal”</a:t>
            </a:r>
            <a:endParaRPr dirty="0"/>
          </a:p>
        </p:txBody>
      </p:sp>
      <p:sp>
        <p:nvSpPr>
          <p:cNvPr id="130" name="TextBox 48"/>
          <p:cNvSpPr txBox="1"/>
          <p:nvPr/>
        </p:nvSpPr>
        <p:spPr>
          <a:xfrm>
            <a:off x="33657235" y="6541605"/>
            <a:ext cx="8682607" cy="64940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Clr>
                <a:srgbClr val="000000"/>
              </a:buClr>
              <a:buSzPct val="100000"/>
              <a:buFont typeface="Arial"/>
              <a:buChar char="•"/>
              <a:defRPr sz="3600">
                <a:latin typeface="Arial"/>
                <a:ea typeface="Arial"/>
                <a:cs typeface="Arial"/>
                <a:sym typeface="Arial"/>
              </a:defRPr>
            </a:pPr>
            <a:r>
              <a:rPr lang="en-US" sz="3800" dirty="0"/>
              <a:t>Responsive design for smaller-sized devices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Inactivating non-used objects like buttons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Fix translation-related bugs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Changing translations based on requirements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Make buttons unselected until they are clicked then make them selected</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Front-end design for full functionality</a:t>
            </a:r>
          </a:p>
          <a:p>
            <a:pPr marL="571500" indent="-571500" defTabSz="914400">
              <a:buClr>
                <a:srgbClr val="000000"/>
              </a:buClr>
              <a:buSzPct val="100000"/>
              <a:buFont typeface="Arial"/>
              <a:buChar char="•"/>
              <a:defRPr sz="3600">
                <a:latin typeface="Arial"/>
                <a:ea typeface="Arial"/>
                <a:cs typeface="Arial"/>
                <a:sym typeface="Arial"/>
              </a:defRPr>
            </a:pPr>
            <a:endParaRPr dirty="0"/>
          </a:p>
        </p:txBody>
      </p:sp>
      <p:sp>
        <p:nvSpPr>
          <p:cNvPr id="133" name="TextBox 2049"/>
          <p:cNvSpPr txBox="1"/>
          <p:nvPr/>
        </p:nvSpPr>
        <p:spPr>
          <a:xfrm>
            <a:off x="1040123" y="22615372"/>
            <a:ext cx="7879775" cy="6476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t>Automated Azure Pipelines checks.</a:t>
            </a:r>
          </a:p>
          <a:p>
            <a:pPr marL="571500" indent="-571500" defTabSz="914400">
              <a:buSzPct val="100000"/>
              <a:buFont typeface="Arial"/>
              <a:buChar char="•"/>
              <a:defRPr sz="3700">
                <a:latin typeface="Arial"/>
                <a:ea typeface="Arial"/>
                <a:cs typeface="Arial"/>
                <a:sym typeface="Arial"/>
              </a:defRPr>
            </a:pPr>
            <a:r>
              <a:t>Backend service modifications were tested using Postman (Postman collections available for testing).</a:t>
            </a:r>
          </a:p>
          <a:p>
            <a:pPr marL="571500" indent="-571500" defTabSz="914400">
              <a:buSzPct val="100000"/>
              <a:buFont typeface="Arial"/>
              <a:buChar char="•"/>
              <a:defRPr sz="3700">
                <a:latin typeface="Arial"/>
                <a:ea typeface="Arial"/>
                <a:cs typeface="Arial"/>
                <a:sym typeface="Arial"/>
              </a:defRPr>
            </a:pPr>
            <a:r>
              <a:t>Google Chrome and Chrome Developer Tools used to test the Web App and UI.</a:t>
            </a:r>
          </a:p>
          <a:p>
            <a:pPr marL="571500" indent="-571500" defTabSz="914400">
              <a:buSzPct val="100000"/>
              <a:buFont typeface="Arial"/>
              <a:buChar char="•"/>
              <a:defRPr sz="3700">
                <a:latin typeface="Arial"/>
                <a:ea typeface="Arial"/>
                <a:cs typeface="Arial"/>
                <a:sym typeface="Arial"/>
              </a:defRPr>
            </a:pPr>
            <a:r>
              <a:t>Integration, Regression and Exploratory testing techniques were utilized.</a:t>
            </a:r>
          </a:p>
        </p:txBody>
      </p:sp>
      <p:sp>
        <p:nvSpPr>
          <p:cNvPr id="134" name="TextBox 3"/>
          <p:cNvSpPr txBox="1"/>
          <p:nvPr/>
        </p:nvSpPr>
        <p:spPr>
          <a:xfrm>
            <a:off x="7663862" y="337370"/>
            <a:ext cx="26903240"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6600" b="1">
                <a:solidFill>
                  <a:srgbClr val="B6862C"/>
                </a:solidFill>
                <a:latin typeface="Arial"/>
                <a:ea typeface="Arial"/>
                <a:cs typeface="Arial"/>
                <a:sym typeface="Arial"/>
              </a:defRPr>
            </a:pPr>
            <a:r>
              <a:rPr dirty="0"/>
              <a:t>Knight Foundation School of Computing and Information Sciences</a:t>
            </a:r>
            <a:endParaRPr sz="7200" dirty="0"/>
          </a:p>
          <a:p>
            <a:pPr algn="ctr">
              <a:defRPr sz="5400" i="1">
                <a:solidFill>
                  <a:srgbClr val="B6862C"/>
                </a:solidFill>
                <a:latin typeface="Arial"/>
                <a:ea typeface="Arial"/>
                <a:cs typeface="Arial"/>
                <a:sym typeface="Arial"/>
              </a:defRPr>
            </a:pPr>
            <a:r>
              <a:rPr lang="en-US" dirty="0"/>
              <a:t>Fall</a:t>
            </a:r>
            <a:r>
              <a:rPr dirty="0"/>
              <a:t> 2021 Capstone 2 Project</a:t>
            </a:r>
          </a:p>
        </p:txBody>
      </p:sp>
      <p:sp>
        <p:nvSpPr>
          <p:cNvPr id="135" name="TextBox 23"/>
          <p:cNvSpPr txBox="1"/>
          <p:nvPr/>
        </p:nvSpPr>
        <p:spPr>
          <a:xfrm>
            <a:off x="33660279" y="14940787"/>
            <a:ext cx="8898006" cy="69249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857250" indent="-857250">
              <a:buSzPct val="100000"/>
              <a:buFont typeface="Arial"/>
              <a:buChar char="•"/>
              <a:defRPr sz="3700"/>
            </a:pPr>
            <a:r>
              <a:rPr dirty="0">
                <a:latin typeface="Arial" panose="020B0604020202020204" pitchFamily="34" charset="0"/>
                <a:cs typeface="Arial" panose="020B0604020202020204" pitchFamily="34" charset="0"/>
              </a:rPr>
              <a:t>Web app implemented using Angular, Microservices are using Spring Java framework.</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deployed as Azure Storage Account with custom domain and Azure CDN in front</a:t>
            </a:r>
          </a:p>
          <a:p>
            <a:pPr marL="857250" indent="-857250">
              <a:buSzPct val="100000"/>
              <a:buFont typeface="Arial"/>
              <a:buChar char="•"/>
              <a:defRPr sz="3700"/>
            </a:pPr>
            <a:r>
              <a:rPr dirty="0">
                <a:latin typeface="Arial" panose="020B0604020202020204" pitchFamily="34" charset="0"/>
                <a:cs typeface="Arial" panose="020B0604020202020204" pitchFamily="34" charset="0"/>
              </a:rPr>
              <a:t>Microservices deployed on Azure Services.</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modifications Implemented using TypeScript and Angular.</a:t>
            </a:r>
          </a:p>
          <a:p>
            <a:pPr marL="857250" indent="-857250">
              <a:buSzPct val="100000"/>
              <a:buFont typeface="Arial"/>
              <a:buChar char="•"/>
              <a:defRPr sz="3700"/>
            </a:pPr>
            <a:r>
              <a:rPr dirty="0">
                <a:latin typeface="Arial" panose="020B0604020202020204" pitchFamily="34" charset="0"/>
                <a:cs typeface="Arial" panose="020B0604020202020204" pitchFamily="34" charset="0"/>
              </a:rPr>
              <a:t>Data creation and manipulation implemented using MongoDB.</a:t>
            </a:r>
          </a:p>
        </p:txBody>
      </p:sp>
      <p:sp>
        <p:nvSpPr>
          <p:cNvPr id="136" name="TextBox 21"/>
          <p:cNvSpPr txBox="1"/>
          <p:nvPr/>
        </p:nvSpPr>
        <p:spPr>
          <a:xfrm>
            <a:off x="33702401" y="22667556"/>
            <a:ext cx="9662292" cy="3600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a:buSzPct val="100000"/>
              <a:buFont typeface="Arial"/>
              <a:buChar char="•"/>
              <a:defRPr sz="3800"/>
            </a:pPr>
            <a:r>
              <a:rPr lang="en-US" dirty="0">
                <a:latin typeface="Arial" panose="020B0604020202020204" pitchFamily="34" charset="0"/>
                <a:cs typeface="Arial" panose="020B0604020202020204" pitchFamily="34" charset="0"/>
              </a:rPr>
              <a:t>Modified the translations</a:t>
            </a:r>
          </a:p>
          <a:p>
            <a:pPr marL="571500" indent="-571500">
              <a:buSzPct val="100000"/>
              <a:buFont typeface="Arial"/>
              <a:buChar char="•"/>
              <a:defRPr sz="3800"/>
            </a:pPr>
            <a:r>
              <a:rPr lang="en-US" dirty="0">
                <a:latin typeface="Arial" panose="020B0604020202020204" pitchFamily="34" charset="0"/>
                <a:cs typeface="Arial" panose="020B0604020202020204" pitchFamily="34" charset="0"/>
              </a:rPr>
              <a:t>Responsive design mainly for mobile and tablets</a:t>
            </a:r>
            <a:endParaRPr dirty="0">
              <a:latin typeface="Arial" panose="020B0604020202020204" pitchFamily="34" charset="0"/>
              <a:cs typeface="Arial" panose="020B0604020202020204" pitchFamily="34" charset="0"/>
            </a:endParaRPr>
          </a:p>
          <a:p>
            <a:pPr marL="571500" indent="-571500">
              <a:buSzPct val="100000"/>
              <a:buFont typeface="Arial"/>
              <a:buChar char="•"/>
              <a:defRPr sz="3800"/>
            </a:pPr>
            <a:r>
              <a:rPr lang="en-US" dirty="0">
                <a:latin typeface="Arial" panose="020B0604020202020204" pitchFamily="34" charset="0"/>
                <a:cs typeface="Arial" panose="020B0604020202020204" pitchFamily="34" charset="0"/>
              </a:rPr>
              <a:t>Fixed bugs caused by recent changes</a:t>
            </a:r>
          </a:p>
          <a:p>
            <a:pPr marL="571500" indent="-571500">
              <a:buSzPct val="100000"/>
              <a:buFont typeface="Arial"/>
              <a:buChar char="•"/>
              <a:defRPr sz="3800"/>
            </a:pPr>
            <a:r>
              <a:rPr lang="en-US" dirty="0">
                <a:latin typeface="Arial" panose="020B0604020202020204" pitchFamily="34" charset="0"/>
                <a:cs typeface="Arial" panose="020B0604020202020204" pitchFamily="34" charset="0"/>
              </a:rPr>
              <a:t>Front-end design for proper function of the website and user-experience</a:t>
            </a:r>
            <a:endParaRPr dirty="0">
              <a:latin typeface="Arial" panose="020B0604020202020204" pitchFamily="34" charset="0"/>
              <a:cs typeface="Arial" panose="020B0604020202020204" pitchFamily="34" charset="0"/>
            </a:endParaRPr>
          </a:p>
        </p:txBody>
      </p:sp>
      <p:pic>
        <p:nvPicPr>
          <p:cNvPr id="38" name="Picture 37" descr="Diagram&#10;&#10;Description automatically generated">
            <a:extLst>
              <a:ext uri="{FF2B5EF4-FFF2-40B4-BE49-F238E27FC236}">
                <a16:creationId xmlns:a16="http://schemas.microsoft.com/office/drawing/2014/main" id="{8D42FCFD-31FF-4352-A460-518BC02E00C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3711" y="14390365"/>
            <a:ext cx="7081069" cy="7221940"/>
          </a:xfrm>
          <a:prstGeom prst="rect">
            <a:avLst/>
          </a:prstGeom>
        </p:spPr>
      </p:pic>
      <p:pic>
        <p:nvPicPr>
          <p:cNvPr id="4" name="Picture 3" descr="Graphical user interface, application&#10;&#10;Description automatically generated">
            <a:extLst>
              <a:ext uri="{FF2B5EF4-FFF2-40B4-BE49-F238E27FC236}">
                <a16:creationId xmlns:a16="http://schemas.microsoft.com/office/drawing/2014/main" id="{392F798C-AC21-49F2-B53F-59155C3798A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55225" y="21497566"/>
            <a:ext cx="5065232" cy="7373542"/>
          </a:xfrm>
          <a:prstGeom prst="rect">
            <a:avLst/>
          </a:prstGeom>
        </p:spPr>
      </p:pic>
      <p:pic>
        <p:nvPicPr>
          <p:cNvPr id="7" name="Picture 6" descr="Graphical user interface, website&#10;&#10;Description automatically generated">
            <a:extLst>
              <a:ext uri="{FF2B5EF4-FFF2-40B4-BE49-F238E27FC236}">
                <a16:creationId xmlns:a16="http://schemas.microsoft.com/office/drawing/2014/main" id="{DBE4B7CC-1F1A-4C8B-A06D-A39800820F2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160172" y="23192472"/>
            <a:ext cx="8824725" cy="4991533"/>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D72D4806-F1F0-42FB-899D-C6AAB4E5059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170744" y="20956747"/>
            <a:ext cx="4512765" cy="7654689"/>
          </a:xfrm>
          <a:prstGeom prst="rect">
            <a:avLst/>
          </a:prstGeom>
        </p:spPr>
      </p:pic>
      <p:pic>
        <p:nvPicPr>
          <p:cNvPr id="13" name="Picture 12" descr="Diagram&#10;&#10;Description automatically generated">
            <a:extLst>
              <a:ext uri="{FF2B5EF4-FFF2-40B4-BE49-F238E27FC236}">
                <a16:creationId xmlns:a16="http://schemas.microsoft.com/office/drawing/2014/main" id="{21958360-0D2D-40C1-96D0-11838C738A2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344238" y="15462629"/>
            <a:ext cx="8192210" cy="4305673"/>
          </a:xfrm>
          <a:prstGeom prst="rect">
            <a:avLst/>
          </a:prstGeom>
        </p:spPr>
      </p:pic>
      <p:pic>
        <p:nvPicPr>
          <p:cNvPr id="16" name="Picture 15" descr="Diagram&#10;&#10;Description automatically generated">
            <a:extLst>
              <a:ext uri="{FF2B5EF4-FFF2-40B4-BE49-F238E27FC236}">
                <a16:creationId xmlns:a16="http://schemas.microsoft.com/office/drawing/2014/main" id="{D4B811E0-5F70-41A3-B894-C5733E1301A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945906" y="14940787"/>
            <a:ext cx="8329382" cy="5479255"/>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188</TotalTime>
  <Words>435</Words>
  <Application>Microsoft Office PowerPoint</Application>
  <PresentationFormat>Custom</PresentationFormat>
  <Paragraphs>40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Legion</dc:creator>
  <cp:lastModifiedBy>Martin.Jakimov001</cp:lastModifiedBy>
  <cp:revision>8</cp:revision>
  <dcterms:modified xsi:type="dcterms:W3CDTF">2021-11-28T11:16:34Z</dcterms:modified>
</cp:coreProperties>
</file>