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2" d="100"/>
          <a:sy n="22" d="100"/>
        </p:scale>
        <p:origin x="177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6_Title and Content">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26" name="Rectangle 8"/>
          <p:cNvSpPr/>
          <p:nvPr/>
        </p:nvSpPr>
        <p:spPr>
          <a:xfrm rot="5400000" flipH="1">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30"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31" name="TextBox 2"/>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40" name="Rectangle 14"/>
          <p:cNvSpPr/>
          <p:nvPr/>
        </p:nvSpPr>
        <p:spPr>
          <a:xfrm rot="16200000">
            <a:off x="-10588060" y="16261694"/>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44"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45" name="TextBox 4"/>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srcRect r="88418" b="15703"/>
          <a:stretch>
            <a:fillRect/>
          </a:stretch>
        </p:blipFill>
        <p:spPr>
          <a:xfrm>
            <a:off x="-1" y="0"/>
            <a:ext cx="5618096" cy="32918401"/>
          </a:xfrm>
          <a:prstGeom prst="rect">
            <a:avLst/>
          </a:prstGeom>
          <a:ln w="12700">
            <a:miter lim="400000"/>
          </a:ln>
        </p:spPr>
      </p:pic>
      <p:sp>
        <p:nvSpPr>
          <p:cNvPr id="54" name="Rectangle 8"/>
          <p:cNvSpPr/>
          <p:nvPr/>
        </p:nvSpPr>
        <p:spPr>
          <a:xfrm rot="5400000" flipH="1">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58" name="Picture 1" descr="Picture 1"/>
          <p:cNvPicPr>
            <a:picLocks noChangeAspect="1"/>
          </p:cNvPicPr>
          <p:nvPr/>
        </p:nvPicPr>
        <p:blipFill>
          <a:blip r:embed="rId3"/>
          <a:stretch>
            <a:fillRect/>
          </a:stretch>
        </p:blipFill>
        <p:spPr>
          <a:xfrm>
            <a:off x="955097" y="28947039"/>
            <a:ext cx="3641446" cy="3126895"/>
          </a:xfrm>
          <a:prstGeom prst="rect">
            <a:avLst/>
          </a:prstGeom>
          <a:ln w="12700">
            <a:miter lim="400000"/>
          </a:ln>
        </p:spPr>
      </p:pic>
      <p:sp>
        <p:nvSpPr>
          <p:cNvPr id="59" name="TextBox 3"/>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stretch>
            <a:fillRect/>
          </a:stretch>
        </p:blipFill>
        <p:spPr>
          <a:xfrm>
            <a:off x="1196797" y="1016275"/>
            <a:ext cx="3641446" cy="3126895"/>
          </a:xfrm>
          <a:prstGeom prst="rect">
            <a:avLst/>
          </a:prstGeom>
          <a:ln w="12700">
            <a:miter lim="400000"/>
          </a:ln>
        </p:spPr>
      </p:pic>
      <p:sp>
        <p:nvSpPr>
          <p:cNvPr id="68" name="TextBox 10"/>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Blank4">
    <p:bg>
      <p:bgPr>
        <a:solidFill>
          <a:srgbClr val="F2F2F2"/>
        </a:solidFill>
        <a:effectLst/>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stretch>
            <a:fillRect/>
          </a:stretch>
        </p:blipFill>
        <p:spPr>
          <a:xfrm>
            <a:off x="1097308" y="1089187"/>
            <a:ext cx="3641448" cy="3126895"/>
          </a:xfrm>
          <a:prstGeom prst="rect">
            <a:avLst/>
          </a:prstGeom>
          <a:ln w="12700">
            <a:miter lim="400000"/>
          </a:ln>
        </p:spPr>
      </p:pic>
      <p:sp>
        <p:nvSpPr>
          <p:cNvPr id="77" name="TextBox 1"/>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Blank4">
    <p:bg>
      <p:bgPr>
        <a:solidFill>
          <a:srgbClr val="F2F2F2"/>
        </a:solidFill>
        <a:effectLst/>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stretch>
            <a:fillRect/>
          </a:stretch>
        </p:blipFill>
        <p:spPr>
          <a:xfrm>
            <a:off x="994220" y="30227618"/>
            <a:ext cx="2651532" cy="2276857"/>
          </a:xfrm>
          <a:prstGeom prst="rect">
            <a:avLst/>
          </a:prstGeom>
          <a:ln w="12700">
            <a:miter lim="400000"/>
          </a:ln>
        </p:spPr>
      </p:pic>
      <p:sp>
        <p:nvSpPr>
          <p:cNvPr id="86" name="TextBox 1"/>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endParaRPr/>
          </a:p>
        </p:txBody>
      </p:sp>
      <p:sp>
        <p:nvSpPr>
          <p:cNvPr id="96" name="TextBox 7"/>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97" name="Picture 9" descr="Picture 9"/>
          <p:cNvPicPr>
            <a:picLocks noChangeAspect="1"/>
          </p:cNvPicPr>
          <p:nvPr/>
        </p:nvPicPr>
        <p:blipFill>
          <a:blip r:embed="rId3"/>
          <a:stretch>
            <a:fillRect/>
          </a:stretch>
        </p:blipFill>
        <p:spPr>
          <a:xfrm>
            <a:off x="994220" y="30229646"/>
            <a:ext cx="2646814" cy="2272807"/>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10"/>
          <a:srcRect r="88418" b="15703"/>
          <a:stretch>
            <a:fillRect/>
          </a:stretch>
        </p:blipFill>
        <p:spPr>
          <a:xfrm>
            <a:off x="-1" y="0"/>
            <a:ext cx="5618096" cy="32918401"/>
          </a:xfrm>
          <a:prstGeom prst="rect">
            <a:avLst/>
          </a:prstGeom>
          <a:ln w="12700">
            <a:miter lim="400000"/>
          </a:ln>
        </p:spPr>
      </p:pic>
      <p:sp>
        <p:nvSpPr>
          <p:cNvPr id="3" name="Rectangle 13"/>
          <p:cNvSpPr/>
          <p:nvPr/>
        </p:nvSpPr>
        <p:spPr>
          <a:xfrm rot="16200000">
            <a:off x="-10677029" y="16261694"/>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sp>
        <p:nvSpPr>
          <p:cNvPr id="7" name="TextBox 23"/>
          <p:cNvSpPr txBox="1"/>
          <p:nvPr/>
        </p:nvSpPr>
        <p:spPr>
          <a:xfrm>
            <a:off x="28935092" y="31366048"/>
            <a:ext cx="13916167" cy="646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8" name="Picture 1" descr="Picture 1"/>
          <p:cNvPicPr>
            <a:picLocks noChangeAspect="1"/>
          </p:cNvPicPr>
          <p:nvPr/>
        </p:nvPicPr>
        <p:blipFill>
          <a:blip r:embed="rId11"/>
          <a:stretch>
            <a:fillRect/>
          </a:stretch>
        </p:blipFill>
        <p:spPr>
          <a:xfrm>
            <a:off x="955097" y="28947039"/>
            <a:ext cx="3641446" cy="3126895"/>
          </a:xfrm>
          <a:prstGeom prst="rect">
            <a:avLst/>
          </a:prstGeom>
          <a:ln w="12700">
            <a:miter lim="400000"/>
          </a:ln>
        </p:spPr>
      </p:pic>
      <p:sp>
        <p:nvSpPr>
          <p:cNvPr id="9" name="Title Text"/>
          <p:cNvSpPr txBox="1">
            <a:spLocks noGrp="1"/>
          </p:cNvSpPr>
          <p:nvPr>
            <p:ph type="title"/>
          </p:nvPr>
        </p:nvSpPr>
        <p:spPr>
          <a:xfrm>
            <a:off x="2194560" y="441959"/>
            <a:ext cx="39502079"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10" name="Body Level One…"/>
          <p:cNvSpPr txBox="1">
            <a:spLocks noGrp="1"/>
          </p:cNvSpPr>
          <p:nvPr>
            <p:ph type="body" idx="1"/>
          </p:nvPr>
        </p:nvSpPr>
        <p:spPr>
          <a:xfrm>
            <a:off x="2194560" y="7680959"/>
            <a:ext cx="39502079" cy="252374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21214080" y="29634178"/>
            <a:ext cx="10241281" cy="1752601"/>
          </a:xfrm>
          <a:prstGeom prst="rect">
            <a:avLst/>
          </a:prstGeom>
          <a:ln w="12700">
            <a:miter lim="400000"/>
          </a:ln>
        </p:spPr>
        <p:txBody>
          <a:bodyPr wrap="none" lIns="45719" rIns="45719" anchor="ctr">
            <a:spAutoFit/>
          </a:bodyPr>
          <a:lstStyle>
            <a:lvl1pPr algn="r">
              <a:defRPr sz="57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jp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tif"/><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72"/>
          <p:cNvSpPr txBox="1"/>
          <p:nvPr/>
        </p:nvSpPr>
        <p:spPr>
          <a:xfrm>
            <a:off x="7769049" y="31318196"/>
            <a:ext cx="21370403" cy="7252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p>
            <a:pPr marL="493712" indent="-493712" algn="ctr" defTabSz="985837">
              <a:defRPr sz="2200">
                <a:latin typeface="Arial"/>
                <a:ea typeface="Arial"/>
                <a:cs typeface="Arial"/>
                <a:sym typeface="Arial"/>
              </a:defRPr>
            </a:pPr>
            <a:r>
              <a:t>The material presented in this poster is based upon the work supported by </a:t>
            </a:r>
            <a:r>
              <a:rPr>
                <a:solidFill>
                  <a:srgbClr val="FF0000"/>
                </a:solidFill>
              </a:rPr>
              <a:t>Dr. Cristina Palacios. </a:t>
            </a:r>
            <a:r>
              <a:t>We/I thank </a:t>
            </a:r>
            <a:r>
              <a:rPr>
                <a:solidFill>
                  <a:srgbClr val="FF0000"/>
                </a:solidFill>
              </a:rPr>
              <a:t>my teammates, Dr. Palacios, Jennifer Bolton, Wenjia Wang,</a:t>
            </a:r>
            <a:r>
              <a:t> </a:t>
            </a:r>
            <a:r>
              <a:rPr>
                <a:solidFill>
                  <a:srgbClr val="FF0000"/>
                </a:solidFill>
              </a:rPr>
              <a:t>Professor Masoud, and Sumesh Kumar</a:t>
            </a:r>
            <a:r>
              <a:t> for assistance, cooperation and mentorship that I/we received throughout this process</a:t>
            </a:r>
          </a:p>
        </p:txBody>
      </p:sp>
      <p:sp>
        <p:nvSpPr>
          <p:cNvPr id="108" name="Text Box 19"/>
          <p:cNvSpPr txBox="1"/>
          <p:nvPr/>
        </p:nvSpPr>
        <p:spPr>
          <a:xfrm>
            <a:off x="7769049" y="30770276"/>
            <a:ext cx="4504246"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081E3F"/>
                </a:solidFill>
                <a:latin typeface="Arial"/>
                <a:ea typeface="Arial"/>
                <a:cs typeface="Arial"/>
                <a:sym typeface="Arial"/>
              </a:defRPr>
            </a:lvl1pPr>
          </a:lstStyle>
          <a:p>
            <a:r>
              <a:t>ACKNOWLEDGEMENT</a:t>
            </a:r>
          </a:p>
        </p:txBody>
      </p:sp>
      <p:sp>
        <p:nvSpPr>
          <p:cNvPr id="109" name="Text Box 12"/>
          <p:cNvSpPr txBox="1"/>
          <p:nvPr/>
        </p:nvSpPr>
        <p:spPr>
          <a:xfrm>
            <a:off x="4380396" y="2243995"/>
            <a:ext cx="35130408" cy="32294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p>
            <a:pPr algn="ctr" defTabSz="985837">
              <a:defRPr sz="10000" b="1">
                <a:solidFill>
                  <a:srgbClr val="081E3F"/>
                </a:solidFill>
                <a:latin typeface="Arial"/>
                <a:ea typeface="Arial"/>
                <a:cs typeface="Arial"/>
                <a:sym typeface="Arial"/>
              </a:defRPr>
            </a:pPr>
            <a:r>
              <a:rPr dirty="0"/>
              <a:t>Baby Feed</a:t>
            </a:r>
            <a:endParaRPr sz="11200" dirty="0"/>
          </a:p>
          <a:p>
            <a:pPr algn="ctr" defTabSz="985837">
              <a:defRPr sz="3500" b="1">
                <a:solidFill>
                  <a:srgbClr val="404040"/>
                </a:solidFill>
                <a:latin typeface="Arial"/>
                <a:ea typeface="Arial"/>
                <a:cs typeface="Arial"/>
                <a:sym typeface="Arial"/>
              </a:defRPr>
            </a:pPr>
            <a:r>
              <a:rPr lang="es-ES" dirty="0" err="1"/>
              <a:t>Students</a:t>
            </a:r>
            <a:r>
              <a:rPr lang="es-ES" dirty="0"/>
              <a:t>: </a:t>
            </a:r>
            <a:r>
              <a:rPr lang="es-ES" dirty="0" err="1"/>
              <a:t>Elias</a:t>
            </a:r>
            <a:r>
              <a:rPr lang="es-ES" dirty="0"/>
              <a:t> </a:t>
            </a:r>
            <a:r>
              <a:rPr lang="es-ES" dirty="0" err="1"/>
              <a:t>Consalvo</a:t>
            </a:r>
            <a:r>
              <a:rPr lang="es-ES" dirty="0"/>
              <a:t>, David </a:t>
            </a:r>
            <a:r>
              <a:rPr lang="es-ES" dirty="0" err="1"/>
              <a:t>Jakimov</a:t>
            </a:r>
            <a:r>
              <a:rPr lang="es-ES" dirty="0"/>
              <a:t>, Kristian Perez, Yasmani Rene </a:t>
            </a:r>
            <a:r>
              <a:rPr lang="es-ES" dirty="0" err="1"/>
              <a:t>Valdes</a:t>
            </a:r>
            <a:endParaRPr lang="es-ES" sz="11200" dirty="0"/>
          </a:p>
          <a:p>
            <a:pPr algn="ctr" defTabSz="985837">
              <a:defRPr sz="3500" b="1">
                <a:solidFill>
                  <a:srgbClr val="404040"/>
                </a:solidFill>
                <a:latin typeface="Arial"/>
                <a:ea typeface="Arial"/>
                <a:cs typeface="Arial"/>
                <a:sym typeface="Arial"/>
              </a:defRPr>
            </a:pPr>
            <a:r>
              <a:rPr dirty="0"/>
              <a:t>Mentor:</a:t>
            </a:r>
            <a:r>
              <a:rPr i="1" dirty="0"/>
              <a:t> </a:t>
            </a:r>
            <a:r>
              <a:rPr b="0" i="1" dirty="0"/>
              <a:t>Dr. Cristina Palacios, Product Owner</a:t>
            </a:r>
            <a:endParaRPr sz="11200" dirty="0"/>
          </a:p>
          <a:p>
            <a:pPr algn="ctr" defTabSz="985837">
              <a:defRPr sz="3500" b="1">
                <a:solidFill>
                  <a:srgbClr val="404040"/>
                </a:solidFill>
                <a:latin typeface="Arial"/>
                <a:ea typeface="Arial"/>
                <a:cs typeface="Arial"/>
                <a:sym typeface="Arial"/>
              </a:defRPr>
            </a:pPr>
            <a:r>
              <a:rPr dirty="0"/>
              <a:t>Instructor/Faculty:</a:t>
            </a:r>
            <a:r>
              <a:rPr i="1" dirty="0"/>
              <a:t> </a:t>
            </a:r>
            <a:r>
              <a:rPr b="0" i="1" dirty="0"/>
              <a:t>Dr. Masoud </a:t>
            </a:r>
            <a:r>
              <a:rPr b="0" i="1" dirty="0" err="1"/>
              <a:t>Sadjadi</a:t>
            </a:r>
            <a:r>
              <a:rPr b="0" i="1" dirty="0"/>
              <a:t> </a:t>
            </a:r>
            <a:r>
              <a:rPr b="0" dirty="0"/>
              <a:t>,</a:t>
            </a:r>
            <a:r>
              <a:rPr b="0" i="1" dirty="0"/>
              <a:t> </a:t>
            </a:r>
            <a:r>
              <a:rPr b="0" dirty="0"/>
              <a:t>Florida International University</a:t>
            </a:r>
          </a:p>
        </p:txBody>
      </p:sp>
      <p:sp>
        <p:nvSpPr>
          <p:cNvPr id="110" name="Text Box 19"/>
          <p:cNvSpPr txBox="1"/>
          <p:nvPr/>
        </p:nvSpPr>
        <p:spPr>
          <a:xfrm>
            <a:off x="2137656" y="5990265"/>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PROBLEM</a:t>
            </a:r>
          </a:p>
        </p:txBody>
      </p:sp>
      <p:sp>
        <p:nvSpPr>
          <p:cNvPr id="111" name="Text Box 19"/>
          <p:cNvSpPr txBox="1"/>
          <p:nvPr/>
        </p:nvSpPr>
        <p:spPr>
          <a:xfrm>
            <a:off x="19925196" y="5990265"/>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CURRENT SYSTEM</a:t>
            </a:r>
          </a:p>
        </p:txBody>
      </p:sp>
      <p:sp>
        <p:nvSpPr>
          <p:cNvPr id="112" name="Text Box 19"/>
          <p:cNvSpPr txBox="1"/>
          <p:nvPr/>
        </p:nvSpPr>
        <p:spPr>
          <a:xfrm>
            <a:off x="35641157" y="5990265"/>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REQUIREMENTS</a:t>
            </a:r>
          </a:p>
        </p:txBody>
      </p:sp>
      <p:sp>
        <p:nvSpPr>
          <p:cNvPr id="113" name="Text Box 19"/>
          <p:cNvSpPr txBox="1"/>
          <p:nvPr/>
        </p:nvSpPr>
        <p:spPr>
          <a:xfrm>
            <a:off x="2137656" y="13733130"/>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SYSTEM DESIGN</a:t>
            </a:r>
          </a:p>
        </p:txBody>
      </p:sp>
      <p:sp>
        <p:nvSpPr>
          <p:cNvPr id="114" name="Text Box 19"/>
          <p:cNvSpPr txBox="1"/>
          <p:nvPr/>
        </p:nvSpPr>
        <p:spPr>
          <a:xfrm>
            <a:off x="19799424" y="13733130"/>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OBJECT DESIGN</a:t>
            </a:r>
          </a:p>
        </p:txBody>
      </p:sp>
      <p:sp>
        <p:nvSpPr>
          <p:cNvPr id="115" name="Text Box 19"/>
          <p:cNvSpPr txBox="1"/>
          <p:nvPr/>
        </p:nvSpPr>
        <p:spPr>
          <a:xfrm>
            <a:off x="35346304" y="14143702"/>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IMPLEMENTATION</a:t>
            </a:r>
          </a:p>
        </p:txBody>
      </p:sp>
      <p:sp>
        <p:nvSpPr>
          <p:cNvPr id="116" name="Text Box 19"/>
          <p:cNvSpPr txBox="1"/>
          <p:nvPr/>
        </p:nvSpPr>
        <p:spPr>
          <a:xfrm>
            <a:off x="2137656" y="21980374"/>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VERIFICATION</a:t>
            </a:r>
          </a:p>
        </p:txBody>
      </p:sp>
      <p:sp>
        <p:nvSpPr>
          <p:cNvPr id="117" name="Text Box 19"/>
          <p:cNvSpPr txBox="1"/>
          <p:nvPr/>
        </p:nvSpPr>
        <p:spPr>
          <a:xfrm>
            <a:off x="19925196" y="21385289"/>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rPr dirty="0"/>
              <a:t>SCREENSHOTS</a:t>
            </a:r>
          </a:p>
        </p:txBody>
      </p:sp>
      <p:sp>
        <p:nvSpPr>
          <p:cNvPr id="118" name="Text Box 19"/>
          <p:cNvSpPr txBox="1"/>
          <p:nvPr/>
        </p:nvSpPr>
        <p:spPr>
          <a:xfrm>
            <a:off x="35641157" y="21980374"/>
            <a:ext cx="4040809" cy="4933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SUMMARY</a:t>
            </a:r>
          </a:p>
        </p:txBody>
      </p:sp>
      <p:pic>
        <p:nvPicPr>
          <p:cNvPr id="119" name="Graphic 6" descr="Graphic 6"/>
          <p:cNvPicPr>
            <a:picLocks noChangeAspect="1"/>
          </p:cNvPicPr>
          <p:nvPr/>
        </p:nvPicPr>
        <p:blipFill>
          <a:blip r:embed="rId2"/>
          <a:stretch>
            <a:fillRect/>
          </a:stretch>
        </p:blipFill>
        <p:spPr>
          <a:xfrm>
            <a:off x="34855968" y="876036"/>
            <a:ext cx="2900364" cy="744274"/>
          </a:xfrm>
          <a:prstGeom prst="rect">
            <a:avLst/>
          </a:prstGeom>
          <a:ln w="12700">
            <a:miter lim="400000"/>
          </a:ln>
        </p:spPr>
      </p:pic>
      <p:pic>
        <p:nvPicPr>
          <p:cNvPr id="120" name="Graphic 8" descr="Graphic 8"/>
          <p:cNvPicPr>
            <a:picLocks noChangeAspect="1"/>
          </p:cNvPicPr>
          <p:nvPr/>
        </p:nvPicPr>
        <p:blipFill>
          <a:blip r:embed="rId3"/>
          <a:stretch>
            <a:fillRect/>
          </a:stretch>
        </p:blipFill>
        <p:spPr>
          <a:xfrm>
            <a:off x="38367577" y="954671"/>
            <a:ext cx="2373171" cy="587004"/>
          </a:xfrm>
          <a:prstGeom prst="rect">
            <a:avLst/>
          </a:prstGeom>
          <a:ln w="12700">
            <a:miter lim="400000"/>
          </a:ln>
        </p:spPr>
      </p:pic>
      <p:pic>
        <p:nvPicPr>
          <p:cNvPr id="121" name="Picture 12" descr="Picture 12"/>
          <p:cNvPicPr>
            <a:picLocks noChangeAspect="1"/>
          </p:cNvPicPr>
          <p:nvPr/>
        </p:nvPicPr>
        <p:blipFill>
          <a:blip r:embed="rId4"/>
          <a:stretch>
            <a:fillRect/>
          </a:stretch>
        </p:blipFill>
        <p:spPr>
          <a:xfrm>
            <a:off x="41830646" y="695128"/>
            <a:ext cx="1106090" cy="1106090"/>
          </a:xfrm>
          <a:prstGeom prst="rect">
            <a:avLst/>
          </a:prstGeom>
          <a:ln w="12700">
            <a:miter lim="400000"/>
          </a:ln>
        </p:spPr>
      </p:pic>
      <p:pic>
        <p:nvPicPr>
          <p:cNvPr id="122" name="Picture 2" descr="Picture 2"/>
          <p:cNvPicPr>
            <a:picLocks noChangeAspect="1"/>
          </p:cNvPicPr>
          <p:nvPr/>
        </p:nvPicPr>
        <p:blipFill>
          <a:blip r:embed="rId5"/>
          <a:stretch>
            <a:fillRect/>
          </a:stretch>
        </p:blipFill>
        <p:spPr>
          <a:xfrm>
            <a:off x="34855968" y="2036505"/>
            <a:ext cx="2900364" cy="838689"/>
          </a:xfrm>
          <a:prstGeom prst="rect">
            <a:avLst/>
          </a:prstGeom>
          <a:ln w="12700">
            <a:miter lim="400000"/>
          </a:ln>
        </p:spPr>
      </p:pic>
      <p:pic>
        <p:nvPicPr>
          <p:cNvPr id="123" name="Picture 4" descr="Picture 4"/>
          <p:cNvPicPr>
            <a:picLocks noChangeAspect="1"/>
          </p:cNvPicPr>
          <p:nvPr/>
        </p:nvPicPr>
        <p:blipFill>
          <a:blip r:embed="rId6"/>
          <a:stretch>
            <a:fillRect/>
          </a:stretch>
        </p:blipFill>
        <p:spPr>
          <a:xfrm>
            <a:off x="38367577" y="1968999"/>
            <a:ext cx="3128965" cy="844793"/>
          </a:xfrm>
          <a:prstGeom prst="rect">
            <a:avLst/>
          </a:prstGeom>
          <a:ln w="12700">
            <a:miter lim="400000"/>
          </a:ln>
        </p:spPr>
      </p:pic>
      <p:pic>
        <p:nvPicPr>
          <p:cNvPr id="124" name="Picture 10" descr="Picture 10"/>
          <p:cNvPicPr>
            <a:picLocks noChangeAspect="1"/>
          </p:cNvPicPr>
          <p:nvPr/>
        </p:nvPicPr>
        <p:blipFill>
          <a:blip r:embed="rId7"/>
          <a:stretch>
            <a:fillRect/>
          </a:stretch>
        </p:blipFill>
        <p:spPr>
          <a:xfrm>
            <a:off x="34920870" y="3291298"/>
            <a:ext cx="2373171" cy="1451759"/>
          </a:xfrm>
          <a:prstGeom prst="rect">
            <a:avLst/>
          </a:prstGeom>
          <a:ln w="12700">
            <a:miter lim="400000"/>
          </a:ln>
        </p:spPr>
      </p:pic>
      <p:pic>
        <p:nvPicPr>
          <p:cNvPr id="125" name="Picture 14" descr="Picture 14"/>
          <p:cNvPicPr>
            <a:picLocks noChangeAspect="1"/>
          </p:cNvPicPr>
          <p:nvPr/>
        </p:nvPicPr>
        <p:blipFill>
          <a:blip r:embed="rId8"/>
          <a:stretch>
            <a:fillRect/>
          </a:stretch>
        </p:blipFill>
        <p:spPr>
          <a:xfrm>
            <a:off x="38368020" y="3716575"/>
            <a:ext cx="2373171" cy="601204"/>
          </a:xfrm>
          <a:prstGeom prst="rect">
            <a:avLst/>
          </a:prstGeom>
          <a:ln w="12700">
            <a:miter lim="400000"/>
          </a:ln>
        </p:spPr>
      </p:pic>
      <p:pic>
        <p:nvPicPr>
          <p:cNvPr id="126" name="Image" descr="Image"/>
          <p:cNvPicPr>
            <a:picLocks noChangeAspect="1"/>
          </p:cNvPicPr>
          <p:nvPr/>
        </p:nvPicPr>
        <p:blipFill>
          <a:blip r:embed="rId9"/>
          <a:stretch>
            <a:fillRect/>
          </a:stretch>
        </p:blipFill>
        <p:spPr>
          <a:xfrm>
            <a:off x="987723" y="761074"/>
            <a:ext cx="6947057" cy="3979169"/>
          </a:xfrm>
          <a:prstGeom prst="rect">
            <a:avLst/>
          </a:prstGeom>
          <a:ln w="12700">
            <a:miter lim="400000"/>
          </a:ln>
        </p:spPr>
      </p:pic>
      <p:sp>
        <p:nvSpPr>
          <p:cNvPr id="127" name="TextBox 20"/>
          <p:cNvSpPr txBox="1"/>
          <p:nvPr/>
        </p:nvSpPr>
        <p:spPr>
          <a:xfrm>
            <a:off x="539555" y="6626622"/>
            <a:ext cx="9258870" cy="62220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defTabSz="914400">
              <a:defRPr sz="3900">
                <a:latin typeface="Arial"/>
                <a:ea typeface="Arial"/>
                <a:cs typeface="Arial"/>
                <a:sym typeface="Arial"/>
              </a:defRPr>
            </a:pPr>
            <a:r>
              <a:t>Baby Feed is a system that allows clinicians and parents, as well as researchers and participants, to record and evaluate infants’ nutrient intake to ensure it is within healthy range.</a:t>
            </a:r>
          </a:p>
          <a:p>
            <a:pPr defTabSz="914400">
              <a:defRPr sz="3900">
                <a:latin typeface="Arial"/>
                <a:ea typeface="Arial"/>
                <a:cs typeface="Arial"/>
                <a:sym typeface="Arial"/>
              </a:defRPr>
            </a:pPr>
            <a:br/>
            <a:r>
              <a:t>The primary objective with this development cycle was to add Spanish Translation to the website and general debugging and maintenance to the system. </a:t>
            </a:r>
          </a:p>
        </p:txBody>
      </p:sp>
      <p:pic>
        <p:nvPicPr>
          <p:cNvPr id="128" name="Picture 22" descr="Picture 22"/>
          <p:cNvPicPr>
            <a:picLocks noChangeAspect="1"/>
          </p:cNvPicPr>
          <p:nvPr/>
        </p:nvPicPr>
        <p:blipFill>
          <a:blip r:embed="rId10"/>
          <a:stretch>
            <a:fillRect/>
          </a:stretch>
        </p:blipFill>
        <p:spPr>
          <a:xfrm>
            <a:off x="10752512" y="7151453"/>
            <a:ext cx="4687831" cy="4850791"/>
          </a:xfrm>
          <a:prstGeom prst="rect">
            <a:avLst/>
          </a:prstGeom>
          <a:ln w="12700">
            <a:miter lim="400000"/>
          </a:ln>
        </p:spPr>
      </p:pic>
      <p:sp>
        <p:nvSpPr>
          <p:cNvPr id="129" name="TextBox 23"/>
          <p:cNvSpPr txBox="1"/>
          <p:nvPr/>
        </p:nvSpPr>
        <p:spPr>
          <a:xfrm>
            <a:off x="18004928" y="6626622"/>
            <a:ext cx="9376678" cy="60939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defRPr sz="3900">
                <a:latin typeface="Arial"/>
                <a:ea typeface="Arial"/>
                <a:cs typeface="Arial"/>
                <a:sym typeface="Arial"/>
              </a:defRPr>
            </a:lvl1pPr>
          </a:lstStyle>
          <a:p>
            <a:r>
              <a:rPr lang="en-US" dirty="0"/>
              <a:t>The current system has portals for every type of user: admin, parent, clinician, researcher, and participants. Each portal has their own tabs such as, recommendations for foods that parent’s children should eat which is determined by their clinician. The project currently has translation support on participant and parent portals. The parent portal is fully mobile and iPad friendly.</a:t>
            </a:r>
            <a:endParaRPr dirty="0"/>
          </a:p>
        </p:txBody>
      </p:sp>
      <p:sp>
        <p:nvSpPr>
          <p:cNvPr id="130" name="TextBox 48"/>
          <p:cNvSpPr txBox="1"/>
          <p:nvPr/>
        </p:nvSpPr>
        <p:spPr>
          <a:xfrm>
            <a:off x="33657235" y="6541605"/>
            <a:ext cx="8682607" cy="76636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571500" indent="-571500" defTabSz="914400">
              <a:buClr>
                <a:srgbClr val="000000"/>
              </a:buClr>
              <a:buSzPct val="100000"/>
              <a:buFont typeface="Arial"/>
              <a:buChar char="•"/>
              <a:defRPr sz="3600">
                <a:latin typeface="Arial"/>
                <a:ea typeface="Arial"/>
                <a:cs typeface="Arial"/>
                <a:sym typeface="Arial"/>
              </a:defRPr>
            </a:pPr>
            <a:r>
              <a:rPr lang="en-US" sz="3800" dirty="0"/>
              <a:t>Make parent portal mobile accessible</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Participant creation on admin portal</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Record time of when parents read recommendations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Parents can set weekly goals on tracking history</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Add in icons to the tabs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Fix any export issues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Add columns to exports such as last read recommend times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Hide questionnaire error message until after submit</a:t>
            </a:r>
          </a:p>
          <a:p>
            <a:pPr marL="571500" indent="-571500" defTabSz="914400">
              <a:buClr>
                <a:srgbClr val="000000"/>
              </a:buClr>
              <a:buSzPct val="100000"/>
              <a:buFont typeface="Arial"/>
              <a:buChar char="•"/>
              <a:defRPr sz="3600">
                <a:latin typeface="Arial"/>
                <a:ea typeface="Arial"/>
                <a:cs typeface="Arial"/>
                <a:sym typeface="Arial"/>
              </a:defRPr>
            </a:pPr>
            <a:endParaRPr dirty="0"/>
          </a:p>
        </p:txBody>
      </p:sp>
      <p:sp>
        <p:nvSpPr>
          <p:cNvPr id="133" name="TextBox 2049"/>
          <p:cNvSpPr txBox="1"/>
          <p:nvPr/>
        </p:nvSpPr>
        <p:spPr>
          <a:xfrm>
            <a:off x="1040123" y="22615372"/>
            <a:ext cx="7879775" cy="6476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571500" indent="-571500" defTabSz="914400">
              <a:buSzPct val="100000"/>
              <a:buFont typeface="Arial"/>
              <a:buChar char="•"/>
              <a:defRPr sz="3700">
                <a:latin typeface="Arial"/>
                <a:ea typeface="Arial"/>
                <a:cs typeface="Arial"/>
                <a:sym typeface="Arial"/>
              </a:defRPr>
            </a:pPr>
            <a:r>
              <a:t>Automated Azure Pipelines checks.</a:t>
            </a:r>
          </a:p>
          <a:p>
            <a:pPr marL="571500" indent="-571500" defTabSz="914400">
              <a:buSzPct val="100000"/>
              <a:buFont typeface="Arial"/>
              <a:buChar char="•"/>
              <a:defRPr sz="3700">
                <a:latin typeface="Arial"/>
                <a:ea typeface="Arial"/>
                <a:cs typeface="Arial"/>
                <a:sym typeface="Arial"/>
              </a:defRPr>
            </a:pPr>
            <a:r>
              <a:t>Backend service modifications were tested using Postman (Postman collections available for testing).</a:t>
            </a:r>
          </a:p>
          <a:p>
            <a:pPr marL="571500" indent="-571500" defTabSz="914400">
              <a:buSzPct val="100000"/>
              <a:buFont typeface="Arial"/>
              <a:buChar char="•"/>
              <a:defRPr sz="3700">
                <a:latin typeface="Arial"/>
                <a:ea typeface="Arial"/>
                <a:cs typeface="Arial"/>
                <a:sym typeface="Arial"/>
              </a:defRPr>
            </a:pPr>
            <a:r>
              <a:t>Google Chrome and Chrome Developer Tools used to test the Web App and UI.</a:t>
            </a:r>
          </a:p>
          <a:p>
            <a:pPr marL="571500" indent="-571500" defTabSz="914400">
              <a:buSzPct val="100000"/>
              <a:buFont typeface="Arial"/>
              <a:buChar char="•"/>
              <a:defRPr sz="3700">
                <a:latin typeface="Arial"/>
                <a:ea typeface="Arial"/>
                <a:cs typeface="Arial"/>
                <a:sym typeface="Arial"/>
              </a:defRPr>
            </a:pPr>
            <a:r>
              <a:t>Integration, Regression and Exploratory testing techniques were utilized.</a:t>
            </a:r>
          </a:p>
        </p:txBody>
      </p:sp>
      <p:sp>
        <p:nvSpPr>
          <p:cNvPr id="134" name="TextBox 3"/>
          <p:cNvSpPr txBox="1"/>
          <p:nvPr/>
        </p:nvSpPr>
        <p:spPr>
          <a:xfrm>
            <a:off x="7663862" y="337370"/>
            <a:ext cx="26903240" cy="1938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6600" b="1">
                <a:solidFill>
                  <a:srgbClr val="B6862C"/>
                </a:solidFill>
                <a:latin typeface="Arial"/>
                <a:ea typeface="Arial"/>
                <a:cs typeface="Arial"/>
                <a:sym typeface="Arial"/>
              </a:defRPr>
            </a:pPr>
            <a:r>
              <a:rPr dirty="0"/>
              <a:t>Knight Foundation School of Computing and Information Sciences</a:t>
            </a:r>
            <a:endParaRPr sz="7200" dirty="0"/>
          </a:p>
          <a:p>
            <a:pPr algn="ctr">
              <a:defRPr sz="5400" i="1">
                <a:solidFill>
                  <a:srgbClr val="B6862C"/>
                </a:solidFill>
                <a:latin typeface="Arial"/>
                <a:ea typeface="Arial"/>
                <a:cs typeface="Arial"/>
                <a:sym typeface="Arial"/>
              </a:defRPr>
            </a:pPr>
            <a:r>
              <a:rPr lang="en-US" dirty="0"/>
              <a:t>Fall</a:t>
            </a:r>
            <a:r>
              <a:rPr dirty="0"/>
              <a:t> 2021 Capstone 2 Project</a:t>
            </a:r>
          </a:p>
        </p:txBody>
      </p:sp>
      <p:sp>
        <p:nvSpPr>
          <p:cNvPr id="135" name="TextBox 23"/>
          <p:cNvSpPr txBox="1"/>
          <p:nvPr/>
        </p:nvSpPr>
        <p:spPr>
          <a:xfrm>
            <a:off x="33660279" y="14940787"/>
            <a:ext cx="8898006" cy="692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857250" indent="-857250">
              <a:buSzPct val="100000"/>
              <a:buFont typeface="Arial"/>
              <a:buChar char="•"/>
              <a:defRPr sz="3700"/>
            </a:pPr>
            <a:r>
              <a:rPr dirty="0">
                <a:latin typeface="Arial" panose="020B0604020202020204" pitchFamily="34" charset="0"/>
                <a:cs typeface="Arial" panose="020B0604020202020204" pitchFamily="34" charset="0"/>
              </a:rPr>
              <a:t>Web app implemented using Angular, Microservices are using Spring Java framework.</a:t>
            </a:r>
          </a:p>
          <a:p>
            <a:pPr marL="857250" indent="-857250">
              <a:buSzPct val="100000"/>
              <a:buFont typeface="Arial"/>
              <a:buChar char="•"/>
              <a:defRPr sz="3700"/>
            </a:pPr>
            <a:r>
              <a:rPr dirty="0">
                <a:latin typeface="Arial" panose="020B0604020202020204" pitchFamily="34" charset="0"/>
                <a:cs typeface="Arial" panose="020B0604020202020204" pitchFamily="34" charset="0"/>
              </a:rPr>
              <a:t>Web App deployed as Azure Storage Account with custom domain and Azure CDN in front</a:t>
            </a:r>
          </a:p>
          <a:p>
            <a:pPr marL="857250" indent="-857250">
              <a:buSzPct val="100000"/>
              <a:buFont typeface="Arial"/>
              <a:buChar char="•"/>
              <a:defRPr sz="3700"/>
            </a:pPr>
            <a:r>
              <a:rPr dirty="0">
                <a:latin typeface="Arial" panose="020B0604020202020204" pitchFamily="34" charset="0"/>
                <a:cs typeface="Arial" panose="020B0604020202020204" pitchFamily="34" charset="0"/>
              </a:rPr>
              <a:t>Microservices deployed on Azure Services.</a:t>
            </a:r>
          </a:p>
          <a:p>
            <a:pPr marL="857250" indent="-857250">
              <a:buSzPct val="100000"/>
              <a:buFont typeface="Arial"/>
              <a:buChar char="•"/>
              <a:defRPr sz="3700"/>
            </a:pPr>
            <a:r>
              <a:rPr dirty="0">
                <a:latin typeface="Arial" panose="020B0604020202020204" pitchFamily="34" charset="0"/>
                <a:cs typeface="Arial" panose="020B0604020202020204" pitchFamily="34" charset="0"/>
              </a:rPr>
              <a:t>Web app modifications Implemented using TypeScript and Angular.</a:t>
            </a:r>
          </a:p>
          <a:p>
            <a:pPr marL="857250" indent="-857250">
              <a:buSzPct val="100000"/>
              <a:buFont typeface="Arial"/>
              <a:buChar char="•"/>
              <a:defRPr sz="3700"/>
            </a:pPr>
            <a:r>
              <a:rPr dirty="0">
                <a:latin typeface="Arial" panose="020B0604020202020204" pitchFamily="34" charset="0"/>
                <a:cs typeface="Arial" panose="020B0604020202020204" pitchFamily="34" charset="0"/>
              </a:rPr>
              <a:t>Data creation and manipulation implemented using MongoDB.</a:t>
            </a:r>
          </a:p>
        </p:txBody>
      </p:sp>
      <p:sp>
        <p:nvSpPr>
          <p:cNvPr id="136" name="TextBox 21"/>
          <p:cNvSpPr txBox="1"/>
          <p:nvPr/>
        </p:nvSpPr>
        <p:spPr>
          <a:xfrm>
            <a:off x="33702401" y="22667556"/>
            <a:ext cx="9662292" cy="41857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571500" indent="-571500">
              <a:buSzPct val="100000"/>
              <a:buFont typeface="Arial"/>
              <a:buChar char="•"/>
              <a:defRPr sz="3800"/>
            </a:pPr>
            <a:r>
              <a:rPr lang="en-US" dirty="0">
                <a:latin typeface="Arial" panose="020B0604020202020204" pitchFamily="34" charset="0"/>
                <a:cs typeface="Arial" panose="020B0604020202020204" pitchFamily="34" charset="0"/>
              </a:rPr>
              <a:t>Turned translate button into 1 toggle button</a:t>
            </a:r>
          </a:p>
          <a:p>
            <a:pPr marL="571500" indent="-571500">
              <a:buSzPct val="100000"/>
              <a:buFont typeface="Arial"/>
              <a:buChar char="•"/>
              <a:defRPr sz="3800"/>
            </a:pPr>
            <a:r>
              <a:rPr lang="en-US" dirty="0">
                <a:latin typeface="Arial" panose="020B0604020202020204" pitchFamily="34" charset="0"/>
                <a:cs typeface="Arial" panose="020B0604020202020204" pitchFamily="34" charset="0"/>
              </a:rPr>
              <a:t>Made parent portal fully mobile friendly</a:t>
            </a:r>
            <a:endParaRPr dirty="0">
              <a:latin typeface="Arial" panose="020B0604020202020204" pitchFamily="34" charset="0"/>
              <a:cs typeface="Arial" panose="020B0604020202020204" pitchFamily="34" charset="0"/>
            </a:endParaRPr>
          </a:p>
          <a:p>
            <a:pPr marL="571500" indent="-571500">
              <a:buSzPct val="100000"/>
              <a:buFont typeface="Arial"/>
              <a:buChar char="•"/>
              <a:defRPr sz="3800"/>
            </a:pPr>
            <a:r>
              <a:rPr dirty="0">
                <a:latin typeface="Arial" panose="020B0604020202020204" pitchFamily="34" charset="0"/>
                <a:cs typeface="Arial" panose="020B0604020202020204" pitchFamily="34" charset="0"/>
              </a:rPr>
              <a:t>Added </a:t>
            </a:r>
            <a:r>
              <a:rPr lang="en-US" dirty="0">
                <a:latin typeface="Arial" panose="020B0604020202020204" pitchFamily="34" charset="0"/>
                <a:cs typeface="Arial" panose="020B0604020202020204" pitchFamily="34" charset="0"/>
              </a:rPr>
              <a:t>the ability to set goals in tracking history</a:t>
            </a:r>
            <a:endParaRPr dirty="0">
              <a:latin typeface="Arial" panose="020B0604020202020204" pitchFamily="34" charset="0"/>
              <a:cs typeface="Arial" panose="020B0604020202020204" pitchFamily="34" charset="0"/>
            </a:endParaRPr>
          </a:p>
          <a:p>
            <a:pPr marL="571500" indent="-571500">
              <a:buSzPct val="100000"/>
              <a:buFont typeface="Arial"/>
              <a:buChar char="•"/>
              <a:defRPr sz="3800"/>
            </a:pPr>
            <a:r>
              <a:rPr lang="en-US" dirty="0">
                <a:latin typeface="Arial" panose="020B0604020202020204" pitchFamily="34" charset="0"/>
                <a:cs typeface="Arial" panose="020B0604020202020204" pitchFamily="34" charset="0"/>
              </a:rPr>
              <a:t>Added icons to parent and participant portal tabs</a:t>
            </a:r>
            <a:endParaRPr dirty="0">
              <a:latin typeface="Arial" panose="020B0604020202020204" pitchFamily="34" charset="0"/>
              <a:cs typeface="Arial" panose="020B0604020202020204" pitchFamily="34" charset="0"/>
            </a:endParaRPr>
          </a:p>
        </p:txBody>
      </p:sp>
      <p:pic>
        <p:nvPicPr>
          <p:cNvPr id="38" name="Picture 37" descr="Diagram&#10;&#10;Description automatically generated">
            <a:extLst>
              <a:ext uri="{FF2B5EF4-FFF2-40B4-BE49-F238E27FC236}">
                <a16:creationId xmlns:a16="http://schemas.microsoft.com/office/drawing/2014/main" id="{8D42FCFD-31FF-4352-A460-518BC02E00C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3711" y="14390365"/>
            <a:ext cx="7081069" cy="7221940"/>
          </a:xfrm>
          <a:prstGeom prst="rect">
            <a:avLst/>
          </a:prstGeom>
        </p:spPr>
      </p:pic>
      <p:pic>
        <p:nvPicPr>
          <p:cNvPr id="3" name="Picture 2">
            <a:extLst>
              <a:ext uri="{FF2B5EF4-FFF2-40B4-BE49-F238E27FC236}">
                <a16:creationId xmlns:a16="http://schemas.microsoft.com/office/drawing/2014/main" id="{5771ADA2-1F9D-4FEB-B2C1-D2A81E686B95}"/>
              </a:ext>
            </a:extLst>
          </p:cNvPr>
          <p:cNvPicPr>
            <a:picLocks noChangeAspect="1"/>
          </p:cNvPicPr>
          <p:nvPr/>
        </p:nvPicPr>
        <p:blipFill>
          <a:blip r:embed="rId12"/>
          <a:stretch>
            <a:fillRect/>
          </a:stretch>
        </p:blipFill>
        <p:spPr>
          <a:xfrm>
            <a:off x="10947953" y="22227036"/>
            <a:ext cx="3291840" cy="6594000"/>
          </a:xfrm>
          <a:prstGeom prst="rect">
            <a:avLst/>
          </a:prstGeom>
        </p:spPr>
      </p:pic>
      <p:pic>
        <p:nvPicPr>
          <p:cNvPr id="5" name="Picture 4">
            <a:extLst>
              <a:ext uri="{FF2B5EF4-FFF2-40B4-BE49-F238E27FC236}">
                <a16:creationId xmlns:a16="http://schemas.microsoft.com/office/drawing/2014/main" id="{F9B610AA-AF0E-4264-9B11-ACD8FD52C3FB}"/>
              </a:ext>
            </a:extLst>
          </p:cNvPr>
          <p:cNvPicPr>
            <a:picLocks noChangeAspect="1"/>
          </p:cNvPicPr>
          <p:nvPr/>
        </p:nvPicPr>
        <p:blipFill>
          <a:blip r:embed="rId13"/>
          <a:stretch>
            <a:fillRect/>
          </a:stretch>
        </p:blipFill>
        <p:spPr>
          <a:xfrm>
            <a:off x="25201154" y="22227036"/>
            <a:ext cx="3291840" cy="6217699"/>
          </a:xfrm>
          <a:prstGeom prst="rect">
            <a:avLst/>
          </a:prstGeom>
        </p:spPr>
      </p:pic>
      <p:pic>
        <p:nvPicPr>
          <p:cNvPr id="8" name="Picture 7">
            <a:extLst>
              <a:ext uri="{FF2B5EF4-FFF2-40B4-BE49-F238E27FC236}">
                <a16:creationId xmlns:a16="http://schemas.microsoft.com/office/drawing/2014/main" id="{505F623D-C60E-4242-9062-72F33CAE6E88}"/>
              </a:ext>
            </a:extLst>
          </p:cNvPr>
          <p:cNvPicPr>
            <a:picLocks noChangeAspect="1"/>
          </p:cNvPicPr>
          <p:nvPr/>
        </p:nvPicPr>
        <p:blipFill>
          <a:blip r:embed="rId14"/>
          <a:stretch>
            <a:fillRect/>
          </a:stretch>
        </p:blipFill>
        <p:spPr>
          <a:xfrm>
            <a:off x="28829773" y="22227036"/>
            <a:ext cx="3291840" cy="6743992"/>
          </a:xfrm>
          <a:prstGeom prst="rect">
            <a:avLst/>
          </a:prstGeom>
        </p:spPr>
      </p:pic>
      <p:pic>
        <p:nvPicPr>
          <p:cNvPr id="12" name="Picture 11">
            <a:extLst>
              <a:ext uri="{FF2B5EF4-FFF2-40B4-BE49-F238E27FC236}">
                <a16:creationId xmlns:a16="http://schemas.microsoft.com/office/drawing/2014/main" id="{66AC968C-868B-4B96-B4A7-4D4EBEAB0B2E}"/>
              </a:ext>
            </a:extLst>
          </p:cNvPr>
          <p:cNvPicPr>
            <a:picLocks noChangeAspect="1"/>
          </p:cNvPicPr>
          <p:nvPr/>
        </p:nvPicPr>
        <p:blipFill>
          <a:blip r:embed="rId15"/>
          <a:stretch>
            <a:fillRect/>
          </a:stretch>
        </p:blipFill>
        <p:spPr>
          <a:xfrm>
            <a:off x="17920385" y="22227036"/>
            <a:ext cx="3291840" cy="6694562"/>
          </a:xfrm>
          <a:prstGeom prst="rect">
            <a:avLst/>
          </a:prstGeom>
        </p:spPr>
      </p:pic>
      <p:pic>
        <p:nvPicPr>
          <p:cNvPr id="15" name="Picture 14">
            <a:extLst>
              <a:ext uri="{FF2B5EF4-FFF2-40B4-BE49-F238E27FC236}">
                <a16:creationId xmlns:a16="http://schemas.microsoft.com/office/drawing/2014/main" id="{0CF58855-FC1B-4709-BB6A-B2B5AA0889B0}"/>
              </a:ext>
            </a:extLst>
          </p:cNvPr>
          <p:cNvPicPr>
            <a:picLocks noChangeAspect="1"/>
          </p:cNvPicPr>
          <p:nvPr/>
        </p:nvPicPr>
        <p:blipFill>
          <a:blip r:embed="rId16"/>
          <a:stretch>
            <a:fillRect/>
          </a:stretch>
        </p:blipFill>
        <p:spPr>
          <a:xfrm>
            <a:off x="14434169" y="22179551"/>
            <a:ext cx="3291840" cy="6614541"/>
          </a:xfrm>
          <a:prstGeom prst="rect">
            <a:avLst/>
          </a:prstGeom>
        </p:spPr>
      </p:pic>
      <p:pic>
        <p:nvPicPr>
          <p:cNvPr id="17" name="Picture 16">
            <a:extLst>
              <a:ext uri="{FF2B5EF4-FFF2-40B4-BE49-F238E27FC236}">
                <a16:creationId xmlns:a16="http://schemas.microsoft.com/office/drawing/2014/main" id="{D58F1162-4C2B-414D-9464-EB080324F7F2}"/>
              </a:ext>
            </a:extLst>
          </p:cNvPr>
          <p:cNvPicPr>
            <a:picLocks noChangeAspect="1"/>
          </p:cNvPicPr>
          <p:nvPr/>
        </p:nvPicPr>
        <p:blipFill>
          <a:blip r:embed="rId17"/>
          <a:stretch>
            <a:fillRect/>
          </a:stretch>
        </p:blipFill>
        <p:spPr>
          <a:xfrm>
            <a:off x="21572535" y="22227036"/>
            <a:ext cx="3291840" cy="6973763"/>
          </a:xfrm>
          <a:prstGeom prst="rect">
            <a:avLst/>
          </a:prstGeom>
        </p:spPr>
      </p:pic>
      <p:pic>
        <p:nvPicPr>
          <p:cNvPr id="21" name="Picture 20">
            <a:extLst>
              <a:ext uri="{FF2B5EF4-FFF2-40B4-BE49-F238E27FC236}">
                <a16:creationId xmlns:a16="http://schemas.microsoft.com/office/drawing/2014/main" id="{459CFBFE-1420-4067-BDE2-1FB0EBF4B2CD}"/>
              </a:ext>
            </a:extLst>
          </p:cNvPr>
          <p:cNvPicPr>
            <a:picLocks noChangeAspect="1"/>
          </p:cNvPicPr>
          <p:nvPr/>
        </p:nvPicPr>
        <p:blipFill>
          <a:blip r:embed="rId18"/>
          <a:stretch>
            <a:fillRect/>
          </a:stretch>
        </p:blipFill>
        <p:spPr>
          <a:xfrm>
            <a:off x="11225810" y="14439432"/>
            <a:ext cx="9986415" cy="6517315"/>
          </a:xfrm>
          <a:prstGeom prst="rect">
            <a:avLst/>
          </a:prstGeom>
        </p:spPr>
      </p:pic>
      <p:pic>
        <p:nvPicPr>
          <p:cNvPr id="23" name="Picture 22">
            <a:extLst>
              <a:ext uri="{FF2B5EF4-FFF2-40B4-BE49-F238E27FC236}">
                <a16:creationId xmlns:a16="http://schemas.microsoft.com/office/drawing/2014/main" id="{849B5C97-BDB2-401C-B199-4485BD29264B}"/>
              </a:ext>
            </a:extLst>
          </p:cNvPr>
          <p:cNvPicPr>
            <a:picLocks noChangeAspect="1"/>
          </p:cNvPicPr>
          <p:nvPr/>
        </p:nvPicPr>
        <p:blipFill>
          <a:blip r:embed="rId19"/>
          <a:stretch>
            <a:fillRect/>
          </a:stretch>
        </p:blipFill>
        <p:spPr>
          <a:xfrm>
            <a:off x="21572535" y="14473152"/>
            <a:ext cx="10134550" cy="6483595"/>
          </a:xfrm>
          <a:prstGeom prst="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TotalTime>
  <Words>422</Words>
  <Application>Microsoft Office PowerPoint</Application>
  <PresentationFormat>Custom</PresentationFormat>
  <Paragraphs>41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Kristian</cp:lastModifiedBy>
  <cp:revision>7</cp:revision>
  <dcterms:modified xsi:type="dcterms:W3CDTF">2021-11-27T21:22:54Z</dcterms:modified>
</cp:coreProperties>
</file>