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hzbMtTsZ54M3Pv2J+k10xX6J/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showMasterSp="0" type="tx">
  <p:cSld name="TITLE_AND_BODY">
    <p:bg>
      <p:bgPr>
        <a:solidFill>
          <a:srgbClr val="F2F2F2"/>
        </a:solidFill>
      </p:bgPr>
    </p:bg>
    <p:spTree>
      <p:nvGrpSpPr>
        <p:cNvPr id="16" name="Shape 16"/>
        <p:cNvGrpSpPr/>
        <p:nvPr/>
      </p:nvGrpSpPr>
      <p:grpSpPr>
        <a:xfrm>
          <a:off x="0" y="0"/>
          <a:ext cx="0" cy="0"/>
          <a:chOff x="0" y="0"/>
          <a:chExt cx="0" cy="0"/>
        </a:xfrm>
      </p:grpSpPr>
      <p:pic>
        <p:nvPicPr>
          <p:cNvPr descr="Content Placeholder 4" id="17" name="Google Shape;17;p3"/>
          <p:cNvPicPr preferRelativeResize="0"/>
          <p:nvPr/>
        </p:nvPicPr>
        <p:blipFill rotWithShape="1">
          <a:blip r:embed="rId2">
            <a:alphaModFix/>
          </a:blip>
          <a:srcRect b="0" l="0" r="0" t="0"/>
          <a:stretch/>
        </p:blipFill>
        <p:spPr>
          <a:xfrm>
            <a:off x="994220" y="30227619"/>
            <a:ext cx="2651532" cy="2276857"/>
          </a:xfrm>
          <a:prstGeom prst="rect">
            <a:avLst/>
          </a:prstGeom>
          <a:noFill/>
          <a:ln>
            <a:noFill/>
          </a:ln>
        </p:spPr>
      </p:pic>
      <p:sp>
        <p:nvSpPr>
          <p:cNvPr id="18" name="Google Shape;18;p3"/>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9" name="Google Shape;19;p3"/>
          <p:cNvSpPr/>
          <p:nvPr/>
        </p:nvSpPr>
        <p:spPr>
          <a:xfrm>
            <a:off x="0" y="29233913"/>
            <a:ext cx="43891199" cy="395022"/>
          </a:xfrm>
          <a:prstGeom prst="rect">
            <a:avLst/>
          </a:prstGeom>
          <a:solidFill>
            <a:srgbClr val="081E3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6400"/>
              <a:buFont typeface="Arial"/>
              <a:buNone/>
            </a:pPr>
            <a:r>
              <a:t/>
            </a:r>
            <a:endParaRPr b="0" i="0" sz="6400" u="none" cap="none" strike="noStrike">
              <a:solidFill>
                <a:srgbClr val="FFFFFF"/>
              </a:solidFill>
              <a:latin typeface="Arial"/>
              <a:ea typeface="Arial"/>
              <a:cs typeface="Arial"/>
              <a:sym typeface="Arial"/>
            </a:endParaRPr>
          </a:p>
        </p:txBody>
      </p:sp>
      <p:sp>
        <p:nvSpPr>
          <p:cNvPr id="20" name="Google Shape;20;p3"/>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1" name="Shape 21"/>
        <p:cNvGrpSpPr/>
        <p:nvPr/>
      </p:nvGrpSpPr>
      <p:grpSpPr>
        <a:xfrm>
          <a:off x="0" y="0"/>
          <a:ext cx="0" cy="0"/>
          <a:chOff x="0" y="0"/>
          <a:chExt cx="0" cy="0"/>
        </a:xfrm>
      </p:grpSpPr>
      <p:sp>
        <p:nvSpPr>
          <p:cNvPr id="22" name="Google Shape;22;p4"/>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3" name="Shape 23"/>
        <p:cNvGrpSpPr/>
        <p:nvPr/>
      </p:nvGrpSpPr>
      <p:grpSpPr>
        <a:xfrm>
          <a:off x="0" y="0"/>
          <a:ext cx="0" cy="0"/>
          <a:chOff x="0" y="0"/>
          <a:chExt cx="0" cy="0"/>
        </a:xfrm>
      </p:grpSpPr>
      <p:pic>
        <p:nvPicPr>
          <p:cNvPr descr="Picture 16" id="24" name="Google Shape;24;p5"/>
          <p:cNvPicPr preferRelativeResize="0"/>
          <p:nvPr/>
        </p:nvPicPr>
        <p:blipFill rotWithShape="1">
          <a:blip r:embed="rId2">
            <a:alphaModFix/>
          </a:blip>
          <a:srcRect b="14609" l="13750" r="0" t="0"/>
          <a:stretch/>
        </p:blipFill>
        <p:spPr>
          <a:xfrm>
            <a:off x="6035227" y="6"/>
            <a:ext cx="37855972" cy="32918395"/>
          </a:xfrm>
          <a:prstGeom prst="rect">
            <a:avLst/>
          </a:prstGeom>
          <a:noFill/>
          <a:ln>
            <a:noFill/>
          </a:ln>
        </p:spPr>
      </p:pic>
      <p:sp>
        <p:nvSpPr>
          <p:cNvPr id="25" name="Google Shape;25;p5"/>
          <p:cNvSpPr/>
          <p:nvPr/>
        </p:nvSpPr>
        <p:spPr>
          <a:xfrm flipH="1" rot="5400000">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26" name="Google Shape;26;p5"/>
          <p:cNvGrpSpPr/>
          <p:nvPr/>
        </p:nvGrpSpPr>
        <p:grpSpPr>
          <a:xfrm>
            <a:off x="41216985" y="1016366"/>
            <a:ext cx="1881298" cy="2545857"/>
            <a:chOff x="-2" y="2"/>
            <a:chExt cx="1881297" cy="2545856"/>
          </a:xfrm>
        </p:grpSpPr>
        <p:sp>
          <p:nvSpPr>
            <p:cNvPr id="27" name="Google Shape;27;p5"/>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8" name="Google Shape;28;p5"/>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Content Placeholder 4" id="29" name="Google Shape;29;p5"/>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0" name="Google Shape;30;p5"/>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1" name="Google Shape;31;p5"/>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2" name="Shape 32"/>
        <p:cNvGrpSpPr/>
        <p:nvPr/>
      </p:nvGrpSpPr>
      <p:grpSpPr>
        <a:xfrm>
          <a:off x="0" y="0"/>
          <a:ext cx="0" cy="0"/>
          <a:chOff x="0" y="0"/>
          <a:chExt cx="0" cy="0"/>
        </a:xfrm>
      </p:grpSpPr>
      <p:pic>
        <p:nvPicPr>
          <p:cNvPr descr="Picture 11" id="33" name="Google Shape;33;p6"/>
          <p:cNvPicPr preferRelativeResize="0"/>
          <p:nvPr/>
        </p:nvPicPr>
        <p:blipFill rotWithShape="1">
          <a:blip r:embed="rId2">
            <a:alphaModFix/>
          </a:blip>
          <a:srcRect b="14609" l="13750" r="0" t="0"/>
          <a:stretch/>
        </p:blipFill>
        <p:spPr>
          <a:xfrm>
            <a:off x="6035227" y="6"/>
            <a:ext cx="37855972" cy="32918395"/>
          </a:xfrm>
          <a:prstGeom prst="rect">
            <a:avLst/>
          </a:prstGeom>
          <a:noFill/>
          <a:ln>
            <a:noFill/>
          </a:ln>
        </p:spPr>
      </p:pic>
      <p:sp>
        <p:nvSpPr>
          <p:cNvPr id="34" name="Google Shape;34;p6"/>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35" name="Google Shape;35;p6"/>
          <p:cNvGrpSpPr/>
          <p:nvPr/>
        </p:nvGrpSpPr>
        <p:grpSpPr>
          <a:xfrm>
            <a:off x="41218359" y="992178"/>
            <a:ext cx="1881297" cy="2545856"/>
            <a:chOff x="-1" y="0"/>
            <a:chExt cx="1881296" cy="2545853"/>
          </a:xfrm>
        </p:grpSpPr>
        <p:sp>
          <p:nvSpPr>
            <p:cNvPr id="36" name="Google Shape;36;p6"/>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37" name="Google Shape;37;p6"/>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Content Placeholder 4" id="38" name="Google Shape;38;p6"/>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9" name="Google Shape;39;p6"/>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0" name="Google Shape;40;p6"/>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1" name="Shape 41"/>
        <p:cNvGrpSpPr/>
        <p:nvPr/>
      </p:nvGrpSpPr>
      <p:grpSpPr>
        <a:xfrm>
          <a:off x="0" y="0"/>
          <a:ext cx="0" cy="0"/>
          <a:chOff x="0" y="0"/>
          <a:chExt cx="0" cy="0"/>
        </a:xfrm>
      </p:grpSpPr>
      <p:pic>
        <p:nvPicPr>
          <p:cNvPr descr="Picture 7" id="42" name="Google Shape;42;p7"/>
          <p:cNvPicPr preferRelativeResize="0"/>
          <p:nvPr/>
        </p:nvPicPr>
        <p:blipFill rotWithShape="1">
          <a:blip r:embed="rId2">
            <a:alphaModFix/>
          </a:blip>
          <a:srcRect b="15700" l="0" r="88418" t="0"/>
          <a:stretch/>
        </p:blipFill>
        <p:spPr>
          <a:xfrm>
            <a:off x="-1" y="0"/>
            <a:ext cx="5618096" cy="32918402"/>
          </a:xfrm>
          <a:prstGeom prst="rect">
            <a:avLst/>
          </a:prstGeom>
          <a:noFill/>
          <a:ln>
            <a:noFill/>
          </a:ln>
        </p:spPr>
      </p:pic>
      <p:sp>
        <p:nvSpPr>
          <p:cNvPr id="43" name="Google Shape;43;p7"/>
          <p:cNvSpPr/>
          <p:nvPr/>
        </p:nvSpPr>
        <p:spPr>
          <a:xfrm flipH="1" rot="5400000">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44" name="Google Shape;44;p7"/>
          <p:cNvGrpSpPr/>
          <p:nvPr/>
        </p:nvGrpSpPr>
        <p:grpSpPr>
          <a:xfrm>
            <a:off x="41216985" y="1016366"/>
            <a:ext cx="1881298" cy="2545857"/>
            <a:chOff x="-2" y="2"/>
            <a:chExt cx="1881297" cy="2545856"/>
          </a:xfrm>
        </p:grpSpPr>
        <p:sp>
          <p:nvSpPr>
            <p:cNvPr id="45" name="Google Shape;45;p7"/>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46" name="Google Shape;46;p7"/>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pic>
        <p:nvPicPr>
          <p:cNvPr descr="Picture 1" id="47" name="Google Shape;47;p7"/>
          <p:cNvPicPr preferRelativeResize="0"/>
          <p:nvPr/>
        </p:nvPicPr>
        <p:blipFill rotWithShape="1">
          <a:blip r:embed="rId3">
            <a:alphaModFix/>
          </a:blip>
          <a:srcRect b="0" l="0" r="0" t="0"/>
          <a:stretch/>
        </p:blipFill>
        <p:spPr>
          <a:xfrm>
            <a:off x="955097" y="28947038"/>
            <a:ext cx="3641446" cy="3126895"/>
          </a:xfrm>
          <a:prstGeom prst="rect">
            <a:avLst/>
          </a:prstGeom>
          <a:noFill/>
          <a:ln>
            <a:noFill/>
          </a:ln>
        </p:spPr>
      </p:pic>
      <p:sp>
        <p:nvSpPr>
          <p:cNvPr id="48" name="Google Shape;48;p7"/>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9" name="Google Shape;49;p7"/>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blipFill>
          <a:blip r:embed="rId2">
            <a:alphaModFix/>
          </a:blip>
          <a:stretch>
            <a:fillRect/>
          </a:stretch>
        </a:blipFill>
      </p:bgPr>
    </p:bg>
    <p:spTree>
      <p:nvGrpSpPr>
        <p:cNvPr id="50" name="Shape 50"/>
        <p:cNvGrpSpPr/>
        <p:nvPr/>
      </p:nvGrpSpPr>
      <p:grpSpPr>
        <a:xfrm>
          <a:off x="0" y="0"/>
          <a:ext cx="0" cy="0"/>
          <a:chOff x="0" y="0"/>
          <a:chExt cx="0" cy="0"/>
        </a:xfrm>
      </p:grpSpPr>
      <p:pic>
        <p:nvPicPr>
          <p:cNvPr descr="Picture 6" id="51" name="Google Shape;51;p8"/>
          <p:cNvPicPr preferRelativeResize="0"/>
          <p:nvPr/>
        </p:nvPicPr>
        <p:blipFill rotWithShape="1">
          <a:blip r:embed="rId3">
            <a:alphaModFix/>
          </a:blip>
          <a:srcRect b="0" l="0" r="0" t="0"/>
          <a:stretch/>
        </p:blipFill>
        <p:spPr>
          <a:xfrm>
            <a:off x="1196797" y="1016275"/>
            <a:ext cx="3641446" cy="3126895"/>
          </a:xfrm>
          <a:prstGeom prst="rect">
            <a:avLst/>
          </a:prstGeom>
          <a:noFill/>
          <a:ln>
            <a:noFill/>
          </a:ln>
        </p:spPr>
      </p:pic>
      <p:sp>
        <p:nvSpPr>
          <p:cNvPr id="52" name="Google Shape;52;p8"/>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3" name="Google Shape;53;p8"/>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showMasterSp="0">
  <p:cSld name="1_Blank4">
    <p:bg>
      <p:bgPr>
        <a:solidFill>
          <a:srgbClr val="F2F2F2"/>
        </a:solidFill>
      </p:bgPr>
    </p:bg>
    <p:spTree>
      <p:nvGrpSpPr>
        <p:cNvPr id="54" name="Shape 54"/>
        <p:cNvGrpSpPr/>
        <p:nvPr/>
      </p:nvGrpSpPr>
      <p:grpSpPr>
        <a:xfrm>
          <a:off x="0" y="0"/>
          <a:ext cx="0" cy="0"/>
          <a:chOff x="0" y="0"/>
          <a:chExt cx="0" cy="0"/>
        </a:xfrm>
      </p:grpSpPr>
      <p:pic>
        <p:nvPicPr>
          <p:cNvPr descr="Content Placeholder 4" id="55" name="Google Shape;55;p9"/>
          <p:cNvPicPr preferRelativeResize="0"/>
          <p:nvPr/>
        </p:nvPicPr>
        <p:blipFill rotWithShape="1">
          <a:blip r:embed="rId2">
            <a:alphaModFix/>
          </a:blip>
          <a:srcRect b="0" l="0" r="0" t="0"/>
          <a:stretch/>
        </p:blipFill>
        <p:spPr>
          <a:xfrm>
            <a:off x="1097308" y="1089187"/>
            <a:ext cx="3641448" cy="3126895"/>
          </a:xfrm>
          <a:prstGeom prst="rect">
            <a:avLst/>
          </a:prstGeom>
          <a:noFill/>
          <a:ln>
            <a:noFill/>
          </a:ln>
        </p:spPr>
      </p:pic>
      <p:sp>
        <p:nvSpPr>
          <p:cNvPr id="56" name="Google Shape;56;p9"/>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p9"/>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showMasterSp="0">
  <p:cSld name="Blank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0"/>
          <p:cNvSpPr/>
          <p:nvPr/>
        </p:nvSpPr>
        <p:spPr>
          <a:xfrm>
            <a:off x="0" y="29233913"/>
            <a:ext cx="43891199" cy="395022"/>
          </a:xfrm>
          <a:prstGeom prst="rect">
            <a:avLst/>
          </a:prstGeom>
          <a:solidFill>
            <a:srgbClr val="00FFF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6400"/>
              <a:buFont typeface="Arial"/>
              <a:buNone/>
            </a:pPr>
            <a:r>
              <a:t/>
            </a:r>
            <a:endParaRPr b="0" i="0" sz="6400" u="none" cap="none" strike="noStrike">
              <a:solidFill>
                <a:srgbClr val="FFFFFF"/>
              </a:solidFill>
              <a:latin typeface="Arial"/>
              <a:ea typeface="Arial"/>
              <a:cs typeface="Arial"/>
              <a:sym typeface="Arial"/>
            </a:endParaRPr>
          </a:p>
        </p:txBody>
      </p:sp>
      <p:sp>
        <p:nvSpPr>
          <p:cNvPr id="60" name="Google Shape;60;p10"/>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Picture 9" id="61" name="Google Shape;61;p10"/>
          <p:cNvPicPr preferRelativeResize="0"/>
          <p:nvPr/>
        </p:nvPicPr>
        <p:blipFill rotWithShape="1">
          <a:blip r:embed="rId3">
            <a:alphaModFix/>
          </a:blip>
          <a:srcRect b="0" l="0" r="0" t="0"/>
          <a:stretch/>
        </p:blipFill>
        <p:spPr>
          <a:xfrm>
            <a:off x="994220" y="30229647"/>
            <a:ext cx="2646814" cy="2272807"/>
          </a:xfrm>
          <a:prstGeom prst="rect">
            <a:avLst/>
          </a:prstGeom>
          <a:noFill/>
          <a:ln>
            <a:noFill/>
          </a:ln>
        </p:spPr>
      </p:pic>
      <p:sp>
        <p:nvSpPr>
          <p:cNvPr id="62" name="Google Shape;62;p10"/>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8.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pic>
        <p:nvPicPr>
          <p:cNvPr descr="Picture 7" id="6" name="Google Shape;6;p2"/>
          <p:cNvPicPr preferRelativeResize="0"/>
          <p:nvPr/>
        </p:nvPicPr>
        <p:blipFill rotWithShape="1">
          <a:blip r:embed="rId1">
            <a:alphaModFix/>
          </a:blip>
          <a:srcRect b="15700" l="0" r="88418" t="0"/>
          <a:stretch/>
        </p:blipFill>
        <p:spPr>
          <a:xfrm>
            <a:off x="-1" y="0"/>
            <a:ext cx="5618096" cy="32918402"/>
          </a:xfrm>
          <a:prstGeom prst="rect">
            <a:avLst/>
          </a:prstGeom>
          <a:noFill/>
          <a:ln>
            <a:noFill/>
          </a:ln>
        </p:spPr>
      </p:pic>
      <p:sp>
        <p:nvSpPr>
          <p:cNvPr id="7" name="Google Shape;7;p2"/>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 name="Google Shape;8;p2"/>
          <p:cNvGrpSpPr/>
          <p:nvPr/>
        </p:nvGrpSpPr>
        <p:grpSpPr>
          <a:xfrm>
            <a:off x="41218359" y="992178"/>
            <a:ext cx="1881297" cy="2545856"/>
            <a:chOff x="-1" y="0"/>
            <a:chExt cx="1881296" cy="2545853"/>
          </a:xfrm>
        </p:grpSpPr>
        <p:sp>
          <p:nvSpPr>
            <p:cNvPr id="9" name="Google Shape;9;p2"/>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0" name="Google Shape;10;p2"/>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grpSp>
      <p:sp>
        <p:nvSpPr>
          <p:cNvPr id="11" name="Google Shape;11;p2"/>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Picture 1" id="12" name="Google Shape;12;p2"/>
          <p:cNvPicPr preferRelativeResize="0"/>
          <p:nvPr/>
        </p:nvPicPr>
        <p:blipFill rotWithShape="1">
          <a:blip r:embed="rId2">
            <a:alphaModFix/>
          </a:blip>
          <a:srcRect b="0" l="0" r="0" t="0"/>
          <a:stretch/>
        </p:blipFill>
        <p:spPr>
          <a:xfrm>
            <a:off x="955097" y="28947038"/>
            <a:ext cx="3641446" cy="3126895"/>
          </a:xfrm>
          <a:prstGeom prst="rect">
            <a:avLst/>
          </a:prstGeom>
          <a:noFill/>
          <a:ln>
            <a:noFill/>
          </a:ln>
        </p:spPr>
      </p:pic>
      <p:sp>
        <p:nvSpPr>
          <p:cNvPr id="13" name="Google Shape;13;p2"/>
          <p:cNvSpPr txBox="1"/>
          <p:nvPr>
            <p:ph type="title"/>
          </p:nvPr>
        </p:nvSpPr>
        <p:spPr>
          <a:xfrm>
            <a:off x="2194560" y="441959"/>
            <a:ext cx="39502078" cy="7239001"/>
          </a:xfrm>
          <a:prstGeom prst="rect">
            <a:avLst/>
          </a:prstGeom>
          <a:noFill/>
          <a:ln>
            <a:noFill/>
          </a:ln>
        </p:spPr>
        <p:txBody>
          <a:bodyPr anchorCtr="0" anchor="ctr" bIns="45700" lIns="45700" spcFirstLastPara="1" rIns="45700" wrap="square" tIns="45700">
            <a:noAutofit/>
          </a:bodyPr>
          <a:lstStyle>
            <a:lvl1pPr lvl="0"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1pPr>
            <a:lvl2pPr lvl="1"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2pPr>
            <a:lvl3pPr lvl="2"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3pPr>
            <a:lvl4pPr lvl="3"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4pPr>
            <a:lvl5pPr lvl="4"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5pPr>
            <a:lvl6pPr lvl="5"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6pPr>
            <a:lvl7pPr lvl="6"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7pPr>
            <a:lvl8pPr lvl="7"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8pPr>
            <a:lvl9pPr lvl="8" marR="0" rtl="0" algn="l">
              <a:lnSpc>
                <a:spcPct val="90000"/>
              </a:lnSpc>
              <a:spcBef>
                <a:spcPts val="0"/>
              </a:spcBef>
              <a:spcAft>
                <a:spcPts val="0"/>
              </a:spcAft>
              <a:buClr>
                <a:srgbClr val="000000"/>
              </a:buClr>
              <a:buSzPts val="21100"/>
              <a:buFont typeface="Arial"/>
              <a:buNone/>
              <a:defRPr b="0" i="0" sz="21100" u="none" cap="none" strike="noStrike">
                <a:solidFill>
                  <a:srgbClr val="000000"/>
                </a:solidFill>
                <a:latin typeface="Arial"/>
                <a:ea typeface="Arial"/>
                <a:cs typeface="Arial"/>
                <a:sym typeface="Arial"/>
              </a:defRPr>
            </a:lvl9pPr>
          </a:lstStyle>
          <a:p/>
        </p:txBody>
      </p:sp>
      <p:sp>
        <p:nvSpPr>
          <p:cNvPr id="14" name="Google Shape;14;p2"/>
          <p:cNvSpPr txBox="1"/>
          <p:nvPr>
            <p:ph idx="1" type="body"/>
          </p:nvPr>
        </p:nvSpPr>
        <p:spPr>
          <a:xfrm>
            <a:off x="2194560" y="7680959"/>
            <a:ext cx="39502078" cy="25237441"/>
          </a:xfrm>
          <a:prstGeom prst="rect">
            <a:avLst/>
          </a:prstGeom>
          <a:noFill/>
          <a:ln>
            <a:noFill/>
          </a:ln>
        </p:spPr>
        <p:txBody>
          <a:bodyPr anchorCtr="0" anchor="t" bIns="45700" lIns="45700" spcFirstLastPara="1" rIns="45700" wrap="square" tIns="45700">
            <a:noAutofit/>
          </a:bodyPr>
          <a:lstStyle>
            <a:lvl1pPr indent="-1079500" lvl="0" marL="457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1pPr>
            <a:lvl2pPr indent="-1079500" lvl="1" marL="914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2pPr>
            <a:lvl3pPr indent="-1079500" lvl="2" marL="1371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3pPr>
            <a:lvl4pPr indent="-1079500" lvl="3" marL="1828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4pPr>
            <a:lvl5pPr indent="-1079500" lvl="4" marL="22860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5pPr>
            <a:lvl6pPr indent="-1079500" lvl="5" marL="2743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6pPr>
            <a:lvl7pPr indent="-1079500" lvl="6" marL="3200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7pPr>
            <a:lvl8pPr indent="-1079500" lvl="7" marL="3657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8pPr>
            <a:lvl9pPr indent="-1079500" lvl="8" marL="4114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Arial"/>
                <a:ea typeface="Arial"/>
                <a:cs typeface="Arial"/>
                <a:sym typeface="Arial"/>
              </a:defRPr>
            </a:lvl9pPr>
          </a:lstStyle>
          <a:p/>
        </p:txBody>
      </p:sp>
      <p:sp>
        <p:nvSpPr>
          <p:cNvPr id="15" name="Google Shape;15;p2"/>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888888"/>
              </a:buClr>
              <a:buSzPts val="5700"/>
              <a:buFont typeface="Arial"/>
              <a:buNone/>
              <a:defRPr b="0" i="0" sz="57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5.png"/><Relationship Id="rId11" Type="http://schemas.openxmlformats.org/officeDocument/2006/relationships/image" Target="../media/image19.png"/><Relationship Id="rId10" Type="http://schemas.openxmlformats.org/officeDocument/2006/relationships/image" Target="../media/image21.png"/><Relationship Id="rId13" Type="http://schemas.openxmlformats.org/officeDocument/2006/relationships/image" Target="../media/image15.png"/><Relationship Id="rId12" Type="http://schemas.openxmlformats.org/officeDocument/2006/relationships/image" Target="../media/image24.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22.png"/><Relationship Id="rId15" Type="http://schemas.openxmlformats.org/officeDocument/2006/relationships/image" Target="../media/image18.png"/><Relationship Id="rId14" Type="http://schemas.openxmlformats.org/officeDocument/2006/relationships/image" Target="../media/image23.png"/><Relationship Id="rId17" Type="http://schemas.openxmlformats.org/officeDocument/2006/relationships/image" Target="../media/image17.png"/><Relationship Id="rId16" Type="http://schemas.openxmlformats.org/officeDocument/2006/relationships/image" Target="../media/image16.png"/><Relationship Id="rId5" Type="http://schemas.openxmlformats.org/officeDocument/2006/relationships/image" Target="../media/image3.png"/><Relationship Id="rId19" Type="http://schemas.openxmlformats.org/officeDocument/2006/relationships/image" Target="../media/image20.png"/><Relationship Id="rId6" Type="http://schemas.openxmlformats.org/officeDocument/2006/relationships/image" Target="../media/image8.png"/><Relationship Id="rId18" Type="http://schemas.openxmlformats.org/officeDocument/2006/relationships/image" Target="../media/image26.png"/><Relationship Id="rId7" Type="http://schemas.openxmlformats.org/officeDocument/2006/relationships/image" Target="../media/image11.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anchorCtr="0" anchor="t" bIns="36975" lIns="36975" spcFirstLastPara="1" rIns="36975" wrap="square" tIns="36975">
            <a:spAutoFit/>
          </a:bodyPr>
          <a:lstStyle/>
          <a:p>
            <a:pPr indent="-493712" lvl="0" marL="493712" marR="0" rtl="0" algn="ctr">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Dr. Cristina Palacios. </a:t>
            </a:r>
            <a:r>
              <a:rPr b="0" i="0" lang="en-US" sz="2200" u="none" cap="none" strike="noStrike">
                <a:solidFill>
                  <a:srgbClr val="000000"/>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my teammates, Dr. Palacios, Jennifer Bolton, Wenjia Wang,</a:t>
            </a:r>
            <a:r>
              <a:rPr b="0" i="0" lang="en-US" sz="2200" u="none" cap="none" strike="noStrike">
                <a:solidFill>
                  <a:srgbClr val="000000"/>
                </a:solidFill>
                <a:latin typeface="Arial"/>
                <a:ea typeface="Arial"/>
                <a:cs typeface="Arial"/>
                <a:sym typeface="Arial"/>
              </a:rPr>
              <a:t> </a:t>
            </a:r>
            <a:r>
              <a:rPr b="0" i="0" lang="en-US" sz="2200" u="none" cap="none" strike="noStrike">
                <a:solidFill>
                  <a:srgbClr val="FF0000"/>
                </a:solidFill>
                <a:latin typeface="Arial"/>
                <a:ea typeface="Arial"/>
                <a:cs typeface="Arial"/>
                <a:sym typeface="Arial"/>
              </a:rPr>
              <a:t>Professor Masoud, and Sumesh Kumar</a:t>
            </a:r>
            <a:r>
              <a:rPr b="0" i="0" lang="en-US" sz="2200" u="none" cap="none" strike="noStrike">
                <a:solidFill>
                  <a:srgbClr val="000000"/>
                </a:solidFill>
                <a:latin typeface="Arial"/>
                <a:ea typeface="Arial"/>
                <a:cs typeface="Arial"/>
                <a:sym typeface="Arial"/>
              </a:rPr>
              <a:t> for assistance, cooperation and mentorship that I/we received throughout this process</a:t>
            </a:r>
            <a:endParaRPr b="0" i="0" sz="1400" u="none" cap="none" strike="noStrike">
              <a:solidFill>
                <a:srgbClr val="000000"/>
              </a:solidFill>
              <a:latin typeface="Arial"/>
              <a:ea typeface="Arial"/>
              <a:cs typeface="Arial"/>
              <a:sym typeface="Arial"/>
            </a:endParaRPr>
          </a:p>
        </p:txBody>
      </p:sp>
      <p:sp>
        <p:nvSpPr>
          <p:cNvPr id="68" name="Google Shape;68;p1"/>
          <p:cNvSpPr txBox="1"/>
          <p:nvPr/>
        </p:nvSpPr>
        <p:spPr>
          <a:xfrm>
            <a:off x="7769049" y="30770275"/>
            <a:ext cx="4504246"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3000"/>
              <a:buFont typeface="Arial"/>
              <a:buNone/>
            </a:pPr>
            <a:r>
              <a:rPr b="1" i="0" lang="en-US" sz="30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69" name="Google Shape;69;p1"/>
          <p:cNvSpPr txBox="1"/>
          <p:nvPr/>
        </p:nvSpPr>
        <p:spPr>
          <a:xfrm>
            <a:off x="4380396" y="2243995"/>
            <a:ext cx="35130301" cy="32301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Baby Feed</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Student: Yasmani Valdes</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Mentor:</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Cristina Palacios, Product Owner</a:t>
            </a:r>
            <a:endParaRPr b="0" i="0" sz="1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Instructor/Faculty:</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Masoud Sadjadi </a:t>
            </a:r>
            <a:r>
              <a:rPr b="0" i="0" lang="en-US" sz="3500" u="none" cap="none" strike="noStrike">
                <a:solidFill>
                  <a:srgbClr val="404040"/>
                </a:solidFill>
                <a:latin typeface="Arial"/>
                <a:ea typeface="Arial"/>
                <a:cs typeface="Arial"/>
                <a:sym typeface="Arial"/>
              </a:rPr>
              <a:t>,</a:t>
            </a:r>
            <a:r>
              <a:rPr b="0" i="1" lang="en-US" sz="3500" u="none" cap="none" strike="noStrike">
                <a:solidFill>
                  <a:srgbClr val="404040"/>
                </a:solidFill>
                <a:latin typeface="Arial"/>
                <a:ea typeface="Arial"/>
                <a:cs typeface="Arial"/>
                <a:sym typeface="Arial"/>
              </a:rPr>
              <a:t> </a:t>
            </a:r>
            <a:r>
              <a:rPr b="0" i="0" lang="en-US" sz="3500" u="none" cap="none" strike="noStrike">
                <a:solidFill>
                  <a:srgbClr val="404040"/>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70" name="Google Shape;70;p1"/>
          <p:cNvSpPr txBox="1"/>
          <p:nvPr/>
        </p:nvSpPr>
        <p:spPr>
          <a:xfrm>
            <a:off x="2137656"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71" name="Google Shape;71;p1"/>
          <p:cNvSpPr txBox="1"/>
          <p:nvPr/>
        </p:nvSpPr>
        <p:spPr>
          <a:xfrm>
            <a:off x="19925195" y="5990265"/>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72" name="Google Shape;72;p1"/>
          <p:cNvSpPr txBox="1"/>
          <p:nvPr/>
        </p:nvSpPr>
        <p:spPr>
          <a:xfrm>
            <a:off x="35735928" y="5002600"/>
            <a:ext cx="4040809"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73" name="Google Shape;73;p1"/>
          <p:cNvSpPr txBox="1"/>
          <p:nvPr/>
        </p:nvSpPr>
        <p:spPr>
          <a:xfrm>
            <a:off x="2439231" y="13026817"/>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74" name="Google Shape;74;p1"/>
          <p:cNvSpPr txBox="1"/>
          <p:nvPr/>
        </p:nvSpPr>
        <p:spPr>
          <a:xfrm>
            <a:off x="19925148" y="11109680"/>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75" name="Google Shape;75;p1"/>
          <p:cNvSpPr txBox="1"/>
          <p:nvPr/>
        </p:nvSpPr>
        <p:spPr>
          <a:xfrm>
            <a:off x="35978188" y="14565073"/>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76" name="Google Shape;76;p1"/>
          <p:cNvSpPr txBox="1"/>
          <p:nvPr/>
        </p:nvSpPr>
        <p:spPr>
          <a:xfrm>
            <a:off x="2907281" y="21279423"/>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77" name="Google Shape;77;p1"/>
          <p:cNvSpPr txBox="1"/>
          <p:nvPr/>
        </p:nvSpPr>
        <p:spPr>
          <a:xfrm>
            <a:off x="19925195" y="18149486"/>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78" name="Google Shape;78;p1"/>
          <p:cNvSpPr txBox="1"/>
          <p:nvPr/>
        </p:nvSpPr>
        <p:spPr>
          <a:xfrm>
            <a:off x="36268928" y="23152103"/>
            <a:ext cx="4040700" cy="5364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000" u="none" cap="none" strike="noStrike">
                <a:solidFill>
                  <a:srgbClr val="404040"/>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pic>
        <p:nvPicPr>
          <p:cNvPr descr="Graphic 6" id="79" name="Google Shape;79;p1"/>
          <p:cNvPicPr preferRelativeResize="0"/>
          <p:nvPr/>
        </p:nvPicPr>
        <p:blipFill rotWithShape="1">
          <a:blip r:embed="rId3">
            <a:alphaModFix/>
          </a:blip>
          <a:srcRect b="0" l="0" r="0" t="0"/>
          <a:stretch/>
        </p:blipFill>
        <p:spPr>
          <a:xfrm>
            <a:off x="34855969" y="876036"/>
            <a:ext cx="2900364" cy="744274"/>
          </a:xfrm>
          <a:prstGeom prst="rect">
            <a:avLst/>
          </a:prstGeom>
          <a:noFill/>
          <a:ln>
            <a:noFill/>
          </a:ln>
        </p:spPr>
      </p:pic>
      <p:pic>
        <p:nvPicPr>
          <p:cNvPr descr="Graphic 8" id="80" name="Google Shape;80;p1"/>
          <p:cNvPicPr preferRelativeResize="0"/>
          <p:nvPr/>
        </p:nvPicPr>
        <p:blipFill rotWithShape="1">
          <a:blip r:embed="rId4">
            <a:alphaModFix/>
          </a:blip>
          <a:srcRect b="0" l="0" r="0" t="0"/>
          <a:stretch/>
        </p:blipFill>
        <p:spPr>
          <a:xfrm>
            <a:off x="38367578" y="954671"/>
            <a:ext cx="2373171" cy="587004"/>
          </a:xfrm>
          <a:prstGeom prst="rect">
            <a:avLst/>
          </a:prstGeom>
          <a:noFill/>
          <a:ln>
            <a:noFill/>
          </a:ln>
        </p:spPr>
      </p:pic>
      <p:pic>
        <p:nvPicPr>
          <p:cNvPr descr="Picture 12" id="81" name="Google Shape;81;p1"/>
          <p:cNvPicPr preferRelativeResize="0"/>
          <p:nvPr/>
        </p:nvPicPr>
        <p:blipFill rotWithShape="1">
          <a:blip r:embed="rId5">
            <a:alphaModFix/>
          </a:blip>
          <a:srcRect b="0" l="0" r="0" t="0"/>
          <a:stretch/>
        </p:blipFill>
        <p:spPr>
          <a:xfrm>
            <a:off x="41830647" y="695128"/>
            <a:ext cx="1106090" cy="1106090"/>
          </a:xfrm>
          <a:prstGeom prst="rect">
            <a:avLst/>
          </a:prstGeom>
          <a:noFill/>
          <a:ln>
            <a:noFill/>
          </a:ln>
        </p:spPr>
      </p:pic>
      <p:pic>
        <p:nvPicPr>
          <p:cNvPr descr="Picture 2" id="82" name="Google Shape;82;p1"/>
          <p:cNvPicPr preferRelativeResize="0"/>
          <p:nvPr/>
        </p:nvPicPr>
        <p:blipFill rotWithShape="1">
          <a:blip r:embed="rId6">
            <a:alphaModFix/>
          </a:blip>
          <a:srcRect b="0" l="0" r="0" t="0"/>
          <a:stretch/>
        </p:blipFill>
        <p:spPr>
          <a:xfrm>
            <a:off x="34855969" y="2036505"/>
            <a:ext cx="2900364" cy="838689"/>
          </a:xfrm>
          <a:prstGeom prst="rect">
            <a:avLst/>
          </a:prstGeom>
          <a:noFill/>
          <a:ln>
            <a:noFill/>
          </a:ln>
        </p:spPr>
      </p:pic>
      <p:pic>
        <p:nvPicPr>
          <p:cNvPr descr="Picture 4" id="83" name="Google Shape;83;p1"/>
          <p:cNvPicPr preferRelativeResize="0"/>
          <p:nvPr/>
        </p:nvPicPr>
        <p:blipFill rotWithShape="1">
          <a:blip r:embed="rId7">
            <a:alphaModFix/>
          </a:blip>
          <a:srcRect b="0" l="0" r="0" t="0"/>
          <a:stretch/>
        </p:blipFill>
        <p:spPr>
          <a:xfrm>
            <a:off x="38367578" y="1968999"/>
            <a:ext cx="3128965" cy="844793"/>
          </a:xfrm>
          <a:prstGeom prst="rect">
            <a:avLst/>
          </a:prstGeom>
          <a:noFill/>
          <a:ln>
            <a:noFill/>
          </a:ln>
        </p:spPr>
      </p:pic>
      <p:pic>
        <p:nvPicPr>
          <p:cNvPr descr="Picture 10" id="84" name="Google Shape;84;p1"/>
          <p:cNvPicPr preferRelativeResize="0"/>
          <p:nvPr/>
        </p:nvPicPr>
        <p:blipFill rotWithShape="1">
          <a:blip r:embed="rId8">
            <a:alphaModFix/>
          </a:blip>
          <a:srcRect b="0" l="0" r="0" t="0"/>
          <a:stretch/>
        </p:blipFill>
        <p:spPr>
          <a:xfrm>
            <a:off x="34920869" y="3291298"/>
            <a:ext cx="2373171" cy="1451759"/>
          </a:xfrm>
          <a:prstGeom prst="rect">
            <a:avLst/>
          </a:prstGeom>
          <a:noFill/>
          <a:ln>
            <a:noFill/>
          </a:ln>
        </p:spPr>
      </p:pic>
      <p:pic>
        <p:nvPicPr>
          <p:cNvPr descr="Picture 14" id="85" name="Google Shape;85;p1"/>
          <p:cNvPicPr preferRelativeResize="0"/>
          <p:nvPr/>
        </p:nvPicPr>
        <p:blipFill rotWithShape="1">
          <a:blip r:embed="rId9">
            <a:alphaModFix/>
          </a:blip>
          <a:srcRect b="0" l="0" r="0" t="0"/>
          <a:stretch/>
        </p:blipFill>
        <p:spPr>
          <a:xfrm>
            <a:off x="38368019" y="3716575"/>
            <a:ext cx="2373171" cy="601204"/>
          </a:xfrm>
          <a:prstGeom prst="rect">
            <a:avLst/>
          </a:prstGeom>
          <a:noFill/>
          <a:ln>
            <a:noFill/>
          </a:ln>
        </p:spPr>
      </p:pic>
      <p:pic>
        <p:nvPicPr>
          <p:cNvPr descr="Image" id="86" name="Google Shape;86;p1"/>
          <p:cNvPicPr preferRelativeResize="0"/>
          <p:nvPr/>
        </p:nvPicPr>
        <p:blipFill rotWithShape="1">
          <a:blip r:embed="rId10">
            <a:alphaModFix/>
          </a:blip>
          <a:srcRect b="0" l="0" r="0" t="0"/>
          <a:stretch/>
        </p:blipFill>
        <p:spPr>
          <a:xfrm>
            <a:off x="987723" y="761074"/>
            <a:ext cx="6947057" cy="3979169"/>
          </a:xfrm>
          <a:prstGeom prst="rect">
            <a:avLst/>
          </a:prstGeom>
          <a:noFill/>
          <a:ln>
            <a:noFill/>
          </a:ln>
        </p:spPr>
      </p:pic>
      <p:sp>
        <p:nvSpPr>
          <p:cNvPr id="87" name="Google Shape;87;p1"/>
          <p:cNvSpPr txBox="1"/>
          <p:nvPr/>
        </p:nvSpPr>
        <p:spPr>
          <a:xfrm>
            <a:off x="539555" y="6626622"/>
            <a:ext cx="9258900" cy="6095400"/>
          </a:xfrm>
          <a:prstGeom prst="rect">
            <a:avLst/>
          </a:prstGeom>
          <a:noFill/>
          <a:ln>
            <a:noFill/>
          </a:ln>
        </p:spPr>
        <p:txBody>
          <a:bodyPr anchorCtr="0" anchor="t" bIns="45700" lIns="45700" spcFirstLastPara="1" rIns="45700" wrap="square" tIns="45700">
            <a:spAutoFit/>
          </a:bodyPr>
          <a:lstStyle/>
          <a:p>
            <a:pPr indent="0" lvl="0" marL="0" marR="0" rtl="0" algn="just">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Baby Feed is an application that allows the recording and evaluating of infants’ nutrient intake in order to ensure it is within the range deemed healthy.</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900"/>
              <a:buFont typeface="Arial"/>
              <a:buNone/>
            </a:pPr>
            <a:br>
              <a:rPr b="0" i="0" lang="en-US" sz="3900" u="none" cap="none" strike="noStrike">
                <a:solidFill>
                  <a:srgbClr val="000000"/>
                </a:solidFill>
                <a:latin typeface="Arial"/>
                <a:ea typeface="Arial"/>
                <a:cs typeface="Arial"/>
                <a:sym typeface="Arial"/>
              </a:rPr>
            </a:br>
            <a:r>
              <a:rPr b="0" i="0" lang="en-US" sz="3900" u="none" cap="none" strike="noStrike">
                <a:solidFill>
                  <a:srgbClr val="000000"/>
                </a:solidFill>
                <a:latin typeface="Arial"/>
                <a:ea typeface="Arial"/>
                <a:cs typeface="Arial"/>
                <a:sym typeface="Arial"/>
              </a:rPr>
              <a:t>In this development cycle, </a:t>
            </a:r>
            <a:r>
              <a:rPr b="0" i="0" lang="en-US" sz="3900" u="none" cap="none" strike="noStrike">
                <a:solidFill>
                  <a:schemeClr val="dk1"/>
                </a:solidFill>
                <a:latin typeface="Arial"/>
                <a:ea typeface="Arial"/>
                <a:cs typeface="Arial"/>
                <a:sym typeface="Arial"/>
              </a:rPr>
              <a:t>the primary objective with this</a:t>
            </a:r>
            <a:r>
              <a:rPr b="0" i="0" lang="en-US" sz="3900" u="none" cap="none" strike="noStrike">
                <a:solidFill>
                  <a:srgbClr val="000000"/>
                </a:solidFill>
                <a:latin typeface="Arial"/>
                <a:ea typeface="Arial"/>
                <a:cs typeface="Arial"/>
                <a:sym typeface="Arial"/>
              </a:rPr>
              <a:t> was to add Spanish Translation to the website. Once this was completed, general debugging and maintenance to the system took place. </a:t>
            </a:r>
            <a:endParaRPr b="0" i="0" sz="1400" u="none" cap="none" strike="noStrike">
              <a:solidFill>
                <a:srgbClr val="000000"/>
              </a:solidFill>
              <a:latin typeface="Arial"/>
              <a:ea typeface="Arial"/>
              <a:cs typeface="Arial"/>
              <a:sym typeface="Arial"/>
            </a:endParaRPr>
          </a:p>
        </p:txBody>
      </p:sp>
      <p:pic>
        <p:nvPicPr>
          <p:cNvPr descr="Picture 22" id="88" name="Google Shape;88;p1"/>
          <p:cNvPicPr preferRelativeResize="0"/>
          <p:nvPr/>
        </p:nvPicPr>
        <p:blipFill rotWithShape="1">
          <a:blip r:embed="rId11">
            <a:alphaModFix/>
          </a:blip>
          <a:srcRect b="0" l="0" r="0" t="0"/>
          <a:stretch/>
        </p:blipFill>
        <p:spPr>
          <a:xfrm>
            <a:off x="14792980" y="2244005"/>
            <a:ext cx="2373177" cy="2455665"/>
          </a:xfrm>
          <a:prstGeom prst="rect">
            <a:avLst/>
          </a:prstGeom>
          <a:noFill/>
          <a:ln>
            <a:noFill/>
          </a:ln>
        </p:spPr>
      </p:pic>
      <p:sp>
        <p:nvSpPr>
          <p:cNvPr id="89" name="Google Shape;89;p1"/>
          <p:cNvSpPr txBox="1"/>
          <p:nvPr/>
        </p:nvSpPr>
        <p:spPr>
          <a:xfrm>
            <a:off x="14436825" y="6541600"/>
            <a:ext cx="14766000" cy="3694200"/>
          </a:xfrm>
          <a:prstGeom prst="rect">
            <a:avLst/>
          </a:prstGeom>
          <a:noFill/>
          <a:ln>
            <a:noFill/>
          </a:ln>
        </p:spPr>
        <p:txBody>
          <a:bodyPr anchorCtr="0" anchor="t" bIns="45700" lIns="45700" spcFirstLastPara="1" rIns="45700" wrap="square" tIns="45700">
            <a:spAutoFit/>
          </a:bodyPr>
          <a:lstStyle/>
          <a:p>
            <a:pPr indent="0" lvl="0" marL="0" marR="0" rtl="0" algn="just">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The BabyFeed application , now available in both English and Spanish, allows  admins, clinicians, and parents, as well as researchers and participants to be able to connect by performing specific tasks dependant on the user type. These tasks include but are not limited to, taking questionnaire, creating researchers, checking results, creating new clinics, etc.</a:t>
            </a:r>
            <a:endParaRPr b="0" i="0" sz="1400" u="none" cap="none" strike="noStrike">
              <a:solidFill>
                <a:srgbClr val="000000"/>
              </a:solidFill>
              <a:latin typeface="Arial"/>
              <a:ea typeface="Arial"/>
              <a:cs typeface="Arial"/>
              <a:sym typeface="Arial"/>
            </a:endParaRPr>
          </a:p>
        </p:txBody>
      </p:sp>
      <p:sp>
        <p:nvSpPr>
          <p:cNvPr id="90" name="Google Shape;90;p1"/>
          <p:cNvSpPr txBox="1"/>
          <p:nvPr/>
        </p:nvSpPr>
        <p:spPr>
          <a:xfrm>
            <a:off x="987723" y="21914422"/>
            <a:ext cx="7879800" cy="7326600"/>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Automated Azure Pipelines checks.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900"/>
              <a:buFont typeface="Arial"/>
              <a:buNone/>
            </a:pPr>
            <a:r>
              <a:rPr b="0" i="0" lang="en-US" sz="3900" u="none" cap="none" strike="noStrike">
                <a:solidFill>
                  <a:srgbClr val="000000"/>
                </a:solidFill>
                <a:latin typeface="Arial"/>
                <a:ea typeface="Arial"/>
                <a:cs typeface="Arial"/>
                <a:sym typeface="Arial"/>
              </a:rPr>
              <a:t>Backend service modifications were tested using Postman (Postman </a:t>
            </a:r>
            <a:r>
              <a:rPr b="0" i="0" lang="en-US" sz="4100" u="none" cap="none" strike="noStrike">
                <a:solidFill>
                  <a:srgbClr val="000000"/>
                </a:solidFill>
                <a:latin typeface="Arial"/>
                <a:ea typeface="Arial"/>
                <a:cs typeface="Arial"/>
                <a:sym typeface="Arial"/>
              </a:rPr>
              <a:t>collections</a:t>
            </a:r>
            <a:r>
              <a:rPr b="0" i="0" lang="en-US" sz="3900" u="none" cap="none" strike="noStrike">
                <a:solidFill>
                  <a:srgbClr val="000000"/>
                </a:solidFill>
                <a:latin typeface="Arial"/>
                <a:ea typeface="Arial"/>
                <a:cs typeface="Arial"/>
                <a:sym typeface="Arial"/>
              </a:rPr>
              <a:t> available for testing).</a:t>
            </a:r>
            <a:endParaRPr b="0" i="0" sz="16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Google Chrome and Chrome Developer Tools used to test the Web App and UI.</a:t>
            </a:r>
            <a:endParaRPr b="0" i="0" sz="16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Integration, Regression and Exploratory testing techniques were utilized.</a:t>
            </a:r>
            <a:endParaRPr b="0" i="0" sz="1600" u="none" cap="none" strike="noStrike">
              <a:solidFill>
                <a:srgbClr val="000000"/>
              </a:solidFill>
              <a:latin typeface="Arial"/>
              <a:ea typeface="Arial"/>
              <a:cs typeface="Arial"/>
              <a:sym typeface="Arial"/>
            </a:endParaRPr>
          </a:p>
        </p:txBody>
      </p:sp>
      <p:sp>
        <p:nvSpPr>
          <p:cNvPr id="91" name="Google Shape;91;p1"/>
          <p:cNvSpPr txBox="1"/>
          <p:nvPr/>
        </p:nvSpPr>
        <p:spPr>
          <a:xfrm>
            <a:off x="7663862" y="337370"/>
            <a:ext cx="26903240" cy="1821605"/>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cap="none" strike="noStrike">
                <a:solidFill>
                  <a:srgbClr val="B6862C"/>
                </a:solidFill>
                <a:latin typeface="Arial"/>
                <a:ea typeface="Arial"/>
                <a:cs typeface="Arial"/>
                <a:sym typeface="Arial"/>
              </a:rPr>
              <a:t>Knight Foundation School of Computing and Information Sciences</a:t>
            </a:r>
            <a:endParaRPr b="0" i="0" sz="7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5400"/>
              <a:buFont typeface="Arial"/>
              <a:buNone/>
            </a:pPr>
            <a:r>
              <a:rPr b="0" i="1" lang="en-US" sz="5400" u="none" cap="none" strike="noStrike">
                <a:solidFill>
                  <a:srgbClr val="B6862C"/>
                </a:solidFill>
                <a:latin typeface="Arial"/>
                <a:ea typeface="Arial"/>
                <a:cs typeface="Arial"/>
                <a:sym typeface="Arial"/>
              </a:rPr>
              <a:t>Summer 2021 Capstone 2 Project</a:t>
            </a:r>
            <a:endParaRPr b="0" i="0" sz="1400" u="none" cap="none" strike="noStrike">
              <a:solidFill>
                <a:srgbClr val="000000"/>
              </a:solidFill>
              <a:latin typeface="Arial"/>
              <a:ea typeface="Arial"/>
              <a:cs typeface="Arial"/>
              <a:sym typeface="Arial"/>
            </a:endParaRPr>
          </a:p>
        </p:txBody>
      </p:sp>
      <p:sp>
        <p:nvSpPr>
          <p:cNvPr id="92" name="Google Shape;92;p1"/>
          <p:cNvSpPr txBox="1"/>
          <p:nvPr/>
        </p:nvSpPr>
        <p:spPr>
          <a:xfrm>
            <a:off x="34228800" y="15153198"/>
            <a:ext cx="8898000" cy="7896300"/>
          </a:xfrm>
          <a:prstGeom prst="rect">
            <a:avLst/>
          </a:prstGeom>
          <a:noFill/>
          <a:ln>
            <a:noFill/>
          </a:ln>
        </p:spPr>
        <p:txBody>
          <a:bodyPr anchorCtr="0" anchor="t" bIns="45700" lIns="45700" spcFirstLastPara="1" rIns="45700" wrap="square" tIns="45700">
            <a:spAutoFit/>
          </a:bodyPr>
          <a:lstStyle/>
          <a:p>
            <a:pPr indent="-857250" lvl="0" marL="85725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Web app implemented using Angular, Microservices are using Spring Java framework.</a:t>
            </a:r>
            <a:endParaRPr b="0" i="0" sz="16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Web App deployed as Azure Storage Account with custom domain and Azure CDN in front</a:t>
            </a:r>
            <a:endParaRPr b="0" i="0" sz="16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Microservices deployed on Azure Services.</a:t>
            </a:r>
            <a:endParaRPr b="0" i="0" sz="16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Web app modifications Implemented using TypeScript and Angular.</a:t>
            </a:r>
            <a:endParaRPr b="0" i="0" sz="16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900"/>
              <a:buFont typeface="Arial"/>
              <a:buChar char="•"/>
            </a:pPr>
            <a:r>
              <a:rPr b="0" i="0" lang="en-US" sz="3900" u="none" cap="none" strike="noStrike">
                <a:solidFill>
                  <a:srgbClr val="000000"/>
                </a:solidFill>
                <a:latin typeface="Arial"/>
                <a:ea typeface="Arial"/>
                <a:cs typeface="Arial"/>
                <a:sym typeface="Arial"/>
              </a:rPr>
              <a:t>Data creation and manipulation implemented using MongoDB.</a:t>
            </a:r>
            <a:endParaRPr b="0" i="0" sz="1600" u="none" cap="none" strike="noStrike">
              <a:solidFill>
                <a:srgbClr val="000000"/>
              </a:solidFill>
              <a:latin typeface="Arial"/>
              <a:ea typeface="Arial"/>
              <a:cs typeface="Arial"/>
              <a:sym typeface="Arial"/>
            </a:endParaRPr>
          </a:p>
        </p:txBody>
      </p:sp>
      <p:sp>
        <p:nvSpPr>
          <p:cNvPr id="93" name="Google Shape;93;p1"/>
          <p:cNvSpPr txBox="1"/>
          <p:nvPr/>
        </p:nvSpPr>
        <p:spPr>
          <a:xfrm>
            <a:off x="34228800" y="23608752"/>
            <a:ext cx="9662400" cy="5632271"/>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Alerts can be read easier now by the user</a:t>
            </a:r>
            <a:endParaRPr b="0" i="0" sz="16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Tracking is now Homepage</a:t>
            </a:r>
            <a:endParaRPr/>
          </a:p>
          <a:p>
            <a:pPr indent="-571500" lvl="0" marL="571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Tracking page has now a language button and changes portal language </a:t>
            </a:r>
            <a:endParaRPr b="0" i="0" sz="16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Multiple bug fixes implemented</a:t>
            </a:r>
            <a:endParaRPr b="0" i="0" sz="1600" u="none" cap="none" strike="noStrike">
              <a:solidFill>
                <a:srgbClr val="000000"/>
              </a:solidFill>
              <a:latin typeface="Arial"/>
              <a:ea typeface="Arial"/>
              <a:cs typeface="Arial"/>
              <a:sym typeface="Arial"/>
            </a:endParaRPr>
          </a:p>
          <a:p>
            <a:pPr indent="-584200" lvl="1" marL="10287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Completed tracking and username did not appear in history Username in Results Tab</a:t>
            </a:r>
            <a:endParaRPr b="0" i="0" sz="4000" u="none" cap="none" strike="noStrike">
              <a:solidFill>
                <a:srgbClr val="000000"/>
              </a:solidFill>
              <a:latin typeface="Arial"/>
              <a:ea typeface="Arial"/>
              <a:cs typeface="Arial"/>
              <a:sym typeface="Arial"/>
            </a:endParaRPr>
          </a:p>
        </p:txBody>
      </p:sp>
      <p:pic>
        <p:nvPicPr>
          <p:cNvPr descr="Google Shape;113;p1" id="94" name="Google Shape;94;p1"/>
          <p:cNvPicPr preferRelativeResize="0"/>
          <p:nvPr/>
        </p:nvPicPr>
        <p:blipFill rotWithShape="1">
          <a:blip r:embed="rId12">
            <a:alphaModFix/>
          </a:blip>
          <a:srcRect b="0" l="0" r="0" t="0"/>
          <a:stretch/>
        </p:blipFill>
        <p:spPr>
          <a:xfrm>
            <a:off x="1255311" y="13764378"/>
            <a:ext cx="6408550" cy="7047994"/>
          </a:xfrm>
          <a:prstGeom prst="rect">
            <a:avLst/>
          </a:prstGeom>
          <a:noFill/>
          <a:ln>
            <a:noFill/>
          </a:ln>
        </p:spPr>
      </p:pic>
      <p:pic>
        <p:nvPicPr>
          <p:cNvPr id="95" name="Google Shape;95;p1"/>
          <p:cNvPicPr preferRelativeResize="0"/>
          <p:nvPr/>
        </p:nvPicPr>
        <p:blipFill rotWithShape="1">
          <a:blip r:embed="rId13">
            <a:alphaModFix/>
          </a:blip>
          <a:srcRect b="4232" l="25415" r="25508" t="0"/>
          <a:stretch/>
        </p:blipFill>
        <p:spPr>
          <a:xfrm>
            <a:off x="12379013" y="19925400"/>
            <a:ext cx="4040700" cy="6026101"/>
          </a:xfrm>
          <a:prstGeom prst="rect">
            <a:avLst/>
          </a:prstGeom>
          <a:noFill/>
          <a:ln>
            <a:noFill/>
          </a:ln>
        </p:spPr>
      </p:pic>
      <p:sp>
        <p:nvSpPr>
          <p:cNvPr id="96" name="Google Shape;96;p1"/>
          <p:cNvSpPr txBox="1"/>
          <p:nvPr/>
        </p:nvSpPr>
        <p:spPr>
          <a:xfrm>
            <a:off x="33657234" y="6541605"/>
            <a:ext cx="8682607" cy="7544084"/>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Configure custom domain with SSL certificate.</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Set up automated deployments with the pre-deployment checks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Architect and design limits enforcement for different user types.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for the creation in bulk of Parents and Participants.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Adding UI enhancements to all portals.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Implement a secured flow for authentication and storing user’s credentials.</a:t>
            </a:r>
            <a:endParaRPr/>
          </a:p>
          <a:p>
            <a:pPr indent="-571500" lvl="0" marL="5715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Allow admin user to reset and update passwords</a:t>
            </a:r>
            <a:endParaRPr/>
          </a:p>
        </p:txBody>
      </p:sp>
      <p:pic>
        <p:nvPicPr>
          <p:cNvPr descr="Diagram&#10;&#10;Description automatically generated" id="97" name="Google Shape;97;p1"/>
          <p:cNvPicPr preferRelativeResize="0"/>
          <p:nvPr/>
        </p:nvPicPr>
        <p:blipFill rotWithShape="1">
          <a:blip r:embed="rId14">
            <a:alphaModFix/>
          </a:blip>
          <a:srcRect b="0" l="0" r="0" t="0"/>
          <a:stretch/>
        </p:blipFill>
        <p:spPr>
          <a:xfrm>
            <a:off x="13737062" y="11781001"/>
            <a:ext cx="7941889" cy="6368475"/>
          </a:xfrm>
          <a:prstGeom prst="rect">
            <a:avLst/>
          </a:prstGeom>
          <a:noFill/>
          <a:ln>
            <a:noFill/>
          </a:ln>
        </p:spPr>
      </p:pic>
      <p:pic>
        <p:nvPicPr>
          <p:cNvPr descr="A picture containing chart&#10;&#10;Description automatically generated" id="98" name="Google Shape;98;p1"/>
          <p:cNvPicPr preferRelativeResize="0"/>
          <p:nvPr/>
        </p:nvPicPr>
        <p:blipFill rotWithShape="1">
          <a:blip r:embed="rId15">
            <a:alphaModFix/>
          </a:blip>
          <a:srcRect b="0" l="0" r="0" t="0"/>
          <a:stretch/>
        </p:blipFill>
        <p:spPr>
          <a:xfrm>
            <a:off x="21678950" y="11758775"/>
            <a:ext cx="7260357" cy="6060700"/>
          </a:xfrm>
          <a:prstGeom prst="rect">
            <a:avLst/>
          </a:prstGeom>
          <a:noFill/>
          <a:ln>
            <a:noFill/>
          </a:ln>
        </p:spPr>
      </p:pic>
      <p:pic>
        <p:nvPicPr>
          <p:cNvPr descr="Graphical user interface, application&#10;&#10;Description automatically generated" id="99" name="Google Shape;99;p1"/>
          <p:cNvPicPr preferRelativeResize="0"/>
          <p:nvPr/>
        </p:nvPicPr>
        <p:blipFill rotWithShape="1">
          <a:blip r:embed="rId16">
            <a:alphaModFix/>
          </a:blip>
          <a:srcRect b="0" l="0" r="0" t="0"/>
          <a:stretch/>
        </p:blipFill>
        <p:spPr>
          <a:xfrm>
            <a:off x="21263383" y="19925400"/>
            <a:ext cx="4619735" cy="6026101"/>
          </a:xfrm>
          <a:prstGeom prst="rect">
            <a:avLst/>
          </a:prstGeom>
          <a:noFill/>
          <a:ln>
            <a:noFill/>
          </a:ln>
        </p:spPr>
      </p:pic>
      <p:pic>
        <p:nvPicPr>
          <p:cNvPr descr="Graphical user interface, application&#10;&#10;Description automatically generated" id="100" name="Google Shape;100;p1"/>
          <p:cNvPicPr preferRelativeResize="0"/>
          <p:nvPr/>
        </p:nvPicPr>
        <p:blipFill rotWithShape="1">
          <a:blip r:embed="rId17">
            <a:alphaModFix/>
          </a:blip>
          <a:srcRect b="0" l="0" r="0" t="0"/>
          <a:stretch/>
        </p:blipFill>
        <p:spPr>
          <a:xfrm>
            <a:off x="16450213" y="19925400"/>
            <a:ext cx="4782670" cy="6060709"/>
          </a:xfrm>
          <a:prstGeom prst="rect">
            <a:avLst/>
          </a:prstGeom>
          <a:noFill/>
          <a:ln>
            <a:noFill/>
          </a:ln>
        </p:spPr>
      </p:pic>
      <p:pic>
        <p:nvPicPr>
          <p:cNvPr descr="Graphical user interface, text, application, chat or text message&#10;&#10;Description automatically generated" id="101" name="Google Shape;101;p1"/>
          <p:cNvPicPr preferRelativeResize="0"/>
          <p:nvPr/>
        </p:nvPicPr>
        <p:blipFill rotWithShape="1">
          <a:blip r:embed="rId18">
            <a:alphaModFix/>
          </a:blip>
          <a:srcRect b="0" l="0" r="0" t="0"/>
          <a:stretch/>
        </p:blipFill>
        <p:spPr>
          <a:xfrm>
            <a:off x="25883117" y="19925400"/>
            <a:ext cx="4619735" cy="6026100"/>
          </a:xfrm>
          <a:prstGeom prst="rect">
            <a:avLst/>
          </a:prstGeom>
          <a:noFill/>
          <a:ln>
            <a:noFill/>
          </a:ln>
        </p:spPr>
      </p:pic>
      <p:pic>
        <p:nvPicPr>
          <p:cNvPr descr="Graphical user interface, application&#10;&#10;Description automatically generated" id="102" name="Google Shape;102;p1"/>
          <p:cNvPicPr preferRelativeResize="0"/>
          <p:nvPr/>
        </p:nvPicPr>
        <p:blipFill rotWithShape="1">
          <a:blip r:embed="rId19">
            <a:alphaModFix/>
          </a:blip>
          <a:srcRect b="0" l="0" r="0" t="0"/>
          <a:stretch/>
        </p:blipFill>
        <p:spPr>
          <a:xfrm>
            <a:off x="30502853" y="19925400"/>
            <a:ext cx="3200847" cy="1705213"/>
          </a:xfrm>
          <a:prstGeom prst="rect">
            <a:avLst/>
          </a:prstGeom>
          <a:noFill/>
          <a:ln>
            <a:noFill/>
          </a:ln>
        </p:spPr>
      </p:pic>
      <p:pic>
        <p:nvPicPr>
          <p:cNvPr descr="Graphical user interface, text, application&#10;&#10;Description automatically generated" id="103" name="Google Shape;103;p1"/>
          <p:cNvPicPr preferRelativeResize="0"/>
          <p:nvPr/>
        </p:nvPicPr>
        <p:blipFill rotWithShape="1">
          <a:blip r:embed="rId20">
            <a:alphaModFix/>
          </a:blip>
          <a:srcRect b="0" l="0" r="0" t="0"/>
          <a:stretch/>
        </p:blipFill>
        <p:spPr>
          <a:xfrm>
            <a:off x="30541341" y="21547623"/>
            <a:ext cx="3200848" cy="44384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Shred</dc:creator>
</cp:coreProperties>
</file>